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9" r:id="rId2"/>
    <p:sldId id="320" r:id="rId3"/>
    <p:sldId id="322" r:id="rId4"/>
    <p:sldId id="287" r:id="rId5"/>
    <p:sldId id="339" r:id="rId6"/>
    <p:sldId id="293" r:id="rId7"/>
    <p:sldId id="323" r:id="rId8"/>
    <p:sldId id="324" r:id="rId9"/>
    <p:sldId id="326" r:id="rId10"/>
    <p:sldId id="328" r:id="rId11"/>
    <p:sldId id="329" r:id="rId12"/>
    <p:sldId id="294" r:id="rId13"/>
    <p:sldId id="330" r:id="rId14"/>
    <p:sldId id="33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B2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ED866-CD31-4078-B56B-51ED74E3C7F5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6A393-066A-4E76-A62D-29B9A1DCB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9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CCB2-F42D-420E-39D0-EA5A84F04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976B41-220C-BC80-40D2-EE64D1179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A65A3-9233-3AF5-433E-D6C119F4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8819B-D7A9-FC39-C7FD-577BF815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55A30-8A88-49ED-47C0-B2CADF3A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9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8BEA5-BE4F-7801-475A-D2393FA5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3C6B0F-B147-B57D-5516-B7B58D56E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90A96-F3A4-A5E8-1301-FD935313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2B110-DB83-5EF8-4889-AC7FD0D43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878FA-54C4-2C71-4763-CB7DEF4B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2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B122E1-B973-E1A5-8F7A-C048782B5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7F6FD-37D6-3646-33D4-54489659F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F16A5-1CF6-CDF8-7B1E-ED35D17F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E0233-344D-98DC-071D-53AD9B25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D35B4-4DBC-347D-A485-6BB2E755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7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9710B-8E72-B9ED-06BB-F6E14EF2A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5B8C8-D082-04D6-B304-278627D71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D2AEA-6F04-8A48-F6B5-4DF2B1116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E8968-9E44-F19C-D8A0-5B5A21F34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B8193-ECDA-3B49-5E16-C05070C50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9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51375-BECA-1790-FD2F-2DE3FC8F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0FCB3-D974-6305-49CA-5F1D90DAD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F56A0-B399-E5FE-47B5-73C2B381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0E2BD-884C-538A-7489-5886060CE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982DF-DB24-E2E7-1EEE-9676F74A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3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B472-8B8A-89F0-EB4B-24DE1189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E9B15-30B8-25C8-BCF4-A66DBF70C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05088-AF4D-7A2E-5549-785ACF82D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4113F-1E67-74CA-1C11-D13C97319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E5C2F-BDD7-E091-C840-94F0A858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153D4-76A4-7EEC-0B06-9AF9BBE7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8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FB943-B071-32EC-B1BB-887EA5F72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A767A-45A7-3D75-0D2B-EC677DCA5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998C1-600D-D82A-10C5-F07AF24EE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4E1F42-EA47-AD53-87B9-A2D196B2F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614B71-3221-8C35-309F-158A6EBA2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0F5DE4-065D-7BC5-0693-4994C4E3A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9C7BBB-4BB9-CB4D-927D-1CF87113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E591E4-0712-70AF-4E9B-8D223562E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8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28953-1D75-2BEE-500B-287D7139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E3DC30-B344-AB40-1A08-A8B6E5FE3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20777-7330-C34C-979A-1A30B7B5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E6F2B-655A-CF83-0C9F-DB2E0B2A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6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46B71-51B6-D632-1881-27C37E70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925A2-E5B9-5C58-F41D-374B94889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20EC1-9B71-0845-C55C-16478E17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8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A43F-AC5E-3DFD-1A3B-95E4A35FE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91227-924E-CA6B-396F-086A0448E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FB8DC-2C4D-7E14-46A1-637179A27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D9A55-EC1D-9350-0564-03DA3ADC8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37EA0-0714-4956-4C2A-C67FC0176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D0FB8-4E7F-89B9-B404-AF56A1252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7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0F8F-E980-A2CD-B166-0EC9BCE08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250EE1-4B1C-64F1-1A41-CA32BA361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767E6-42E5-A177-4B6A-48A79A000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2A312-FB3D-D186-FA0F-212A9681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77500-D768-A61E-04F7-396000DC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BCB8A-A2CD-E7E8-5892-5484EFF6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A5A0AE-9AA2-93B8-6EB3-D097DFBC4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5C147-ACCF-D27E-E329-91E856104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57872-4DBA-A74F-2E61-C5058EAAD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CC846-EBD6-4EFC-A281-6131CAAB9388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0A3AC-9CB2-4168-81BC-1D4D1CE56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A52BE-F18C-0A4C-431D-B7988CCDD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3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1C8919-18EF-00A9-CFCB-F217536AF7BB}"/>
              </a:ext>
            </a:extLst>
          </p:cNvPr>
          <p:cNvSpPr txBox="1"/>
          <p:nvPr/>
        </p:nvSpPr>
        <p:spPr>
          <a:xfrm>
            <a:off x="1292088" y="256162"/>
            <a:ext cx="89596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8 </a:t>
            </a: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tháng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12 </a:t>
            </a:r>
            <a:r>
              <a:rPr lang="en-US" sz="3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2022</a:t>
            </a:r>
          </a:p>
          <a:p>
            <a:pPr algn="ctr" eaLnBrk="1" hangingPunct="1">
              <a:defRPr/>
            </a:pP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Toán</a:t>
            </a:r>
            <a:endParaRPr lang="en-US" sz="36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9E2DAC-A875-6543-896B-9B882A5D6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89" b="90449" l="0" r="94030">
                        <a14:foregroundMark x1="7836" y1="50000" x2="7960" y2="51685"/>
                        <a14:foregroundMark x1="5970" y1="24719" x2="6177" y2="27528"/>
                        <a14:foregroundMark x1="88557" y1="29775" x2="94527" y2="67978"/>
                        <a14:foregroundMark x1="48756" y1="91011" x2="57214" y2="91011"/>
                        <a14:foregroundMark x1="44279" y1="8989" x2="51741" y2="8989"/>
                        <a14:backgroundMark x1="1990" y1="47753" x2="995" y2="36517"/>
                        <a14:backgroundMark x1="995" y1="27528" x2="995" y2="5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9259" y="1061985"/>
            <a:ext cx="1581792" cy="1400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D90FB9-5382-5073-330F-D9EE5A3192C3}"/>
              </a:ext>
            </a:extLst>
          </p:cNvPr>
          <p:cNvSpPr txBox="1"/>
          <p:nvPr/>
        </p:nvSpPr>
        <p:spPr>
          <a:xfrm>
            <a:off x="4673564" y="1421024"/>
            <a:ext cx="5894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NHÂN, PHÉP CHIA TRONG PHẠM VI 1000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3B24FA-AF7B-171D-1D07-A612E7A48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71" b="92381" l="8811" r="93833">
                        <a14:foregroundMark x1="11894" y1="31429" x2="77533" y2="41905"/>
                        <a14:foregroundMark x1="77533" y1="41905" x2="86784" y2="49524"/>
                        <a14:foregroundMark x1="11894" y1="56190" x2="83700" y2="57143"/>
                        <a14:foregroundMark x1="83700" y1="57143" x2="86784" y2="60000"/>
                        <a14:foregroundMark x1="42016" y1="81890" x2="47577" y2="82857"/>
                        <a14:foregroundMark x1="9251" y1="76190" x2="40340" y2="81598"/>
                        <a14:foregroundMark x1="47577" y1="82857" x2="60336" y2="81889"/>
                        <a14:foregroundMark x1="74467" y1="78341" x2="85022" y2="62857"/>
                        <a14:foregroundMark x1="53304" y1="25714" x2="86784" y2="24762"/>
                        <a14:foregroundMark x1="86784" y1="24762" x2="86784" y2="24762"/>
                        <a14:foregroundMark x1="89868" y1="16190" x2="89427" y2="53333"/>
                        <a14:foregroundMark x1="90308" y1="15238" x2="93833" y2="44762"/>
                        <a14:foregroundMark x1="13216" y1="21905" x2="13216" y2="21905"/>
                        <a14:foregroundMark x1="93392" y1="10476" x2="86344" y2="9524"/>
                        <a14:foregroundMark x1="88987" y1="8571" x2="92511" y2="8571"/>
                        <a14:foregroundMark x1="39207" y1="89524" x2="39207" y2="89524"/>
                        <a14:foregroundMark x1="38767" y1="90476" x2="38767" y2="90476"/>
                        <a14:foregroundMark x1="38326" y1="89524" x2="39648" y2="89524"/>
                        <a14:foregroundMark x1="62115" y1="79048" x2="58150" y2="80000"/>
                        <a14:backgroundMark x1="64317" y1="83810" x2="64317" y2="83810"/>
                        <a14:backgroundMark x1="64069" y1="85216" x2="68282" y2="81905"/>
                        <a14:backgroundMark x1="63322" y1="82857" x2="70925" y2="82857"/>
                        <a14:backgroundMark x1="64033" y1="85102" x2="72247" y2="85714"/>
                        <a14:backgroundMark x1="59471" y1="84762" x2="59663" y2="84776"/>
                        <a14:backgroundMark x1="39087" y1="91429" x2="39207" y2="91429"/>
                        <a14:backgroundMark x1="37445" y1="91429" x2="37765" y2="9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9259" y="2428735"/>
            <a:ext cx="2162477" cy="10002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8E0969-6C1C-5FB5-2995-910D665E28FB}"/>
              </a:ext>
            </a:extLst>
          </p:cNvPr>
          <p:cNvSpPr txBox="1"/>
          <p:nvPr/>
        </p:nvSpPr>
        <p:spPr>
          <a:xfrm>
            <a:off x="5181602" y="2474893"/>
            <a:ext cx="6666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D92B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SỐ CÓ BA CHỮ SỐ VỚI SỐ CÓ MỘT CHỮ SỐ</a:t>
            </a:r>
          </a:p>
        </p:txBody>
      </p:sp>
      <p:pic>
        <p:nvPicPr>
          <p:cNvPr id="10" name="Picture 4" descr="Vector Trẻ em vui vẻ với số hình khối | Thư viện stock vector đẹp miễn phí">
            <a:extLst>
              <a:ext uri="{FF2B5EF4-FFF2-40B4-BE49-F238E27FC236}">
                <a16:creationId xmlns:a16="http://schemas.microsoft.com/office/drawing/2014/main" id="{6C088B90-CCF3-A97F-6FA6-45A51A4F4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1" y="4200525"/>
            <a:ext cx="3670546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62584" y="3798277"/>
            <a:ext cx="5987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90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7253E5-DC89-F0EF-131C-C68A32E42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01" y="250067"/>
            <a:ext cx="3086531" cy="101758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B184ABD-D385-5789-5B0A-A705E72F0E4B}"/>
              </a:ext>
            </a:extLst>
          </p:cNvPr>
          <p:cNvSpPr/>
          <p:nvPr/>
        </p:nvSpPr>
        <p:spPr>
          <a:xfrm>
            <a:off x="3420932" y="539589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684B4A-4C30-891F-F354-1EB1F6741AFB}"/>
              </a:ext>
            </a:extLst>
          </p:cNvPr>
          <p:cNvSpPr txBox="1"/>
          <p:nvPr/>
        </p:nvSpPr>
        <p:spPr>
          <a:xfrm>
            <a:off x="716024" y="1366897"/>
            <a:ext cx="10803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Nunito Black" pitchFamily="2" charset="0"/>
              </a:rPr>
              <a:t>Hôm nay, hải âu được 118 ngày tuổi, số ngày tuổi của mèo gấp 3 số ngày tuổi của hải âu. Hỏi hôm nay mèo được bao nhiêu ngày tuổi?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73CFBD-3D3C-E188-7497-220A96A53E69}"/>
              </a:ext>
            </a:extLst>
          </p:cNvPr>
          <p:cNvCxnSpPr>
            <a:cxnSpLocks/>
          </p:cNvCxnSpPr>
          <p:nvPr/>
        </p:nvCxnSpPr>
        <p:spPr>
          <a:xfrm>
            <a:off x="2802835" y="1810704"/>
            <a:ext cx="500932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9B1E2A-8A9A-5905-343C-4E3BD7204D46}"/>
              </a:ext>
            </a:extLst>
          </p:cNvPr>
          <p:cNvCxnSpPr>
            <a:cxnSpLocks/>
          </p:cNvCxnSpPr>
          <p:nvPr/>
        </p:nvCxnSpPr>
        <p:spPr>
          <a:xfrm>
            <a:off x="916271" y="2350731"/>
            <a:ext cx="500932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DB9E99-E6DA-B38F-DDAF-549AAB292FCD}"/>
              </a:ext>
            </a:extLst>
          </p:cNvPr>
          <p:cNvCxnSpPr>
            <a:cxnSpLocks/>
          </p:cNvCxnSpPr>
          <p:nvPr/>
        </p:nvCxnSpPr>
        <p:spPr>
          <a:xfrm>
            <a:off x="916271" y="2821183"/>
            <a:ext cx="500932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73C13C6-0F1F-1FD0-04DC-C88D176B2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73" y="3147661"/>
            <a:ext cx="4635728" cy="26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5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E43DC7-DCA4-7919-E1E3-8530F02D1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01" y="250067"/>
            <a:ext cx="3086531" cy="101758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79E9A75-400E-52A9-E47D-099A08362DE1}"/>
              </a:ext>
            </a:extLst>
          </p:cNvPr>
          <p:cNvSpPr/>
          <p:nvPr/>
        </p:nvSpPr>
        <p:spPr>
          <a:xfrm>
            <a:off x="3420932" y="539589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1BAB084-12E8-A149-5E54-8D238D281B08}"/>
              </a:ext>
            </a:extLst>
          </p:cNvPr>
          <p:cNvSpPr/>
          <p:nvPr/>
        </p:nvSpPr>
        <p:spPr>
          <a:xfrm>
            <a:off x="520666" y="1572841"/>
            <a:ext cx="3932064" cy="1066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Bài toán cho biết gì?</a:t>
            </a:r>
            <a:endParaRPr lang="en-US" sz="28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827808-F447-D8A2-169A-7533E91DD5E2}"/>
              </a:ext>
            </a:extLst>
          </p:cNvPr>
          <p:cNvSpPr/>
          <p:nvPr/>
        </p:nvSpPr>
        <p:spPr>
          <a:xfrm>
            <a:off x="520666" y="1431701"/>
            <a:ext cx="10940406" cy="15558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 b="1">
                <a:solidFill>
                  <a:srgbClr val="002060"/>
                </a:solidFill>
                <a:latin typeface="Nunito Black" pitchFamily="2" charset="0"/>
              </a:rPr>
              <a:t>Hải âu được 118 ngày tuổi, số ngày tuổi của mèo gấp 3 số ngày tuổi của hải âu.</a:t>
            </a:r>
            <a:endParaRPr lang="en-US" sz="28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2996F0-87AC-3D6C-2A1D-D6DCBAD51C77}"/>
              </a:ext>
            </a:extLst>
          </p:cNvPr>
          <p:cNvSpPr/>
          <p:nvPr/>
        </p:nvSpPr>
        <p:spPr>
          <a:xfrm>
            <a:off x="520665" y="1616662"/>
            <a:ext cx="3438776" cy="1066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Bài toán hỏi gì?</a:t>
            </a:r>
            <a:endParaRPr lang="en-US" sz="28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B1EE707-2875-CA4E-9448-866D076A3B8F}"/>
              </a:ext>
            </a:extLst>
          </p:cNvPr>
          <p:cNvSpPr/>
          <p:nvPr/>
        </p:nvSpPr>
        <p:spPr>
          <a:xfrm>
            <a:off x="520665" y="1707640"/>
            <a:ext cx="10629687" cy="9132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 b="1">
                <a:solidFill>
                  <a:srgbClr val="002060"/>
                </a:solidFill>
                <a:latin typeface="Nunito Black" pitchFamily="2" charset="0"/>
              </a:rPr>
              <a:t>Hôm nay mèo được bao nhiêu ngày tuổi?</a:t>
            </a:r>
            <a:endParaRPr lang="en-US" sz="28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D3F646-02FB-62BE-3A55-FDD96A3E4540}"/>
              </a:ext>
            </a:extLst>
          </p:cNvPr>
          <p:cNvSpPr/>
          <p:nvPr/>
        </p:nvSpPr>
        <p:spPr>
          <a:xfrm>
            <a:off x="520664" y="1724806"/>
            <a:ext cx="10629687" cy="91329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 b="1">
                <a:solidFill>
                  <a:srgbClr val="002060"/>
                </a:solidFill>
                <a:latin typeface="Nunito Black" pitchFamily="2" charset="0"/>
              </a:rPr>
              <a:t>Muốn tính được số ngày tuổi của Mèo ta làm tính gì?</a:t>
            </a:r>
            <a:endParaRPr lang="en-US" sz="28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4C92103-F8E4-5630-B669-0CB1201B5B5B}"/>
              </a:ext>
            </a:extLst>
          </p:cNvPr>
          <p:cNvSpPr/>
          <p:nvPr/>
        </p:nvSpPr>
        <p:spPr>
          <a:xfrm>
            <a:off x="520664" y="1659365"/>
            <a:ext cx="10629687" cy="1229941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 b="1">
                <a:solidFill>
                  <a:srgbClr val="002060"/>
                </a:solidFill>
                <a:latin typeface="Nunito Black" pitchFamily="2" charset="0"/>
              </a:rPr>
              <a:t>Muốn tính được số ngày tuổi của Mèo </a:t>
            </a:r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Số ngày tuổi của mèo = Số ngày tuổi của hải âu x 3</a:t>
            </a:r>
            <a:br>
              <a:rPr lang="en-US" sz="2800">
                <a:solidFill>
                  <a:srgbClr val="002060"/>
                </a:solidFill>
                <a:latin typeface="Nunito Black" pitchFamily="2" charset="0"/>
              </a:rPr>
            </a:br>
            <a:r>
              <a:rPr lang="en-US" sz="2800">
                <a:solidFill>
                  <a:srgbClr val="000000"/>
                </a:solidFill>
                <a:latin typeface="OpenSans"/>
              </a:rPr>
              <a:t/>
            </a:r>
            <a:br>
              <a:rPr lang="en-US" sz="2800">
                <a:solidFill>
                  <a:srgbClr val="000000"/>
                </a:solidFill>
                <a:latin typeface="OpenSans"/>
              </a:rPr>
            </a:b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20895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6" grpId="0" animBg="1"/>
      <p:bldP spid="6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BEE14F-C119-7ADC-E939-741A65A2B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01" y="250067"/>
            <a:ext cx="3086531" cy="101758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63F51E5-D594-7A5F-7B03-53D4B11C7CC4}"/>
              </a:ext>
            </a:extLst>
          </p:cNvPr>
          <p:cNvSpPr/>
          <p:nvPr/>
        </p:nvSpPr>
        <p:spPr>
          <a:xfrm>
            <a:off x="3325682" y="523924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B24FC8-6BC4-B113-B000-D00CCE7136B0}"/>
              </a:ext>
            </a:extLst>
          </p:cNvPr>
          <p:cNvSpPr txBox="1"/>
          <p:nvPr/>
        </p:nvSpPr>
        <p:spPr>
          <a:xfrm>
            <a:off x="2358016" y="3353428"/>
            <a:ext cx="78438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mèo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      118 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x 3= 354 (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                  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: 354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tuổi</a:t>
            </a:r>
            <a:endParaRPr lang="en-US" sz="2800" dirty="0">
              <a:solidFill>
                <a:srgbClr val="00B05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21396-DDF8-AEE3-06D2-B89CE8BBF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606" y="1714457"/>
            <a:ext cx="2978090" cy="6096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68E8A4-A3A7-C33D-866A-0CD9047F8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623" y="2261286"/>
            <a:ext cx="6944694" cy="10193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B1CCCB8-73E3-A6E6-D5DF-18454789950E}"/>
              </a:ext>
            </a:extLst>
          </p:cNvPr>
          <p:cNvSpPr txBox="1"/>
          <p:nvPr/>
        </p:nvSpPr>
        <p:spPr>
          <a:xfrm>
            <a:off x="1191511" y="1337547"/>
            <a:ext cx="166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Tóm tắt</a:t>
            </a:r>
          </a:p>
        </p:txBody>
      </p:sp>
    </p:spTree>
    <p:extLst>
      <p:ext uri="{BB962C8B-B14F-4D97-AF65-F5344CB8AC3E}">
        <p14:creationId xmlns:p14="http://schemas.microsoft.com/office/powerpoint/2010/main" val="367191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F973B98-5ABF-49E4-4DB3-F942F31FA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172" y="1941121"/>
            <a:ext cx="6961924" cy="1252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CC3738-A343-6E85-8D56-874B05268003}"/>
              </a:ext>
            </a:extLst>
          </p:cNvPr>
          <p:cNvSpPr txBox="1"/>
          <p:nvPr/>
        </p:nvSpPr>
        <p:spPr>
          <a:xfrm>
            <a:off x="2937841" y="2114371"/>
            <a:ext cx="68124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Củng cố - 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unito Black" pitchFamily="2" charset="0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99B5B7E6-3028-99F2-6BDE-9FF208682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4522102" y="321095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1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A18E8F-2319-AFEA-4D2E-DBD9BC2325F8}"/>
              </a:ext>
            </a:extLst>
          </p:cNvPr>
          <p:cNvSpPr/>
          <p:nvPr/>
        </p:nvSpPr>
        <p:spPr>
          <a:xfrm>
            <a:off x="2374694" y="1943135"/>
            <a:ext cx="7793036" cy="2123658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Hẹn</a:t>
            </a:r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gặp</a:t>
            </a:r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 </a:t>
            </a:r>
            <a:r>
              <a:rPr lang="en-US" sz="6600" b="1" cap="none" spc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lại</a:t>
            </a:r>
            <a:r>
              <a:rPr lang="en-US" sz="660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 </a:t>
            </a:r>
          </a:p>
          <a:p>
            <a:pPr algn="ctr"/>
            <a:r>
              <a:rPr lang="en-US" sz="660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các </a:t>
            </a:r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em</a:t>
            </a:r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0522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CF4C4A-1D55-5712-7B5E-303403D625C3}"/>
              </a:ext>
            </a:extLst>
          </p:cNvPr>
          <p:cNvSpPr txBox="1"/>
          <p:nvPr/>
        </p:nvSpPr>
        <p:spPr>
          <a:xfrm>
            <a:off x="3168773" y="1645152"/>
            <a:ext cx="6096000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8000" b="1" i="1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KHỞI</a:t>
            </a:r>
            <a:r>
              <a:rPr kumimoji="0" lang="en-US" altLang="zh-CN" sz="8000" b="1" i="1" u="none" strike="noStrike" kern="1200" cap="none" spc="0" normalizeH="0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 ĐỘNG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E5A694-1AF4-C56A-11F5-D8A3A630B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9" b="91045" l="9673" r="93599">
                        <a14:foregroundMark x1="29303" y1="30917" x2="33713" y2="46269"/>
                        <a14:foregroundMark x1="33713" y1="46269" x2="33713" y2="46269"/>
                        <a14:foregroundMark x1="30441" y1="30064" x2="33428" y2="48188"/>
                        <a14:foregroundMark x1="24182" y1="76546" x2="27312" y2="79957"/>
                        <a14:foregroundMark x1="24609" y1="74200" x2="26316" y2="77825"/>
                        <a14:foregroundMark x1="32148" y1="72281" x2="35562" y2="75480"/>
                        <a14:foregroundMark x1="37553" y1="76119" x2="37980" y2="76759"/>
                        <a14:foregroundMark x1="76956" y1="41151" x2="88336" y2="49893"/>
                        <a14:foregroundMark x1="73684" y1="40085" x2="88336" y2="43284"/>
                        <a14:foregroundMark x1="88336" y1="43284" x2="82646" y2="44563"/>
                        <a14:foregroundMark x1="77667" y1="41151" x2="78521" y2="49467"/>
                        <a14:foregroundMark x1="74253" y1="42004" x2="75249" y2="46908"/>
                        <a14:foregroundMark x1="76814" y1="39659" x2="82788" y2="41791"/>
                        <a14:foregroundMark x1="82646" y1="41151" x2="74680" y2="38166"/>
                        <a14:foregroundMark x1="74680" y1="38166" x2="83499" y2="41151"/>
                        <a14:foregroundMark x1="76814" y1="39019" x2="75249" y2="45842"/>
                        <a14:foregroundMark x1="73257" y1="41365" x2="72688" y2="46269"/>
                        <a14:foregroundMark x1="81366" y1="51386" x2="82788" y2="67804"/>
                        <a14:foregroundMark x1="86060" y1="79744" x2="93883" y2="79318"/>
                        <a14:foregroundMark x1="93883" y1="79318" x2="89331" y2="78038"/>
                        <a14:foregroundMark x1="79801" y1="81450" x2="82646" y2="78678"/>
                        <a14:foregroundMark x1="13229" y1="90405" x2="13229" y2="90405"/>
                        <a14:foregroundMark x1="27312" y1="8316" x2="36131" y2="8742"/>
                        <a14:foregroundMark x1="36131" y1="8742" x2="36273" y2="8955"/>
                        <a14:foregroundMark x1="30441" y1="23881" x2="31437" y2="37100"/>
                        <a14:foregroundMark x1="28734" y1="20043" x2="31010" y2="21962"/>
                        <a14:foregroundMark x1="66430" y1="91045" x2="65718" y2="91045"/>
                        <a14:foregroundMark x1="65718" y1="91045" x2="65718" y2="91045"/>
                        <a14:foregroundMark x1="73115" y1="40085" x2="74822" y2="38380"/>
                        <a14:foregroundMark x1="75533" y1="38166" x2="73542" y2="39446"/>
                        <a14:foregroundMark x1="75960" y1="36887" x2="73115" y2="420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392" y="2585831"/>
            <a:ext cx="6696075" cy="446722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C2B70AB-D120-83D2-B1EE-B84CB0A2CF63}"/>
              </a:ext>
            </a:extLst>
          </p:cNvPr>
          <p:cNvSpPr/>
          <p:nvPr/>
        </p:nvSpPr>
        <p:spPr>
          <a:xfrm>
            <a:off x="3932922" y="1288774"/>
            <a:ext cx="3359427" cy="1461053"/>
          </a:xfrm>
          <a:prstGeom prst="wedgeRoundRectCallout">
            <a:avLst>
              <a:gd name="adj1" fmla="val -69528"/>
              <a:gd name="adj2" fmla="val 4577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Mỗi tháp hình được xếp từ 140 khối cầu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C47ABE2-66F6-EF10-E750-A33041D2CB8D}"/>
              </a:ext>
            </a:extLst>
          </p:cNvPr>
          <p:cNvSpPr/>
          <p:nvPr/>
        </p:nvSpPr>
        <p:spPr>
          <a:xfrm>
            <a:off x="6969954" y="2749827"/>
            <a:ext cx="3525700" cy="1908312"/>
          </a:xfrm>
          <a:prstGeom prst="wedgeRoundRectCallout">
            <a:avLst>
              <a:gd name="adj1" fmla="val -59661"/>
              <a:gd name="adj2" fmla="val 4004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Để xếp 2 tháp hình như vậy thì cần bao nhiêu khối cầu?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3D512F-EEC3-1AC4-C97D-138AA4070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635" y="185768"/>
            <a:ext cx="2905530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3985E-EED8-BA7B-F1C9-AB10828FC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17B44-387B-F446-1504-D5B2FD0E1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AD0BFA-2607-9F1F-F6B4-78C16F642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6" y="0"/>
            <a:ext cx="12192000" cy="68538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3A4AF2-7378-D883-AF27-298E5DFC1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30" y="230188"/>
            <a:ext cx="2905530" cy="126700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6552EB-1BE3-9DEE-AD96-A43B97CA35D0}"/>
              </a:ext>
            </a:extLst>
          </p:cNvPr>
          <p:cNvSpPr/>
          <p:nvPr/>
        </p:nvSpPr>
        <p:spPr>
          <a:xfrm>
            <a:off x="2290440" y="1757779"/>
            <a:ext cx="2157274" cy="8788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 x 2 =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D432A8-10BE-DBCF-A622-EE8EFE061B5F}"/>
              </a:ext>
            </a:extLst>
          </p:cNvPr>
          <p:cNvSpPr txBox="1"/>
          <p:nvPr/>
        </p:nvSpPr>
        <p:spPr>
          <a:xfrm>
            <a:off x="1686757" y="1909939"/>
            <a:ext cx="727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E24C32-BE7D-FF60-6EDA-B5D5BEB2A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906" y="2000042"/>
            <a:ext cx="1228725" cy="12668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276AD63-9AB7-226B-E5A4-EB8DA9F35B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794" y="2431025"/>
            <a:ext cx="2791215" cy="381053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D56A0A7-6E36-8577-0E3F-1B018CED9144}"/>
              </a:ext>
            </a:extLst>
          </p:cNvPr>
          <p:cNvSpPr/>
          <p:nvPr/>
        </p:nvSpPr>
        <p:spPr>
          <a:xfrm>
            <a:off x="7137647" y="1757779"/>
            <a:ext cx="3808520" cy="1266825"/>
          </a:xfrm>
          <a:prstGeom prst="round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2A31AD6-2639-950D-12E7-8C44157BE2B1}"/>
              </a:ext>
            </a:extLst>
          </p:cNvPr>
          <p:cNvSpPr/>
          <p:nvPr/>
        </p:nvSpPr>
        <p:spPr>
          <a:xfrm>
            <a:off x="6084533" y="1759605"/>
            <a:ext cx="4980743" cy="1894119"/>
          </a:xfrm>
          <a:prstGeom prst="round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C96E066-363C-DC49-6894-724F940B8C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2261" y="2030512"/>
            <a:ext cx="2791215" cy="33342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115CDD4-2D56-46E8-4452-2C8729549FC8}"/>
              </a:ext>
            </a:extLst>
          </p:cNvPr>
          <p:cNvSpPr txBox="1"/>
          <p:nvPr/>
        </p:nvSpPr>
        <p:spPr>
          <a:xfrm>
            <a:off x="6800347" y="301331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A949B3-ABBA-B265-4966-50404BB0F366}"/>
              </a:ext>
            </a:extLst>
          </p:cNvPr>
          <p:cNvSpPr txBox="1"/>
          <p:nvPr/>
        </p:nvSpPr>
        <p:spPr>
          <a:xfrm>
            <a:off x="6618246" y="301426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09C6E4-8B77-13BC-5C29-DE36FE1AAA01}"/>
              </a:ext>
            </a:extLst>
          </p:cNvPr>
          <p:cNvSpPr txBox="1"/>
          <p:nvPr/>
        </p:nvSpPr>
        <p:spPr>
          <a:xfrm>
            <a:off x="6450572" y="301738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1B63543-632E-845F-51C7-E5D3FB5695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549" y="3788661"/>
            <a:ext cx="2648167" cy="581106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5D2B0ACB-E885-35F8-296E-300EDA416076}"/>
              </a:ext>
            </a:extLst>
          </p:cNvPr>
          <p:cNvSpPr/>
          <p:nvPr/>
        </p:nvSpPr>
        <p:spPr>
          <a:xfrm>
            <a:off x="1838960" y="435864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EE0F4F2-3CCD-6A72-47A1-74AB82E108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3642" y="2859569"/>
            <a:ext cx="3153215" cy="495369"/>
          </a:xfrm>
          <a:prstGeom prst="rect">
            <a:avLst/>
          </a:prstGeom>
        </p:spPr>
      </p:pic>
      <p:pic>
        <p:nvPicPr>
          <p:cNvPr id="39" name="图片 1">
            <a:extLst>
              <a:ext uri="{FF2B5EF4-FFF2-40B4-BE49-F238E27FC236}">
                <a16:creationId xmlns:a16="http://schemas.microsoft.com/office/drawing/2014/main" id="{A04236A4-E58E-BE2D-96CB-0128FF3948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1126724" y="3354937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02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EAD999-5FBC-65CF-0FE3-C4AA73B17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9" b="91045" l="9673" r="93599">
                        <a14:foregroundMark x1="29303" y1="30917" x2="33713" y2="46269"/>
                        <a14:foregroundMark x1="33713" y1="46269" x2="33713" y2="46269"/>
                        <a14:foregroundMark x1="30441" y1="30064" x2="33428" y2="48188"/>
                        <a14:foregroundMark x1="24182" y1="76546" x2="27312" y2="79957"/>
                        <a14:foregroundMark x1="24609" y1="74200" x2="26316" y2="77825"/>
                        <a14:foregroundMark x1="32148" y1="72281" x2="35562" y2="75480"/>
                        <a14:foregroundMark x1="37553" y1="76119" x2="37980" y2="76759"/>
                        <a14:foregroundMark x1="76956" y1="41151" x2="88336" y2="49893"/>
                        <a14:foregroundMark x1="73684" y1="40085" x2="88336" y2="43284"/>
                        <a14:foregroundMark x1="88336" y1="43284" x2="82646" y2="44563"/>
                        <a14:foregroundMark x1="77667" y1="41151" x2="78521" y2="49467"/>
                        <a14:foregroundMark x1="74253" y1="42004" x2="75249" y2="46908"/>
                        <a14:foregroundMark x1="76814" y1="39659" x2="82788" y2="41791"/>
                        <a14:foregroundMark x1="82646" y1="41151" x2="74680" y2="38166"/>
                        <a14:foregroundMark x1="74680" y1="38166" x2="83499" y2="41151"/>
                        <a14:foregroundMark x1="76814" y1="39019" x2="75249" y2="45842"/>
                        <a14:foregroundMark x1="73257" y1="41365" x2="72688" y2="46269"/>
                        <a14:foregroundMark x1="81366" y1="51386" x2="82788" y2="67804"/>
                        <a14:foregroundMark x1="86060" y1="79744" x2="93883" y2="79318"/>
                        <a14:foregroundMark x1="93883" y1="79318" x2="89331" y2="78038"/>
                        <a14:foregroundMark x1="79801" y1="81450" x2="82646" y2="78678"/>
                        <a14:foregroundMark x1="13229" y1="90405" x2="13229" y2="90405"/>
                        <a14:foregroundMark x1="27312" y1="8316" x2="36131" y2="8742"/>
                        <a14:foregroundMark x1="36131" y1="8742" x2="36273" y2="8955"/>
                        <a14:foregroundMark x1="30441" y1="23881" x2="31437" y2="37100"/>
                        <a14:foregroundMark x1="28734" y1="20043" x2="31010" y2="21962"/>
                        <a14:foregroundMark x1="66430" y1="91045" x2="65718" y2="91045"/>
                        <a14:foregroundMark x1="65718" y1="91045" x2="65718" y2="91045"/>
                        <a14:foregroundMark x1="73115" y1="40085" x2="74822" y2="38380"/>
                        <a14:foregroundMark x1="75533" y1="38166" x2="73542" y2="39446"/>
                        <a14:foregroundMark x1="75960" y1="36887" x2="73115" y2="420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2262" y="2536136"/>
            <a:ext cx="6696075" cy="4467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D74837-58B8-E960-650D-8EF4FCDB2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635" y="185768"/>
            <a:ext cx="2905530" cy="126700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6216022-79BF-E83B-A35B-4294D43CA049}"/>
              </a:ext>
            </a:extLst>
          </p:cNvPr>
          <p:cNvSpPr/>
          <p:nvPr/>
        </p:nvSpPr>
        <p:spPr>
          <a:xfrm>
            <a:off x="5290241" y="1189384"/>
            <a:ext cx="3525700" cy="1908312"/>
          </a:xfrm>
          <a:prstGeom prst="wedgeRoundRectCallout">
            <a:avLst>
              <a:gd name="adj1" fmla="val -59661"/>
              <a:gd name="adj2" fmla="val 4004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Để xếp 2 tháp hình như vậy thì cần 280 khối cầu </a:t>
            </a:r>
          </a:p>
        </p:txBody>
      </p:sp>
    </p:spTree>
    <p:extLst>
      <p:ext uri="{BB962C8B-B14F-4D97-AF65-F5344CB8AC3E}">
        <p14:creationId xmlns:p14="http://schemas.microsoft.com/office/powerpoint/2010/main" val="268293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11335-F136-C41C-51BE-F5F3B167C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8B5B4-3351-231E-11C3-BEA15C1D6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1B0ACE-8077-88EB-E8E7-E3F21DC5D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664" y="-49149"/>
            <a:ext cx="12192000" cy="6853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8C3A10-A31C-1BCC-00C4-032D09252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50" y="230188"/>
            <a:ext cx="2905530" cy="12670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643DA7-C1E6-588D-D8E3-6ACB0DC35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038" y="1771540"/>
            <a:ext cx="2667372" cy="666843"/>
          </a:xfrm>
          <a:prstGeom prst="rect">
            <a:avLst/>
          </a:prstGeom>
        </p:spPr>
      </p:pic>
      <p:pic>
        <p:nvPicPr>
          <p:cNvPr id="10" name="图片 1">
            <a:extLst>
              <a:ext uri="{FF2B5EF4-FFF2-40B4-BE49-F238E27FC236}">
                <a16:creationId xmlns:a16="http://schemas.microsoft.com/office/drawing/2014/main" id="{3EFA5DF5-9803-777E-4E4A-46BDAED6DD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497325" y="3329330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A15702-EFF2-F0D3-75C4-A4633A9443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7515" y="1840679"/>
            <a:ext cx="7242333" cy="26367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56BED9A-6A5A-C6DB-52CC-E616C1DF24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9336" y="2227069"/>
            <a:ext cx="4429743" cy="47631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F0E6F98-7074-AEAA-F810-EF1E21CCA0D7}"/>
              </a:ext>
            </a:extLst>
          </p:cNvPr>
          <p:cNvSpPr txBox="1"/>
          <p:nvPr/>
        </p:nvSpPr>
        <p:spPr>
          <a:xfrm>
            <a:off x="5301304" y="3250576"/>
            <a:ext cx="30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D28E205-E46C-C3D5-D730-FEB781495F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8582" y="2703385"/>
            <a:ext cx="5325218" cy="51442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9A267CE-D804-4A56-E2E3-F7F903CD4A1A}"/>
              </a:ext>
            </a:extLst>
          </p:cNvPr>
          <p:cNvSpPr txBox="1"/>
          <p:nvPr/>
        </p:nvSpPr>
        <p:spPr>
          <a:xfrm>
            <a:off x="5105256" y="3247874"/>
            <a:ext cx="30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2E45C7-1E09-BA54-2036-8A28817783B9}"/>
              </a:ext>
            </a:extLst>
          </p:cNvPr>
          <p:cNvSpPr txBox="1"/>
          <p:nvPr/>
        </p:nvSpPr>
        <p:spPr>
          <a:xfrm>
            <a:off x="4901439" y="3245028"/>
            <a:ext cx="30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8EA357B-424D-11BC-4570-597E13296E12}"/>
              </a:ext>
            </a:extLst>
          </p:cNvPr>
          <p:cNvSpPr/>
          <p:nvPr/>
        </p:nvSpPr>
        <p:spPr>
          <a:xfrm>
            <a:off x="4456590" y="68103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7893F7F-7A1D-DE68-F784-F218D45E98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6730" y="3288414"/>
            <a:ext cx="3591426" cy="495369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2497146-293C-8092-5278-7111DDF814E8}"/>
              </a:ext>
            </a:extLst>
          </p:cNvPr>
          <p:cNvSpPr/>
          <p:nvPr/>
        </p:nvSpPr>
        <p:spPr>
          <a:xfrm>
            <a:off x="5603145" y="4547996"/>
            <a:ext cx="3149600" cy="754129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lgDashDot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215 x 4 = 860</a:t>
            </a:r>
          </a:p>
        </p:txBody>
      </p:sp>
    </p:spTree>
    <p:extLst>
      <p:ext uri="{BB962C8B-B14F-4D97-AF65-F5344CB8AC3E}">
        <p14:creationId xmlns:p14="http://schemas.microsoft.com/office/powerpoint/2010/main" val="364467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1" grpId="0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4AACF8-661B-9BCC-7FB2-4B5B9E14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46" y="147583"/>
            <a:ext cx="2853145" cy="1064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1771AD-DF02-C50C-60C4-4951046A7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43" y="2161603"/>
            <a:ext cx="6982799" cy="1514686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60C36970-0E2F-505A-B9AF-8D54ED4E54A9}"/>
              </a:ext>
            </a:extLst>
          </p:cNvPr>
          <p:cNvSpPr/>
          <p:nvPr/>
        </p:nvSpPr>
        <p:spPr>
          <a:xfrm>
            <a:off x="7320863" y="272376"/>
            <a:ext cx="3490011" cy="217554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Thực  hiện nhân từ phải sang trái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4D1CD66-360D-3C30-CFBA-E5CD479501D8}"/>
              </a:ext>
            </a:extLst>
          </p:cNvPr>
          <p:cNvSpPr/>
          <p:nvPr/>
        </p:nvSpPr>
        <p:spPr>
          <a:xfrm>
            <a:off x="940108" y="3502518"/>
            <a:ext cx="1091954" cy="68358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5CDED4B-8EF2-4E64-2AD8-20A917854B58}"/>
              </a:ext>
            </a:extLst>
          </p:cNvPr>
          <p:cNvSpPr/>
          <p:nvPr/>
        </p:nvSpPr>
        <p:spPr>
          <a:xfrm>
            <a:off x="2784770" y="3502518"/>
            <a:ext cx="1091954" cy="68358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457F736-94B7-373F-5C73-BC5DECC50363}"/>
              </a:ext>
            </a:extLst>
          </p:cNvPr>
          <p:cNvSpPr/>
          <p:nvPr/>
        </p:nvSpPr>
        <p:spPr>
          <a:xfrm>
            <a:off x="4629432" y="3502518"/>
            <a:ext cx="1091954" cy="68358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4D08244-E807-E8F6-B5E8-F9F5699753C9}"/>
              </a:ext>
            </a:extLst>
          </p:cNvPr>
          <p:cNvSpPr/>
          <p:nvPr/>
        </p:nvSpPr>
        <p:spPr>
          <a:xfrm>
            <a:off x="6470616" y="3502517"/>
            <a:ext cx="1091954" cy="68358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B807123-FA52-6DE7-BBC8-CBD2BAF45820}"/>
              </a:ext>
            </a:extLst>
          </p:cNvPr>
          <p:cNvSpPr/>
          <p:nvPr/>
        </p:nvSpPr>
        <p:spPr>
          <a:xfrm>
            <a:off x="3096763" y="531924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F9FA2B-BE86-CC9E-49AB-4292F040914D}"/>
              </a:ext>
            </a:extLst>
          </p:cNvPr>
          <p:cNvSpPr txBox="1"/>
          <p:nvPr/>
        </p:nvSpPr>
        <p:spPr>
          <a:xfrm>
            <a:off x="3839995" y="680078"/>
            <a:ext cx="1199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Nunito Black" pitchFamily="2" charset="0"/>
              </a:rPr>
              <a:t>Tính</a:t>
            </a:r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679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DC77A8-9684-C13B-E10D-45CEB1C68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27" y="182564"/>
            <a:ext cx="2285573" cy="100448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B9C3B7A-BCB2-9E41-880A-9AB2BADA3269}"/>
              </a:ext>
            </a:extLst>
          </p:cNvPr>
          <p:cNvSpPr/>
          <p:nvPr/>
        </p:nvSpPr>
        <p:spPr>
          <a:xfrm>
            <a:off x="2744021" y="525852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0124727-94FD-B1F0-3186-112516BC0019}"/>
              </a:ext>
            </a:extLst>
          </p:cNvPr>
          <p:cNvSpPr/>
          <p:nvPr/>
        </p:nvSpPr>
        <p:spPr>
          <a:xfrm>
            <a:off x="1712432" y="2804170"/>
            <a:ext cx="7858123" cy="11465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Bước 1: </a:t>
            </a:r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Đặt tính sao cho các chữ số cùng hàng thẳng cột với nhau.</a:t>
            </a:r>
            <a:br>
              <a:rPr lang="vi-VN" sz="2800">
                <a:solidFill>
                  <a:srgbClr val="002060"/>
                </a:solidFill>
                <a:latin typeface="Nunito Black" pitchFamily="2" charset="0"/>
              </a:rPr>
            </a:br>
            <a:endParaRPr lang="en-US" sz="28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9ED5496-1DF6-E161-1586-ED3B8FCB2C5D}"/>
              </a:ext>
            </a:extLst>
          </p:cNvPr>
          <p:cNvSpPr/>
          <p:nvPr/>
        </p:nvSpPr>
        <p:spPr>
          <a:xfrm>
            <a:off x="1604032" y="4053830"/>
            <a:ext cx="7760430" cy="1066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Bước 2: Tính theo thứ tự từ phải sang trái.</a:t>
            </a:r>
            <a:br>
              <a:rPr lang="vi-VN" sz="2800">
                <a:solidFill>
                  <a:srgbClr val="002060"/>
                </a:solidFill>
                <a:latin typeface="Nunito Black" pitchFamily="2" charset="0"/>
              </a:rPr>
            </a:br>
            <a:endParaRPr lang="en-US" sz="2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DBE10B-69E3-4C7A-CC29-52A9765B1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85" y="1614557"/>
            <a:ext cx="9021434" cy="7621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C309A5-9FF5-8A30-1120-800084CD00D4}"/>
              </a:ext>
            </a:extLst>
          </p:cNvPr>
          <p:cNvSpPr txBox="1"/>
          <p:nvPr/>
        </p:nvSpPr>
        <p:spPr>
          <a:xfrm>
            <a:off x="3439346" y="605329"/>
            <a:ext cx="3412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Đặt tính rồi tính</a:t>
            </a:r>
          </a:p>
        </p:txBody>
      </p:sp>
    </p:spTree>
    <p:extLst>
      <p:ext uri="{BB962C8B-B14F-4D97-AF65-F5344CB8AC3E}">
        <p14:creationId xmlns:p14="http://schemas.microsoft.com/office/powerpoint/2010/main" val="124743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F47816-221F-D2DB-9A92-C7149F301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83" y="220250"/>
            <a:ext cx="2070640" cy="91002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EEF4AC8-992F-0FED-E86A-FD03BCD67B01}"/>
              </a:ext>
            </a:extLst>
          </p:cNvPr>
          <p:cNvSpPr/>
          <p:nvPr/>
        </p:nvSpPr>
        <p:spPr>
          <a:xfrm>
            <a:off x="2356395" y="386546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B8D4E7-C4D9-4C0B-31ED-F07555847A10}"/>
              </a:ext>
            </a:extLst>
          </p:cNvPr>
          <p:cNvSpPr txBox="1"/>
          <p:nvPr/>
        </p:nvSpPr>
        <p:spPr>
          <a:xfrm>
            <a:off x="3051720" y="451144"/>
            <a:ext cx="3412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Đặt tính rồi tính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2F9FC8-2D19-E533-30DB-9AC361FAE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565" y="1130276"/>
            <a:ext cx="9021434" cy="7621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D55E5C-2C19-D346-7E55-DB7B57F6B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257" y="1792510"/>
            <a:ext cx="1514686" cy="135273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045536F-956C-8AAA-4E5E-08555BAD62E3}"/>
              </a:ext>
            </a:extLst>
          </p:cNvPr>
          <p:cNvSpPr/>
          <p:nvPr/>
        </p:nvSpPr>
        <p:spPr>
          <a:xfrm>
            <a:off x="1230803" y="3037256"/>
            <a:ext cx="1028700" cy="552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486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F7D6AD-31CA-550C-BD53-859293A8E2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0802" y="1880552"/>
            <a:ext cx="1438476" cy="127652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4B88320-D77B-9594-1499-42A8B4D17094}"/>
              </a:ext>
            </a:extLst>
          </p:cNvPr>
          <p:cNvSpPr/>
          <p:nvPr/>
        </p:nvSpPr>
        <p:spPr>
          <a:xfrm>
            <a:off x="3615690" y="3037256"/>
            <a:ext cx="1028700" cy="552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648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89EC76D-72B4-3720-FC6F-0F8659F61D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1406" y="1892382"/>
            <a:ext cx="1381318" cy="1286054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BBEF5BF-38F6-42E7-901E-0DB7469D8D97}"/>
              </a:ext>
            </a:extLst>
          </p:cNvPr>
          <p:cNvSpPr/>
          <p:nvPr/>
        </p:nvSpPr>
        <p:spPr>
          <a:xfrm>
            <a:off x="6166294" y="3078680"/>
            <a:ext cx="1028700" cy="552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D3C560D-3579-A6B9-6689-92018467DD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9900" y="1855309"/>
            <a:ext cx="1333686" cy="1286054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D608D9F-45B9-2B39-A13E-4D6D0FF4F14F}"/>
              </a:ext>
            </a:extLst>
          </p:cNvPr>
          <p:cNvSpPr/>
          <p:nvPr/>
        </p:nvSpPr>
        <p:spPr>
          <a:xfrm>
            <a:off x="8576310" y="3037256"/>
            <a:ext cx="1028700" cy="552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540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4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301</Words>
  <Application>Microsoft Office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微软雅黑</vt:lpstr>
      <vt:lpstr>Arial</vt:lpstr>
      <vt:lpstr>Calibri</vt:lpstr>
      <vt:lpstr>Calibri Light</vt:lpstr>
      <vt:lpstr>Nunito Black</vt:lpstr>
      <vt:lpstr>OpenSans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DELL</cp:lastModifiedBy>
  <cp:revision>14</cp:revision>
  <dcterms:created xsi:type="dcterms:W3CDTF">2022-06-08T07:44:25Z</dcterms:created>
  <dcterms:modified xsi:type="dcterms:W3CDTF">2023-05-26T06:02:34Z</dcterms:modified>
</cp:coreProperties>
</file>