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27"/>
  </p:notesMasterIdLst>
  <p:sldIdLst>
    <p:sldId id="303" r:id="rId3"/>
    <p:sldId id="283" r:id="rId4"/>
    <p:sldId id="284" r:id="rId5"/>
    <p:sldId id="299" r:id="rId6"/>
    <p:sldId id="285" r:id="rId7"/>
    <p:sldId id="291" r:id="rId8"/>
    <p:sldId id="286" r:id="rId9"/>
    <p:sldId id="304" r:id="rId10"/>
    <p:sldId id="258" r:id="rId11"/>
    <p:sldId id="287" r:id="rId12"/>
    <p:sldId id="260" r:id="rId13"/>
    <p:sldId id="290" r:id="rId14"/>
    <p:sldId id="262" r:id="rId15"/>
    <p:sldId id="263" r:id="rId16"/>
    <p:sldId id="295" r:id="rId17"/>
    <p:sldId id="292" r:id="rId18"/>
    <p:sldId id="296" r:id="rId19"/>
    <p:sldId id="298" r:id="rId20"/>
    <p:sldId id="266" r:id="rId21"/>
    <p:sldId id="267" r:id="rId22"/>
    <p:sldId id="300" r:id="rId23"/>
    <p:sldId id="269" r:id="rId24"/>
    <p:sldId id="301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5" autoAdjust="0"/>
    <p:restoredTop sz="94660"/>
  </p:normalViewPr>
  <p:slideViewPr>
    <p:cSldViewPr>
      <p:cViewPr varScale="1">
        <p:scale>
          <a:sx n="69" d="100"/>
          <a:sy n="69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5083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7380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52313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A211-754F-44BA-AF58-FA2D25B13B43}" type="slidenum">
              <a:rPr lang="en-US"/>
              <a:pPr/>
              <a:t>21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46BD-F53D-4C53-9B1C-15A3791E2019}" type="slidenum">
              <a:rPr lang="en-US"/>
              <a:pPr/>
              <a:t>23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13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7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19216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00523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wmf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8" y="496252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98712" y="123670"/>
            <a:ext cx="1693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" y="144452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18795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4" y="113039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14097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755901" y="152401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QUỐC TUẤN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6868188" y="1160046"/>
            <a:ext cx="4952999" cy="1395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2743200" y="57912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BÙI KIỀU OANH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5" y="5496214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>
            <a:off x="2389969" y="3171970"/>
            <a:ext cx="7412062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NHU CẦU KHÔNG KHÍ </a:t>
            </a:r>
          </a:p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CỦA THỰC VẬT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1" name="Picture 293" descr="59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912" y="308408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18"/>
          <p:cNvGrpSpPr>
            <a:grpSpLocks/>
          </p:cNvGrpSpPr>
          <p:nvPr/>
        </p:nvGrpSpPr>
        <p:grpSpPr bwMode="auto">
          <a:xfrm>
            <a:off x="259556" y="1143000"/>
            <a:ext cx="2452688" cy="1465263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2064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r" eaLnBrk="1" hangingPunct="1"/>
              <a:r>
                <a:rPr lang="en-US" sz="800" b="1" dirty="0">
                  <a:latin typeface="VnBangkok"/>
                  <a:cs typeface="Times New Roman" pitchFamily="18" charset="0"/>
                </a:rPr>
                <a:t> </a:t>
              </a:r>
              <a:endParaRPr lang="en-US" sz="4800" b="1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7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 dirty="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sz="4800" b="1" dirty="0"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8458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2261919"/>
            <a:ext cx="8254181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>
                <a:latin typeface="Times New Roman" pitchFamily="18" charset="0"/>
              </a:rPr>
              <a:t>So </a:t>
            </a:r>
            <a:r>
              <a:rPr lang="en-US" sz="4000" dirty="0" err="1">
                <a:latin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quang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hô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hấp</a:t>
            </a:r>
            <a:r>
              <a:rPr lang="en-US" sz="4000" dirty="0">
                <a:latin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05000" y="457200"/>
            <a:ext cx="1028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:</a:t>
            </a:r>
            <a:endParaRPr lang="vi-VN" sz="4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18774"/>
            <a:ext cx="425122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257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724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9296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" y="5865793"/>
            <a:ext cx="480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H.1: Sơ đồ sự trao đổi khí trong quang hợp của thực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2800" y="5865792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H.2 Sơ đồ sự trao đổi khí trong hô hấp của thực 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521542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2400" y="535984"/>
            <a:ext cx="1188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:</a:t>
            </a:r>
            <a:endParaRPr lang="vi-VN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52600" y="1762004"/>
            <a:ext cx="8001000" cy="909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000" dirty="0">
                <a:latin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sự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khác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giữa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3000" dirty="0">
                <a:latin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94465676"/>
              </p:ext>
            </p:extLst>
          </p:nvPr>
        </p:nvGraphicFramePr>
        <p:xfrm>
          <a:off x="2133600" y="3465512"/>
          <a:ext cx="8001000" cy="2746332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quang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0" y="43434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Xảy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</a:rPr>
              <a:t> ban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endParaRPr lang="en-US" sz="3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3261" y="4143345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Xảy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đêm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cả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220563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Hít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ô-xi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3262" y="5220563"/>
            <a:ext cx="395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Hít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ô-xi,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các-bô-níc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1219200"/>
            <a:ext cx="11582400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Điều gì xảy ra nếu một trong 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hai quá 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trình trên bị ngừng?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5105400" y="2225368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962400" y="3895418"/>
            <a:ext cx="3943350" cy="769441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 vật sẽ chết</a:t>
            </a:r>
          </a:p>
        </p:txBody>
      </p:sp>
    </p:spTree>
    <p:extLst>
      <p:ext uri="{BB962C8B-B14F-4D97-AF65-F5344CB8AC3E}">
        <p14:creationId xmlns:p14="http://schemas.microsoft.com/office/powerpoint/2010/main" val="38158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600200" y="2286000"/>
            <a:ext cx="89916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ô-xi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733800" y="838200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luận</a:t>
            </a:r>
            <a:endParaRPr lang="en-US" sz="3600" b="1" kern="10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600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75456"/>
            <a:ext cx="1981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1905000" y="685801"/>
            <a:ext cx="59086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Đồng hành cùng nhà nông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1752600" y="3773400"/>
            <a:ext cx="2590800" cy="2457450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2250902" y="297180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Hai</a:t>
            </a:r>
            <a:endParaRPr lang="en-US" sz="2800" b="1" dirty="0">
              <a:cs typeface="Times New Roman" pitchFamily="18" charset="0"/>
            </a:endParaRPr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4572000" y="3773400"/>
            <a:ext cx="2819400" cy="2438400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5198302" y="28956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latin typeface="Times New Roman" pitchFamily="18" charset="0"/>
              </a:defRPr>
            </a:lvl2pPr>
            <a:lvl3pPr marL="1143000" indent="-228600" eaLnBrk="0" hangingPunct="0">
              <a:defRPr>
                <a:latin typeface="Times New Roman" pitchFamily="18" charset="0"/>
              </a:defRPr>
            </a:lvl3pPr>
            <a:lvl4pPr marL="1600200" indent="-228600" eaLnBrk="0" hangingPunct="0">
              <a:defRPr>
                <a:latin typeface="Times New Roman" pitchFamily="18" charset="0"/>
              </a:defRPr>
            </a:lvl4pPr>
            <a:lvl5pPr marL="2057400" indent="-228600" eaLnBrk="0" hangingPunct="0">
              <a:defRPr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Tư</a:t>
            </a:r>
            <a:endParaRPr lang="en-US" dirty="0"/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7658100" y="3817502"/>
            <a:ext cx="2743200" cy="2438400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8459179" y="3011661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latin typeface="Times New Roman" pitchFamily="18" charset="0"/>
              </a:defRPr>
            </a:lvl2pPr>
            <a:lvl3pPr marL="1143000" indent="-228600" eaLnBrk="0" hangingPunct="0">
              <a:defRPr>
                <a:latin typeface="Times New Roman" pitchFamily="18" charset="0"/>
              </a:defRPr>
            </a:lvl3pPr>
            <a:lvl4pPr marL="1600200" indent="-228600" eaLnBrk="0" hangingPunct="0">
              <a:defRPr>
                <a:latin typeface="Times New Roman" pitchFamily="18" charset="0"/>
              </a:defRPr>
            </a:lvl4pPr>
            <a:lvl5pPr marL="2057400" indent="-228600" eaLnBrk="0" hangingPunct="0">
              <a:defRPr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Sáu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3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5477012" y="1939336"/>
            <a:ext cx="1615573" cy="3245769"/>
          </a:xfrm>
          <a:prstGeom prst="cloudCallout">
            <a:avLst>
              <a:gd name="adj1" fmla="val -93624"/>
              <a:gd name="adj2" fmla="val 17623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000">
              <a:solidFill>
                <a:srgbClr val="0000CC"/>
              </a:solidFill>
            </a:endParaRPr>
          </a:p>
          <a:p>
            <a:pPr eaLnBrk="0" hangingPunct="0"/>
            <a:endParaRPr lang="en-US" sz="2000">
              <a:solidFill>
                <a:srgbClr val="0000CC"/>
              </a:solidFill>
            </a:endParaRPr>
          </a:p>
          <a:p>
            <a:pPr eaLnBrk="0" hangingPunct="0"/>
            <a:endParaRPr lang="en-US" sz="20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>
            <a:grpSpLocks/>
          </p:cNvGrpSpPr>
          <p:nvPr/>
        </p:nvGrpSpPr>
        <p:grpSpPr bwMode="auto">
          <a:xfrm>
            <a:off x="1591132" y="5105400"/>
            <a:ext cx="2735335" cy="17526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38" y="1"/>
            <a:ext cx="218150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8350413" y="2020996"/>
            <a:ext cx="1573443" cy="3174336"/>
          </a:xfrm>
          <a:prstGeom prst="cloudCallout">
            <a:avLst>
              <a:gd name="adj1" fmla="val -93518"/>
              <a:gd name="adj2" fmla="val 12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7959714" y="5079999"/>
            <a:ext cx="2694931" cy="17526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" y="2760"/>
              <a:ext cx="120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4800600" y="5105400"/>
            <a:ext cx="2736682" cy="17526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1392238" y="2529905"/>
            <a:ext cx="3315617" cy="1727325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874" y="2717554"/>
            <a:ext cx="3257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4424" y="2898338"/>
            <a:ext cx="32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vi-VN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781171" y="3197681"/>
            <a:ext cx="2955558" cy="8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FF0000"/>
                </a:solidFill>
              </a:rPr>
              <a:t>Ta </a:t>
            </a:r>
            <a:r>
              <a:rPr lang="en-US" sz="2600" b="1" dirty="0" err="1">
                <a:solidFill>
                  <a:srgbClr val="FF0000"/>
                </a:solidFill>
              </a:rPr>
              <a:t>sẽ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gấp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600" b="1" dirty="0" err="1">
                <a:solidFill>
                  <a:srgbClr val="FF0000"/>
                </a:solidFill>
              </a:rPr>
              <a:t>lần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khí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các-bô-níc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320969" y="4597971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Hai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559072" y="4597107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Tư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8428099" y="4571343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23" name="Picture 3" descr="Photo09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2736682" cy="26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04" y="1"/>
            <a:ext cx="2848597" cy="26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Untit%286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1524001" y="13479"/>
            <a:ext cx="2771639" cy="26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39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34966 0.61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33021 0.619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9844 0.615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3" grpId="0" animBg="1"/>
      <p:bldP spid="6" grpId="0" animBg="1"/>
      <p:bldP spid="7" grpId="0"/>
      <p:bldP spid="8" grpId="0"/>
      <p:bldP spid="33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057400" y="304801"/>
            <a:ext cx="8382000" cy="1077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nông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.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94137" y="220980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67700" y="220980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cs typeface="Times New Roman" pitchFamily="18" charset="0"/>
              </a:rPr>
              <a:t>B</a:t>
            </a:r>
            <a:endParaRPr lang="en-US" sz="3200" b="1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78078" y="2743201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/>
              <a:t>1.  Lượng khí các-bô-níc có sẵn trong không </a:t>
            </a:r>
            <a:r>
              <a:rPr lang="vi-VN" sz="2800" b="1"/>
              <a:t>khí</a:t>
            </a:r>
            <a:endParaRPr lang="vi-VN" sz="2800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578077" y="4246563"/>
            <a:ext cx="4495800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2. Lượng khí các-bô-níc tăng gấp </a:t>
            </a:r>
            <a:r>
              <a:rPr lang="vi-VN" sz="2800" b="1"/>
              <a:t>đôi</a:t>
            </a:r>
            <a:endParaRPr lang="vi-VN" sz="2800" b="1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78077" y="5562601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3. Lượng khí các-bô-níc tăng cao hơn gấp </a:t>
            </a:r>
            <a:r>
              <a:rPr lang="vi-VN" sz="2800" b="1"/>
              <a:t>đôi</a:t>
            </a:r>
            <a:endParaRPr lang="vi-VN" sz="2800" b="1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81800" y="4267201"/>
            <a:ext cx="35814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2800" b="1"/>
              <a:t>b. Cây phát triển </a:t>
            </a:r>
            <a:endParaRPr lang="en-US" sz="2800" b="1"/>
          </a:p>
          <a:p>
            <a:pPr algn="ctr" eaLnBrk="1" hangingPunct="1"/>
            <a:r>
              <a:rPr lang="vi-VN" sz="2800" b="1"/>
              <a:t>bình thường</a:t>
            </a:r>
            <a:endParaRPr lang="vi-VN" sz="2800" b="1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05600" y="2743201"/>
            <a:ext cx="37338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a . Cây phát triển năng suất </a:t>
            </a:r>
            <a:r>
              <a:rPr lang="vi-VN" sz="2800" b="1"/>
              <a:t>cao</a:t>
            </a:r>
            <a:endParaRPr lang="vi-VN" sz="2800" b="1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81800" y="5791200"/>
            <a:ext cx="3657600" cy="523220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   </a:t>
            </a:r>
            <a:r>
              <a:rPr lang="en-US" sz="2800" b="1"/>
              <a:t>c. Cây sẽ </a:t>
            </a:r>
            <a:r>
              <a:rPr lang="en-US" sz="2800" b="1"/>
              <a:t>chết</a:t>
            </a:r>
            <a:endParaRPr lang="en-US" sz="2800" b="1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019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73877" y="3429000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019801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3600" y="1524001"/>
            <a:ext cx="82296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Nối các ý ở cột A với các ý ở cột B sao cho thích hợp</a:t>
            </a:r>
          </a:p>
        </p:txBody>
      </p:sp>
    </p:spTree>
    <p:extLst>
      <p:ext uri="{BB962C8B-B14F-4D97-AF65-F5344CB8AC3E}">
        <p14:creationId xmlns:p14="http://schemas.microsoft.com/office/powerpoint/2010/main" val="117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11049000" cy="3170099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7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81601" y="228601"/>
            <a:ext cx="4882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 loại cây khác nhau thì cần chất khoáng như thế nào?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415116" y="1238250"/>
            <a:ext cx="381000" cy="4000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410200" y="1828800"/>
            <a:ext cx="385916" cy="3429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410200" y="2492477"/>
            <a:ext cx="385916" cy="304801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57900" y="1143000"/>
            <a:ext cx="33147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Liều lượng như nhau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057900" y="2492476"/>
            <a:ext cx="3314700" cy="555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Liều lượng khác nhau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57900" y="1828800"/>
            <a:ext cx="33147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Nhiều ni- tơ hơn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62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Chúng ta cần làm gì để giúp cây trồng </a:t>
            </a: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hấp thu tốt không khí?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3200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676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Trồng cây nơi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thoáng mát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8839200" y="26529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Bón phân xanh,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phân chuồng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6050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800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512127" y="4015276"/>
            <a:ext cx="2590800" cy="1100747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Làm đất tơi xốp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6819900" y="3953015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các-bô-nic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065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86715" y="-750654"/>
            <a:ext cx="12420415" cy="7600950"/>
            <a:chOff x="-4104" y="10"/>
            <a:chExt cx="5939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357" y="3644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thoáng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mát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152400" y="457200"/>
            <a:ext cx="12039600" cy="6359525"/>
            <a:chOff x="-5510" y="-310"/>
            <a:chExt cx="5760" cy="4006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281" y="3263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tơi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xốp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228600" y="-102683"/>
            <a:ext cx="11201400" cy="6910965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Bón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3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12115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231058"/>
            <a:ext cx="72390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thế nào để lượng khí các-bô-níc ở những nơi này không tăng cao?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28600"/>
            <a:ext cx="6553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 khí các-bô-níc những nơi này như thế  nào?</a:t>
            </a:r>
          </a:p>
        </p:txBody>
      </p:sp>
    </p:spTree>
    <p:extLst>
      <p:ext uri="{BB962C8B-B14F-4D97-AF65-F5344CB8AC3E}">
        <p14:creationId xmlns:p14="http://schemas.microsoft.com/office/powerpoint/2010/main" val="1283613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Trả lời nhanh các câu hỏi sau: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8229600" cy="11430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990000"/>
                </a:solidFill>
              </a:rPr>
              <a:t>1/</a:t>
            </a: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 Tại sao ban ngày khi đứng dưới tán lá của cây chúng ta thấy mát mẻ, dễ chịu?</a:t>
            </a:r>
            <a:r>
              <a:rPr lang="en-US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057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2/Tại sao vào ban đêm ta không nên để nhiều hoa, cây cảnh trong phòng ngủ?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3200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thông minh?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133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133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 lúc đó cây đang thực hiện quá trình hô hấp.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Cây sẽ hút hết ô-xi có trong phòng và thải ra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nhiều khí các-bô-nic làm cho chúng ta khó thở.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381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Trồng cây xanh</a:t>
            </a: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-12597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4095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1"/>
            <a:ext cx="447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41529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animBg="1"/>
      <p:bldP spid="81924" grpId="0" animBg="1"/>
      <p:bldP spid="81925" grpId="0" build="p" animBg="1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Grp="1" noChangeAspect="1"/>
          </p:cNvGraphicFramePr>
          <p:nvPr>
            <p:ph/>
          </p:nvPr>
        </p:nvGraphicFramePr>
        <p:xfrm>
          <a:off x="1524000" y="276225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4" imgW="8229600" imgH="5848350" progId="MSGraph.Chart.8">
                  <p:embed followColorScheme="full"/>
                </p:oleObj>
              </mc:Choice>
              <mc:Fallback>
                <p:oleObj name="Chart" r:id="rId4" imgW="8229600" imgH="58483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6225"/>
                        <a:ext cx="9144000" cy="584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05000" y="1729654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ô- xi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ô- xi,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>
                <a:solidFill>
                  <a:srgbClr val="0000CC"/>
                </a:solidFill>
              </a:rPr>
              <a:t>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khí-các-bô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2228850" y="838200"/>
            <a:ext cx="1828800" cy="357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7117288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2971801"/>
            <a:ext cx="662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 dirty="0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95750" y="5334367"/>
            <a:ext cx="857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Arial" pitchFamily="34" charset="0"/>
                <a:cs typeface="Arial" pitchFamily="34" charset="0"/>
              </a:rPr>
              <a:t>a</a:t>
            </a:r>
            <a:r>
              <a:rPr lang="vi-VN" sz="4800" dirty="0">
                <a:latin typeface="Arial" pitchFamily="34" charset="0"/>
                <a:cs typeface="Arial" pitchFamily="34" charset="0"/>
              </a:rPr>
              <a:t>)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981200" y="583290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55956" y="437536"/>
            <a:ext cx="52258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828800" y="2220630"/>
            <a:ext cx="381000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828800" y="2819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828800" y="3505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546555" y="2148562"/>
            <a:ext cx="3581400" cy="518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Đều như nhau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546555" y="2819400"/>
            <a:ext cx="3581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Cũng khác nhau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546555" y="3429000"/>
            <a:ext cx="3581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Không cần chất khoáng</a:t>
            </a:r>
          </a:p>
        </p:txBody>
      </p:sp>
    </p:spTree>
    <p:extLst>
      <p:ext uri="{BB962C8B-B14F-4D97-AF65-F5344CB8AC3E}">
        <p14:creationId xmlns:p14="http://schemas.microsoft.com/office/powerpoint/2010/main" val="29755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2971801"/>
            <a:ext cx="662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95750" y="5334367"/>
            <a:ext cx="857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Arial" pitchFamily="34" charset="0"/>
                <a:cs typeface="Arial" pitchFamily="34" charset="0"/>
              </a:rPr>
              <a:t>a</a:t>
            </a:r>
            <a:r>
              <a:rPr lang="vi-VN" sz="4800" dirty="0">
                <a:latin typeface="Arial" pitchFamily="34" charset="0"/>
                <a:cs typeface="Arial" pitchFamily="34" charset="0"/>
              </a:rPr>
              <a:t>)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981200" y="583290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6322" y="1392704"/>
            <a:ext cx="87767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 cầu không khí </a:t>
            </a:r>
          </a:p>
          <a:p>
            <a:pPr algn="ctr"/>
            <a:r>
              <a:rPr lang="en-US" sz="6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 thực vật</a:t>
            </a:r>
            <a:endParaRPr lang="en-US" sz="6000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2424545" y="1600199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2424545" y="1600199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1891145" y="16002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2272145" y="2285999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Ô-xi                   Ni-tơ              Các-bô-nic</a:t>
            </a:r>
          </a:p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Bụi                    Vi khuẩn       Hơi nước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1891146" y="3352800"/>
            <a:ext cx="746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</a:rPr>
              <a:t>* Những khí nào quan trọng đối với thực vật?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2272145" y="2286000"/>
            <a:ext cx="131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6405995" y="22733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05000" y="604552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0000FF"/>
                </a:solidFill>
                <a:latin typeface="+mj-lt"/>
              </a:rPr>
              <a:t>Hoạt động 1: Vai trò của không khí đối với thực vật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: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8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811" ptsTypes="FffFF">
                                      <p:cBhvr>
                                        <p:cTn id="35" dur="1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1" ptsTypes="FffFF">
                                      <p:cBhvr>
                                        <p:cTn id="37" dur="1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18026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1930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8" name="Group 12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9" name="Group 15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10" name="Group 18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 rot="1355059">
            <a:off x="1143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>
            <a:spLocks/>
          </p:cNvSpPr>
          <p:nvPr/>
        </p:nvSpPr>
        <p:spPr bwMode="auto">
          <a:xfrm rot="2960661" flipH="1">
            <a:off x="4118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3" name="Arc 35"/>
          <p:cNvSpPr>
            <a:spLocks/>
          </p:cNvSpPr>
          <p:nvPr/>
        </p:nvSpPr>
        <p:spPr bwMode="auto">
          <a:xfrm rot="13982437" flipV="1">
            <a:off x="4267745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2209800" y="52578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1524000" y="41148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6" name="Arc 38"/>
          <p:cNvSpPr>
            <a:spLocks/>
          </p:cNvSpPr>
          <p:nvPr/>
        </p:nvSpPr>
        <p:spPr bwMode="auto">
          <a:xfrm rot="13046667" flipV="1">
            <a:off x="6699187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7" name="Arc 39"/>
          <p:cNvSpPr>
            <a:spLocks/>
          </p:cNvSpPr>
          <p:nvPr/>
        </p:nvSpPr>
        <p:spPr bwMode="auto">
          <a:xfrm rot="11881152" flipV="1">
            <a:off x="6552210" y="2961150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772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7543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1562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quang hợp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6801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1524000" y="914400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Quan sát</a:t>
            </a: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5085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Trong quang hợp thực vật hít vào khí gì?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Thải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ra khí gì?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5181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 trình quang hợp chỉ xảy ra khi nào?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7696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ban ngày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7773994" y="2988495"/>
            <a:ext cx="2514600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351325" y="4723674"/>
            <a:ext cx="1746622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5299184" y="582263"/>
            <a:ext cx="5486400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cây chủ yếu thực hiện quá trình quang hợp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6629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Lá cây</a:t>
            </a: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2205038" y="1543050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5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95" y="1284579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-9048425">
            <a:off x="2691495" y="370179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rc 38"/>
          <p:cNvSpPr>
            <a:spLocks/>
          </p:cNvSpPr>
          <p:nvPr/>
        </p:nvSpPr>
        <p:spPr bwMode="auto">
          <a:xfrm rot="2960661" flipV="1">
            <a:off x="5219744" y="1997705"/>
            <a:ext cx="2194378" cy="2555198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" name="Arc 39"/>
          <p:cNvSpPr>
            <a:spLocks/>
          </p:cNvSpPr>
          <p:nvPr/>
        </p:nvSpPr>
        <p:spPr bwMode="auto">
          <a:xfrm rot="13982437" flipV="1">
            <a:off x="3061383" y="2530767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1881871" y="2665704"/>
            <a:ext cx="1633861" cy="6096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3986895" y="446379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Quan sát</a:t>
            </a: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1981200" y="4055066"/>
            <a:ext cx="8820150" cy="2898184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err="1">
                <a:latin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hô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xảy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hô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hít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</a:rPr>
              <a:t>Thải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en-US" sz="3600" dirty="0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6117233" y="1032302"/>
            <a:ext cx="421449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Thảo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luận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nhóm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endParaRPr lang="en-US" sz="36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(2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phút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1562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6772275" y="2588773"/>
            <a:ext cx="3286125" cy="6096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1965740" y="149327"/>
            <a:ext cx="2806994" cy="762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65" y="0"/>
            <a:ext cx="62228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0" y="4424364"/>
            <a:ext cx="1197689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4" y="5239154"/>
            <a:ext cx="11905675" cy="12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16" y="1041186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526361" y="434565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8478839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 rot="1355059">
            <a:off x="9210675" y="32048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" y="133848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0" y="-2499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94" y="105543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>
            <a:spLocks/>
          </p:cNvSpPr>
          <p:nvPr/>
        </p:nvSpPr>
        <p:spPr bwMode="auto">
          <a:xfrm rot="2960661" flipH="1">
            <a:off x="3037329" y="2768010"/>
            <a:ext cx="762609" cy="1339959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13982437" flipV="1">
            <a:off x="2158701" y="2225576"/>
            <a:ext cx="1216692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362447" y="2281764"/>
            <a:ext cx="247741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-34025" y="3303150"/>
            <a:ext cx="3071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13046667" flipV="1">
            <a:off x="8844860" y="348122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>
            <a:spLocks/>
          </p:cNvSpPr>
          <p:nvPr/>
        </p:nvSpPr>
        <p:spPr bwMode="auto">
          <a:xfrm rot="11881152" flipV="1">
            <a:off x="9355892" y="1961988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10542991" y="2179341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10127013" y="3872569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Các-bô-nic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10249156" y="1976509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9856314" y="3803105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223" y="5109879"/>
            <a:ext cx="119818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</a:rPr>
              <a:t>So </a:t>
            </a:r>
            <a:r>
              <a:rPr lang="en-US" sz="4000" dirty="0" err="1">
                <a:latin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quang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hô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hấp</a:t>
            </a:r>
            <a:r>
              <a:rPr lang="en-US" sz="4000" dirty="0">
                <a:latin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6141588" y="32907"/>
            <a:ext cx="3564895" cy="762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 hợp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10240309" y="238165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44699 L 0.00833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157" grpId="0" animBg="1"/>
      <p:bldP spid="2" grpId="0" animBg="1"/>
      <p:bldP spid="696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1003</Words>
  <Application>Microsoft Office PowerPoint</Application>
  <PresentationFormat>Widescreen</PresentationFormat>
  <Paragraphs>150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VnBangkok</vt:lpstr>
      <vt:lpstr>VNbritannic</vt:lpstr>
      <vt:lpstr>VNI-Times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 các câu hỏi sau: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44</cp:revision>
  <dcterms:created xsi:type="dcterms:W3CDTF">2015-04-01T08:07:22Z</dcterms:created>
  <dcterms:modified xsi:type="dcterms:W3CDTF">2023-05-03T02:47:06Z</dcterms:modified>
</cp:coreProperties>
</file>