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audio3.wav" ContentType="audio/wav"/>
  <Override PartName="/ppt/media/audio4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89" r:id="rId3"/>
    <p:sldId id="256" r:id="rId4"/>
    <p:sldId id="257" r:id="rId5"/>
    <p:sldId id="258" r:id="rId6"/>
    <p:sldId id="259" r:id="rId7"/>
    <p:sldId id="261" r:id="rId8"/>
    <p:sldId id="260" r:id="rId9"/>
    <p:sldId id="278" r:id="rId10"/>
    <p:sldId id="282" r:id="rId11"/>
    <p:sldId id="283" r:id="rId12"/>
    <p:sldId id="284" r:id="rId13"/>
    <p:sldId id="285" r:id="rId14"/>
    <p:sldId id="286" r:id="rId15"/>
    <p:sldId id="287" r:id="rId16"/>
    <p:sldId id="288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CFF"/>
    <a:srgbClr val="3FCDFF"/>
    <a:srgbClr val="FF9933"/>
    <a:srgbClr val="FFFFA7"/>
    <a:srgbClr val="ABDB77"/>
    <a:srgbClr val="33CCFF"/>
    <a:srgbClr val="FF8BBF"/>
    <a:srgbClr val="FF0D63"/>
    <a:srgbClr val="FD0F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256" autoAdjust="0"/>
  </p:normalViewPr>
  <p:slideViewPr>
    <p:cSldViewPr>
      <p:cViewPr varScale="1">
        <p:scale>
          <a:sx n="82" d="100"/>
          <a:sy n="82" d="100"/>
        </p:scale>
        <p:origin x="25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15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F4E05-0FC1-45DA-8608-203E5BC4B0F6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0BE7E-95EA-4598-850D-E6F2A4EF7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99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0BE7E-95EA-4598-850D-E6F2A4EF7C4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521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47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551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2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836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546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785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333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9461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704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9189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004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6824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240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0124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924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548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486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074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847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94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81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69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8E80B-084D-4A7A-9F88-BB3E4EABE714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7D2AD-FA6F-4A0B-9285-9B0CD075C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99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827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0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1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jpeg"/><Relationship Id="rId7" Type="http://schemas.openxmlformats.org/officeDocument/2006/relationships/image" Target="../media/image4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image" Target="../media/image34.png"/><Relationship Id="rId4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4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5.png"/><Relationship Id="rId18" Type="http://schemas.openxmlformats.org/officeDocument/2006/relationships/slide" Target="slide3.xml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8.png"/><Relationship Id="rId7" Type="http://schemas.openxmlformats.org/officeDocument/2006/relationships/image" Target="../media/image3.png"/><Relationship Id="rId12" Type="http://schemas.openxmlformats.org/officeDocument/2006/relationships/slide" Target="slide4.xml"/><Relationship Id="rId17" Type="http://schemas.microsoft.com/office/2007/relationships/hdphoto" Target="../media/hdphoto4.wdp"/><Relationship Id="rId2" Type="http://schemas.openxmlformats.org/officeDocument/2006/relationships/audio" Target="../media/media1.mp3"/><Relationship Id="rId16" Type="http://schemas.openxmlformats.org/officeDocument/2006/relationships/image" Target="../media/image6.png"/><Relationship Id="rId20" Type="http://schemas.microsoft.com/office/2007/relationships/hdphoto" Target="../media/hdphoto5.wdp"/><Relationship Id="rId1" Type="http://schemas.microsoft.com/office/2007/relationships/media" Target="../media/media1.mp3"/><Relationship Id="rId6" Type="http://schemas.openxmlformats.org/officeDocument/2006/relationships/slide" Target="slide5.xml"/><Relationship Id="rId11" Type="http://schemas.microsoft.com/office/2007/relationships/hdphoto" Target="../media/hdphoto2.wdp"/><Relationship Id="rId5" Type="http://schemas.openxmlformats.org/officeDocument/2006/relationships/image" Target="../media/image1.png"/><Relationship Id="rId15" Type="http://schemas.openxmlformats.org/officeDocument/2006/relationships/slide" Target="slide6.xml"/><Relationship Id="rId10" Type="http://schemas.openxmlformats.org/officeDocument/2006/relationships/image" Target="../media/image4.png"/><Relationship Id="rId19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slide" Target="slide7.xml"/><Relationship Id="rId1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microsoft.com/office/2007/relationships/hdphoto" Target="../media/hdphoto6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1.png"/><Relationship Id="rId5" Type="http://schemas.openxmlformats.org/officeDocument/2006/relationships/slide" Target="slide2.xml"/><Relationship Id="rId10" Type="http://schemas.microsoft.com/office/2007/relationships/hdphoto" Target="../media/hdphoto5.wdp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10" Type="http://schemas.microsoft.com/office/2007/relationships/hdphoto" Target="../media/hdphoto7.wdp"/><Relationship Id="rId4" Type="http://schemas.openxmlformats.org/officeDocument/2006/relationships/image" Target="../media/image1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microsoft.com/office/2007/relationships/hdphoto" Target="../media/hdphoto9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slide" Target="slide2.xml"/><Relationship Id="rId10" Type="http://schemas.microsoft.com/office/2007/relationships/hdphoto" Target="../media/hdphoto8.wdp"/><Relationship Id="rId4" Type="http://schemas.openxmlformats.org/officeDocument/2006/relationships/image" Target="../media/image1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10" Type="http://schemas.microsoft.com/office/2007/relationships/hdphoto" Target="../media/hdphoto10.wdp"/><Relationship Id="rId4" Type="http://schemas.openxmlformats.org/officeDocument/2006/relationships/image" Target="../media/image1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7.png"/><Relationship Id="rId5" Type="http://schemas.openxmlformats.org/officeDocument/2006/relationships/slide" Target="slide2.xml"/><Relationship Id="rId10" Type="http://schemas.microsoft.com/office/2007/relationships/hdphoto" Target="../media/hdphoto11.wdp"/><Relationship Id="rId4" Type="http://schemas.openxmlformats.org/officeDocument/2006/relationships/image" Target="../media/image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4102" y="895350"/>
            <a:ext cx="5535795" cy="762000"/>
          </a:xfrm>
        </p:spPr>
        <p:txBody>
          <a:bodyPr>
            <a:normAutofit/>
          </a:bodyPr>
          <a:lstStyle/>
          <a:p>
            <a:r>
              <a:rPr lang="en-US" sz="33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TIẾT TOÁN</a:t>
            </a:r>
            <a:endParaRPr lang="en-US" sz="33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0200" y="1661337"/>
            <a:ext cx="594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CÓ HAI CHỮ SỐ ( Tiết 1)</a:t>
            </a:r>
            <a:endParaRPr lang="en-US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46928" y="2330686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 Thị Kim Oanh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3057077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01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"/>
            <a:ext cx="17716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0"/>
            <a:ext cx="28098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43000" y="628650"/>
          <a:ext cx="6858000" cy="434340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600200"/>
                <a:gridCol w="857250"/>
                <a:gridCol w="971550"/>
                <a:gridCol w="1657350"/>
                <a:gridCol w="914400"/>
                <a:gridCol w="857250"/>
              </a:tblGrid>
              <a:tr h="868680">
                <a:tc>
                  <a:txBody>
                    <a:bodyPr/>
                    <a:lstStyle/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Viết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Đọc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Viết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Đọc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8680">
                <a:tc>
                  <a:txBody>
                    <a:bodyPr/>
                    <a:lstStyle/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Mười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một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8680">
                <a:tc>
                  <a:txBody>
                    <a:bodyPr/>
                    <a:lstStyle/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Mười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hai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8680">
                <a:tc>
                  <a:txBody>
                    <a:bodyPr/>
                    <a:lstStyle/>
                    <a:p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Mười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ba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8680">
                <a:tc>
                  <a:txBody>
                    <a:bodyPr/>
                    <a:lstStyle/>
                    <a:p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538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"/>
            <a:ext cx="17716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0"/>
            <a:ext cx="28098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43000" y="676275"/>
          <a:ext cx="6858000" cy="4467225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714500"/>
                <a:gridCol w="800100"/>
                <a:gridCol w="914400"/>
                <a:gridCol w="1600200"/>
                <a:gridCol w="914400"/>
                <a:gridCol w="914400"/>
              </a:tblGrid>
              <a:tr h="8001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Viết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Đọc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Viết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Đọc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1543050"/>
            <a:ext cx="16002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2228850"/>
            <a:ext cx="1600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3000" y="2971800"/>
            <a:ext cx="1600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43001" y="3771900"/>
            <a:ext cx="1485899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43000" y="4531926"/>
            <a:ext cx="1543051" cy="6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629150" y="1600201"/>
            <a:ext cx="15430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629150" y="2228851"/>
            <a:ext cx="154305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629150" y="2971800"/>
            <a:ext cx="15430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629150" y="3714751"/>
            <a:ext cx="1543050" cy="65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629150" y="4457700"/>
            <a:ext cx="15430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2857500" y="1485901"/>
            <a:ext cx="800100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11</a:t>
            </a:r>
          </a:p>
          <a:p>
            <a:pPr algn="ctr">
              <a:lnSpc>
                <a:spcPct val="150000"/>
              </a:lnSpc>
            </a:pP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500" y="2171701"/>
            <a:ext cx="800100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algn="ctr">
              <a:lnSpc>
                <a:spcPct val="150000"/>
              </a:lnSpc>
            </a:pP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500" y="2971801"/>
            <a:ext cx="800100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13</a:t>
            </a:r>
          </a:p>
          <a:p>
            <a:pPr algn="ctr">
              <a:lnSpc>
                <a:spcPct val="150000"/>
              </a:lnSpc>
            </a:pP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7500" y="3657601"/>
            <a:ext cx="800100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  <a:p>
            <a:pPr algn="ctr">
              <a:lnSpc>
                <a:spcPct val="150000"/>
              </a:lnSpc>
            </a:pP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57500" y="4400551"/>
            <a:ext cx="800100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algn="ctr">
              <a:lnSpc>
                <a:spcPct val="150000"/>
              </a:lnSpc>
            </a:pP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29350" y="1485901"/>
            <a:ext cx="857250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algn="ctr">
              <a:lnSpc>
                <a:spcPct val="150000"/>
              </a:lnSpc>
            </a:pP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29350" y="2171700"/>
            <a:ext cx="857250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17</a:t>
            </a:r>
          </a:p>
          <a:p>
            <a:pPr algn="ctr">
              <a:lnSpc>
                <a:spcPct val="150000"/>
              </a:lnSpc>
            </a:pP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29350" y="2971800"/>
            <a:ext cx="857250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>
              <a:lnSpc>
                <a:spcPct val="150000"/>
              </a:lnSpc>
            </a:pP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29350" y="3657600"/>
            <a:ext cx="857250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19</a:t>
            </a:r>
          </a:p>
          <a:p>
            <a:pPr algn="ctr">
              <a:lnSpc>
                <a:spcPct val="150000"/>
              </a:lnSpc>
            </a:pP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29350" y="4400550"/>
            <a:ext cx="857250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algn="ctr">
              <a:lnSpc>
                <a:spcPct val="150000"/>
              </a:lnSpc>
            </a:pPr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57600" y="1428750"/>
            <a:ext cx="914400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endParaRPr lang="en-US" sz="2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7600" y="2228850"/>
            <a:ext cx="914400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endParaRPr lang="en-US" sz="2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57600" y="2971800"/>
            <a:ext cx="914400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endParaRPr lang="en-US" sz="2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57600" y="3657600"/>
            <a:ext cx="914400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bốn</a:t>
            </a:r>
            <a:endParaRPr lang="en-US" sz="2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57600" y="4400550"/>
            <a:ext cx="914400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lăm</a:t>
            </a:r>
            <a:endParaRPr lang="en-US" sz="2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86600" y="1485900"/>
            <a:ext cx="914400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sáu</a:t>
            </a:r>
            <a:endParaRPr lang="en-US" sz="2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86600" y="2286000"/>
            <a:ext cx="914400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bảy</a:t>
            </a:r>
            <a:endParaRPr lang="en-US" sz="2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86600" y="3028950"/>
            <a:ext cx="914400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tám</a:t>
            </a:r>
            <a:endParaRPr lang="en-US" sz="2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086600" y="3714750"/>
            <a:ext cx="914400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chín</a:t>
            </a:r>
            <a:endParaRPr lang="en-US" sz="2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86600" y="4457700"/>
            <a:ext cx="914400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mươi</a:t>
            </a:r>
            <a:endParaRPr lang="en-US" sz="2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35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4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6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2as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3492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770641" y="3886200"/>
            <a:ext cx="1801327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50" b="1" spc="38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Giải</a:t>
            </a:r>
            <a:r>
              <a:rPr lang="en-US" sz="4050" b="1" spc="38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50" b="1" spc="38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lao</a:t>
            </a:r>
            <a:endParaRPr lang="en-US" sz="4050" b="1" spc="38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05701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0"/>
            <a:ext cx="2121694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27639" y="1028700"/>
            <a:ext cx="667336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71650" y="1543050"/>
            <a:ext cx="264164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371600" y="1771650"/>
            <a:ext cx="400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a)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00650" y="1428750"/>
            <a:ext cx="2643188" cy="1403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57350" y="3314701"/>
            <a:ext cx="2857500" cy="151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72050" y="3429000"/>
            <a:ext cx="2612453" cy="1321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914900" y="1600200"/>
            <a:ext cx="400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3371850"/>
            <a:ext cx="400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14900" y="3486150"/>
            <a:ext cx="400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429500" y="3829050"/>
            <a:ext cx="571500" cy="514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14800" y="3943350"/>
            <a:ext cx="571500" cy="514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429500" y="1885950"/>
            <a:ext cx="571500" cy="514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14800" y="2000250"/>
            <a:ext cx="571500" cy="514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29500" y="1885950"/>
            <a:ext cx="571500" cy="514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114800" y="3943350"/>
            <a:ext cx="571500" cy="514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429500" y="3829050"/>
            <a:ext cx="571500" cy="514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65944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500" y="285750"/>
            <a:ext cx="1885950" cy="74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0"/>
            <a:ext cx="2121694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85900" y="1200150"/>
            <a:ext cx="34290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143000" y="1543050"/>
            <a:ext cx="400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a)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3050" y="3143250"/>
            <a:ext cx="37719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143000" y="3028950"/>
            <a:ext cx="400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b)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29350" y="1943100"/>
            <a:ext cx="580232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5600700" y="2000250"/>
            <a:ext cx="514350" cy="5715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6400" y="2000250"/>
            <a:ext cx="6286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15000" y="3714750"/>
            <a:ext cx="514350" cy="5715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5000" y="3714750"/>
            <a:ext cx="5143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43650" y="3543300"/>
            <a:ext cx="769986" cy="80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5486400" y="2057400"/>
            <a:ext cx="7429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00700" y="3657600"/>
            <a:ext cx="7429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81908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 animBg="1"/>
      <p:bldP spid="10" grpId="0"/>
      <p:bldP spid="10" grpId="1"/>
      <p:bldP spid="11" grpId="0" animBg="1"/>
      <p:bldP spid="12" grpId="0"/>
      <p:bldP spid="12" grpId="1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171672"/>
            <a:ext cx="1771650" cy="71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0"/>
            <a:ext cx="2121694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71600" y="1314450"/>
            <a:ext cx="6286500" cy="318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6457950" y="1485900"/>
            <a:ext cx="457200" cy="5143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" name="Rectangle 5"/>
          <p:cNvSpPr/>
          <p:nvPr/>
        </p:nvSpPr>
        <p:spPr>
          <a:xfrm>
            <a:off x="3371850" y="4057650"/>
            <a:ext cx="457200" cy="5143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</a:t>
            </a:r>
          </a:p>
        </p:txBody>
      </p:sp>
      <p:sp>
        <p:nvSpPr>
          <p:cNvPr id="7" name="Rectangle 6"/>
          <p:cNvSpPr/>
          <p:nvPr/>
        </p:nvSpPr>
        <p:spPr>
          <a:xfrm>
            <a:off x="2857500" y="4000500"/>
            <a:ext cx="457200" cy="5143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8" name="Rectangle 7"/>
          <p:cNvSpPr/>
          <p:nvPr/>
        </p:nvSpPr>
        <p:spPr>
          <a:xfrm>
            <a:off x="1428750" y="2914650"/>
            <a:ext cx="457200" cy="5143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355109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46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338" y="596558"/>
            <a:ext cx="1059805" cy="1144590"/>
          </a:xfrm>
          <a:prstGeom prst="rect">
            <a:avLst/>
          </a:prstGeom>
        </p:spPr>
      </p:pic>
      <p:pic>
        <p:nvPicPr>
          <p:cNvPr id="7" name="Picture 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54342" y1="38532" x2="54342" y2="38532"/>
                        <a14:foregroundMark x1="36476" y1="49083" x2="35732" y2="38532"/>
                        <a14:foregroundMark x1="49380" y1="66514" x2="64764" y2="52982"/>
                        <a14:foregroundMark x1="45161" y1="44725" x2="60546" y2="366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348" y="3111500"/>
            <a:ext cx="1676400" cy="1676400"/>
          </a:xfrm>
          <a:prstGeom prst="rect">
            <a:avLst/>
          </a:prstGeom>
        </p:spPr>
      </p:pic>
      <p:pic>
        <p:nvPicPr>
          <p:cNvPr id="8" name="Picture 7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27413" y1="49129" x2="63320" y2="45645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790" y="967272"/>
            <a:ext cx="1404303" cy="1284060"/>
          </a:xfrm>
          <a:prstGeom prst="rect">
            <a:avLst/>
          </a:prstGeom>
        </p:spPr>
      </p:pic>
      <p:pic>
        <p:nvPicPr>
          <p:cNvPr id="9" name="Picture 8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848" b="90152" l="9917" r="986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550145"/>
            <a:ext cx="1298493" cy="1402373"/>
          </a:xfrm>
          <a:prstGeom prst="rect">
            <a:avLst/>
          </a:prstGeom>
        </p:spPr>
      </p:pic>
      <p:pic>
        <p:nvPicPr>
          <p:cNvPr id="10" name="Picture 9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87562" l="4878" r="100000"/>
                    </a14:imgEffect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86" y="722394"/>
            <a:ext cx="1318514" cy="1423996"/>
          </a:xfrm>
          <a:prstGeom prst="rect">
            <a:avLst/>
          </a:prstGeom>
        </p:spPr>
      </p:pic>
      <p:pic>
        <p:nvPicPr>
          <p:cNvPr id="16" name="Stranger_Dange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58708" y="5083058"/>
            <a:ext cx="609600" cy="609600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>
          <a:xfrm>
            <a:off x="1058708" y="744701"/>
            <a:ext cx="380999" cy="2422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792749" y="1011507"/>
            <a:ext cx="380999" cy="2422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321240" y="1498941"/>
            <a:ext cx="380999" cy="2422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095008" y="2571750"/>
            <a:ext cx="380999" cy="2422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335548" y="4569015"/>
            <a:ext cx="380999" cy="2422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8" name="Notched Right Arrow 17">
            <a:hlinkClick r:id="" action="ppaction://noaction"/>
          </p:cNvPr>
          <p:cNvSpPr/>
          <p:nvPr/>
        </p:nvSpPr>
        <p:spPr>
          <a:xfrm>
            <a:off x="6477001" y="4202175"/>
            <a:ext cx="2667000" cy="941323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Arial" pitchFamily="34" charset="0"/>
                <a:cs typeface="Arial" pitchFamily="34" charset="0"/>
              </a:rPr>
              <a:t>Đi đến bài học nào!</a:t>
            </a:r>
          </a:p>
        </p:txBody>
      </p:sp>
    </p:spTree>
    <p:extLst>
      <p:ext uri="{BB962C8B-B14F-4D97-AF65-F5344CB8AC3E}">
        <p14:creationId xmlns:p14="http://schemas.microsoft.com/office/powerpoint/2010/main" val="379320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7547" mute="1" numSld="8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3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71472" y="52196"/>
            <a:ext cx="7903027" cy="193320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3390016" y="2419350"/>
            <a:ext cx="4763383" cy="762000"/>
            <a:chOff x="1524000" y="1809750"/>
            <a:chExt cx="6553200" cy="762000"/>
          </a:xfrm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8427" y="1809750"/>
              <a:ext cx="64182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Arial" pitchFamily="34" charset="0"/>
                  <a:ea typeface="AvantGarde" pitchFamily="2" charset="0"/>
                  <a:cs typeface="Arial" pitchFamily="34" charset="0"/>
                </a:rPr>
                <a:t>A</a:t>
              </a:r>
              <a:r>
                <a:rPr lang="en-US" sz="40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. 9</a:t>
              </a:r>
              <a:endParaRPr lang="en-US" sz="40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8120744" y="4640036"/>
            <a:ext cx="838200" cy="422728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3390016" y="3333750"/>
            <a:ext cx="4763384" cy="762000"/>
            <a:chOff x="1524000" y="1809750"/>
            <a:chExt cx="6553200" cy="762000"/>
          </a:xfrm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78427" y="1809750"/>
              <a:ext cx="64182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Arial" pitchFamily="34" charset="0"/>
                  <a:ea typeface="AvantGarde" pitchFamily="2" charset="0"/>
                  <a:cs typeface="Arial" pitchFamily="34" charset="0"/>
                </a:rPr>
                <a:t>B</a:t>
              </a:r>
              <a:r>
                <a:rPr lang="en-US" sz="40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. 11</a:t>
              </a:r>
              <a:endParaRPr lang="en-US" sz="40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390016" y="4259036"/>
            <a:ext cx="4763384" cy="762000"/>
            <a:chOff x="1524000" y="1809750"/>
            <a:chExt cx="6553200" cy="762000"/>
          </a:xfrm>
        </p:grpSpPr>
        <p:sp>
          <p:nvSpPr>
            <p:cNvPr id="31" name="Rectangle 30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1819646"/>
              <a:ext cx="64182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Arial" pitchFamily="34" charset="0"/>
                  <a:ea typeface="AvantGarde" pitchFamily="2" charset="0"/>
                  <a:cs typeface="Arial" pitchFamily="34" charset="0"/>
                </a:rPr>
                <a:t>C</a:t>
              </a:r>
              <a:r>
                <a:rPr lang="en-US" sz="40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. 10</a:t>
              </a:r>
              <a:endParaRPr lang="en-US" sz="40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974" y="4193722"/>
            <a:ext cx="816428" cy="79874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860" y="3333751"/>
            <a:ext cx="751113" cy="72216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733" y="2431107"/>
            <a:ext cx="751113" cy="722160"/>
          </a:xfrm>
          <a:prstGeom prst="rect">
            <a:avLst/>
          </a:prstGeom>
        </p:spPr>
      </p:pic>
      <p:pic>
        <p:nvPicPr>
          <p:cNvPr id="21" name="Picture 2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87562" l="4878" r="100000"/>
                    </a14:imgEffect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20" y="-142950"/>
            <a:ext cx="1316880" cy="142223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930834" y="-138621"/>
            <a:ext cx="6079566" cy="2263562"/>
            <a:chOff x="930834" y="-138621"/>
            <a:chExt cx="6079566" cy="226356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834" y="-117963"/>
              <a:ext cx="1238250" cy="133731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470" y="787631"/>
              <a:ext cx="1238250" cy="1337310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766" y="-117963"/>
              <a:ext cx="1238250" cy="1337310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6402" y="787631"/>
              <a:ext cx="1238250" cy="1337310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174" y="-128292"/>
              <a:ext cx="1238250" cy="1337310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8810" y="777302"/>
              <a:ext cx="1238250" cy="1337310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5106" y="-128292"/>
              <a:ext cx="1238250" cy="1337310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9742" y="777302"/>
              <a:ext cx="1238250" cy="1337310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7514" y="-138621"/>
              <a:ext cx="1238250" cy="1337310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2150" y="766973"/>
              <a:ext cx="1238250" cy="1337310"/>
            </a:xfrm>
            <a:prstGeom prst="rect">
              <a:avLst/>
            </a:prstGeom>
          </p:spPr>
        </p:pic>
      </p:grpSp>
      <p:sp>
        <p:nvSpPr>
          <p:cNvPr id="4" name="Cloud 3"/>
          <p:cNvSpPr/>
          <p:nvPr/>
        </p:nvSpPr>
        <p:spPr>
          <a:xfrm>
            <a:off x="0" y="2104283"/>
            <a:ext cx="3429578" cy="2888179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 bao nhiêu quả cà chua?</a:t>
            </a:r>
            <a:endParaRPr lang="en-US" b="1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20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2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524000" y="354914"/>
            <a:ext cx="6553200" cy="1454834"/>
            <a:chOff x="1524000" y="354915"/>
            <a:chExt cx="6553200" cy="914400"/>
          </a:xfrm>
        </p:grpSpPr>
        <p:sp>
          <p:nvSpPr>
            <p:cNvPr id="5" name="Rounded Rectangle 4"/>
            <p:cNvSpPr/>
            <p:nvPr/>
          </p:nvSpPr>
          <p:spPr>
            <a:xfrm>
              <a:off x="1524000" y="354915"/>
              <a:ext cx="6553200" cy="9144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524000" y="487266"/>
              <a:ext cx="6172200" cy="522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10 còn được gọi là:</a:t>
              </a:r>
              <a:endParaRPr lang="en-US" sz="48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578427" y="2030909"/>
            <a:ext cx="6553200" cy="769441"/>
            <a:chOff x="1524000" y="1802309"/>
            <a:chExt cx="6553200" cy="769441"/>
          </a:xfrm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8427" y="1802309"/>
              <a:ext cx="64182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latin typeface="Arial" pitchFamily="34" charset="0"/>
                  <a:ea typeface="AvantGarde" pitchFamily="2" charset="0"/>
                  <a:cs typeface="Arial" pitchFamily="34" charset="0"/>
                </a:rPr>
                <a:t>A</a:t>
              </a:r>
              <a:r>
                <a:rPr lang="en-US" sz="44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. 11</a:t>
              </a:r>
              <a:endParaRPr lang="en-US" sz="44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8120744" y="4640036"/>
            <a:ext cx="838200" cy="422728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578428" y="2952750"/>
            <a:ext cx="6553200" cy="769441"/>
            <a:chOff x="1524000" y="1809750"/>
            <a:chExt cx="6553200" cy="769441"/>
          </a:xfrm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78427" y="1809750"/>
              <a:ext cx="64182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latin typeface="Arial" pitchFamily="34" charset="0"/>
                  <a:ea typeface="AvantGarde" pitchFamily="2" charset="0"/>
                  <a:cs typeface="Arial" pitchFamily="34" charset="0"/>
                </a:rPr>
                <a:t>B</a:t>
              </a:r>
              <a:r>
                <a:rPr lang="en-US" sz="44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. 1 chục</a:t>
              </a:r>
              <a:endParaRPr lang="en-US" sz="44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578428" y="3867150"/>
            <a:ext cx="6553200" cy="772886"/>
            <a:chOff x="1524000" y="1798864"/>
            <a:chExt cx="6553200" cy="772886"/>
          </a:xfrm>
        </p:grpSpPr>
        <p:sp>
          <p:nvSpPr>
            <p:cNvPr id="31" name="Rectangle 30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1798864"/>
              <a:ext cx="64182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latin typeface="Arial" pitchFamily="34" charset="0"/>
                  <a:ea typeface="AvantGarde" pitchFamily="2" charset="0"/>
                  <a:cs typeface="Arial" pitchFamily="34" charset="0"/>
                </a:rPr>
                <a:t>C</a:t>
              </a:r>
              <a:r>
                <a:rPr lang="en-US" sz="44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. 2 chục</a:t>
              </a:r>
              <a:endParaRPr lang="en-US" sz="44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516" y="2912962"/>
            <a:ext cx="816428" cy="79874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516" y="3885218"/>
            <a:ext cx="751113" cy="72216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960" y="2050107"/>
            <a:ext cx="751113" cy="722160"/>
          </a:xfrm>
          <a:prstGeom prst="rect">
            <a:avLst/>
          </a:prstGeom>
        </p:spPr>
      </p:pic>
      <p:pic>
        <p:nvPicPr>
          <p:cNvPr id="21" name="Picture 2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27413" y1="49129" x2="63320" y2="45645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516" y="-95250"/>
            <a:ext cx="1833383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53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36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492334" y="57150"/>
            <a:ext cx="6553200" cy="22098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778334" y="3417153"/>
            <a:ext cx="4292462" cy="830997"/>
            <a:chOff x="1524000" y="1762886"/>
            <a:chExt cx="6553200" cy="866814"/>
          </a:xfrm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80608" y="1762886"/>
              <a:ext cx="6418217" cy="866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B. 16 </a:t>
              </a:r>
              <a:endParaRPr lang="en-US" sz="48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8089078" y="4640036"/>
            <a:ext cx="838200" cy="422728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778334" y="2571750"/>
            <a:ext cx="4292462" cy="830996"/>
            <a:chOff x="1524000" y="1806658"/>
            <a:chExt cx="6553200" cy="783830"/>
          </a:xfrm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01291" y="1806658"/>
              <a:ext cx="6418217" cy="783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A. 20 </a:t>
              </a:r>
              <a:endParaRPr lang="en-US" sz="48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772667" y="4282787"/>
            <a:ext cx="4316411" cy="830998"/>
            <a:chOff x="1521482" y="1673265"/>
            <a:chExt cx="6589763" cy="1097363"/>
          </a:xfrm>
        </p:grpSpPr>
        <p:sp>
          <p:nvSpPr>
            <p:cNvPr id="31" name="Rectangle 30"/>
            <p:cNvSpPr/>
            <p:nvPr/>
          </p:nvSpPr>
          <p:spPr>
            <a:xfrm>
              <a:off x="1558044" y="1690472"/>
              <a:ext cx="6553201" cy="986863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21482" y="1673265"/>
              <a:ext cx="6418218" cy="1097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C. 18</a:t>
              </a:r>
              <a:endParaRPr lang="en-US" sz="48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641" y="2571750"/>
            <a:ext cx="816428" cy="79874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299" y="4299600"/>
            <a:ext cx="751113" cy="72216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299" y="3458428"/>
            <a:ext cx="751113" cy="722160"/>
          </a:xfrm>
          <a:prstGeom prst="rect">
            <a:avLst/>
          </a:prstGeom>
        </p:spPr>
      </p:pic>
      <p:pic>
        <p:nvPicPr>
          <p:cNvPr id="22" name="Picture 2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417" y="0"/>
            <a:ext cx="1534583" cy="1657350"/>
          </a:xfrm>
          <a:prstGeom prst="rect">
            <a:avLst/>
          </a:prstGeom>
        </p:spPr>
      </p:pic>
      <p:sp>
        <p:nvSpPr>
          <p:cNvPr id="20" name="Cloud 19"/>
          <p:cNvSpPr/>
          <p:nvPr/>
        </p:nvSpPr>
        <p:spPr>
          <a:xfrm>
            <a:off x="-6774" y="2383248"/>
            <a:ext cx="3429578" cy="2888179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0070C0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Số còn thiếu trong dãy số trên là:</a:t>
            </a:r>
            <a:endParaRPr lang="en-US" sz="3200" b="1" dirty="0">
              <a:solidFill>
                <a:srgbClr val="0070C0"/>
              </a:solidFill>
              <a:latin typeface="Arial" pitchFamily="34" charset="0"/>
              <a:ea typeface="AvantGarde" pitchFamily="2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52181" y="-716021"/>
            <a:ext cx="5957236" cy="3084862"/>
            <a:chOff x="1506682" y="-716354"/>
            <a:chExt cx="5957236" cy="3084862"/>
          </a:xfrm>
        </p:grpSpPr>
        <p:grpSp>
          <p:nvGrpSpPr>
            <p:cNvPr id="2" name="Group 1"/>
            <p:cNvGrpSpPr/>
            <p:nvPr/>
          </p:nvGrpSpPr>
          <p:grpSpPr>
            <a:xfrm>
              <a:off x="1506682" y="-716354"/>
              <a:ext cx="5957236" cy="3084862"/>
              <a:chOff x="1506682" y="-716354"/>
              <a:chExt cx="5957236" cy="3084862"/>
            </a:xfrm>
          </p:grpSpPr>
          <p:pic>
            <p:nvPicPr>
              <p:cNvPr id="1026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6682" y="-671327"/>
                <a:ext cx="4914405" cy="3024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 rotWithShape="1"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034" t="-1117" r="21612" b="1117"/>
              <a:stretch/>
            </p:blipFill>
            <p:spPr bwMode="auto">
              <a:xfrm>
                <a:off x="5350877" y="-716354"/>
                <a:ext cx="1049428" cy="3024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 rotWithShape="1"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089" t="1068" b="-1068"/>
              <a:stretch/>
            </p:blipFill>
            <p:spPr bwMode="auto">
              <a:xfrm>
                <a:off x="6337959" y="-655741"/>
                <a:ext cx="1125959" cy="3024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" name="Trapezoid 2"/>
            <p:cNvSpPr/>
            <p:nvPr/>
          </p:nvSpPr>
          <p:spPr>
            <a:xfrm>
              <a:off x="3431381" y="528206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17</a:t>
              </a:r>
            </a:p>
          </p:txBody>
        </p:sp>
        <p:sp>
          <p:nvSpPr>
            <p:cNvPr id="25" name="Trapezoid 2"/>
            <p:cNvSpPr/>
            <p:nvPr/>
          </p:nvSpPr>
          <p:spPr>
            <a:xfrm>
              <a:off x="4479130" y="527771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18</a:t>
              </a:r>
            </a:p>
          </p:txBody>
        </p:sp>
        <p:sp>
          <p:nvSpPr>
            <p:cNvPr id="26" name="Trapezoid 2"/>
            <p:cNvSpPr/>
            <p:nvPr/>
          </p:nvSpPr>
          <p:spPr>
            <a:xfrm>
              <a:off x="5526879" y="527336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19</a:t>
              </a:r>
            </a:p>
          </p:txBody>
        </p:sp>
        <p:sp>
          <p:nvSpPr>
            <p:cNvPr id="33" name="Trapezoid 2"/>
            <p:cNvSpPr/>
            <p:nvPr/>
          </p:nvSpPr>
          <p:spPr>
            <a:xfrm>
              <a:off x="6574628" y="526901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829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3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34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524000" y="354914"/>
            <a:ext cx="6553200" cy="1454835"/>
            <a:chOff x="1524000" y="354915"/>
            <a:chExt cx="6553200" cy="914400"/>
          </a:xfrm>
        </p:grpSpPr>
        <p:sp>
          <p:nvSpPr>
            <p:cNvPr id="5" name="Rounded Rectangle 4"/>
            <p:cNvSpPr/>
            <p:nvPr/>
          </p:nvSpPr>
          <p:spPr>
            <a:xfrm>
              <a:off x="1524000" y="354915"/>
              <a:ext cx="6553200" cy="9144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76400" y="488949"/>
              <a:ext cx="6172200" cy="580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Số 13 gồm có:</a:t>
              </a:r>
              <a:endParaRPr lang="en-US" sz="54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990599" y="1969353"/>
            <a:ext cx="7141028" cy="830997"/>
            <a:chOff x="1524000" y="1809750"/>
            <a:chExt cx="6553200" cy="830997"/>
          </a:xfrm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3382" y="1809750"/>
              <a:ext cx="64182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800" b="1" dirty="0">
                  <a:latin typeface="Arial" pitchFamily="34" charset="0"/>
                  <a:ea typeface="AvantGarde" pitchFamily="2" charset="0"/>
                  <a:cs typeface="Arial" pitchFamily="34" charset="0"/>
                </a:rPr>
                <a:t>A</a:t>
              </a:r>
              <a:r>
                <a:rPr lang="en-US" sz="48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. 3 chục và 1 đơn vị</a:t>
              </a:r>
              <a:endParaRPr lang="en-US" sz="48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8120744" y="4640036"/>
            <a:ext cx="838200" cy="422728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990600" y="2938154"/>
            <a:ext cx="7141028" cy="830997"/>
            <a:chOff x="1524000" y="1795154"/>
            <a:chExt cx="6553200" cy="830997"/>
          </a:xfrm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68036" y="1795154"/>
              <a:ext cx="64182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800" b="1" dirty="0">
                  <a:latin typeface="Arial" pitchFamily="34" charset="0"/>
                  <a:ea typeface="AvantGarde" pitchFamily="2" charset="0"/>
                  <a:cs typeface="Arial" pitchFamily="34" charset="0"/>
                </a:rPr>
                <a:t>B</a:t>
              </a:r>
              <a:r>
                <a:rPr lang="en-US" sz="48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. 1 chục và 0 đơn vị</a:t>
              </a:r>
              <a:endParaRPr lang="en-US" sz="48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990600" y="3878036"/>
            <a:ext cx="7141028" cy="973364"/>
            <a:chOff x="1524000" y="1809750"/>
            <a:chExt cx="6553200" cy="973364"/>
          </a:xfrm>
        </p:grpSpPr>
        <p:sp>
          <p:nvSpPr>
            <p:cNvPr id="31" name="Rectangle 30"/>
            <p:cNvSpPr/>
            <p:nvPr/>
          </p:nvSpPr>
          <p:spPr>
            <a:xfrm>
              <a:off x="1524000" y="1809750"/>
              <a:ext cx="6553200" cy="973364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0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1851314"/>
              <a:ext cx="64182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800" b="1" dirty="0">
                  <a:latin typeface="Arial" pitchFamily="34" charset="0"/>
                  <a:ea typeface="AvantGarde" pitchFamily="2" charset="0"/>
                  <a:cs typeface="Arial" pitchFamily="34" charset="0"/>
                </a:rPr>
                <a:t>C</a:t>
              </a:r>
              <a:r>
                <a:rPr lang="en-US" sz="48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. 1 chục và 3 đơn vị</a:t>
              </a:r>
              <a:endParaRPr lang="en-US" sz="48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1" y="3812722"/>
            <a:ext cx="816428" cy="79874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087" y="2952751"/>
            <a:ext cx="751113" cy="72216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960" y="2050107"/>
            <a:ext cx="751113" cy="722160"/>
          </a:xfrm>
          <a:prstGeom prst="rect">
            <a:avLst/>
          </a:prstGeom>
        </p:spPr>
      </p:pic>
      <p:pic>
        <p:nvPicPr>
          <p:cNvPr id="22" name="Picture 2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48" b="90152" l="9917" r="986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953" y="-97642"/>
            <a:ext cx="1624992" cy="175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06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24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524000" y="-95251"/>
            <a:ext cx="6553200" cy="1752601"/>
            <a:chOff x="1524000" y="71976"/>
            <a:chExt cx="6553200" cy="742212"/>
          </a:xfrm>
        </p:grpSpPr>
        <p:sp>
          <p:nvSpPr>
            <p:cNvPr id="5" name="Rounded Rectangle 4"/>
            <p:cNvSpPr/>
            <p:nvPr/>
          </p:nvSpPr>
          <p:spPr>
            <a:xfrm>
              <a:off x="1524000" y="71976"/>
              <a:ext cx="6553200" cy="742212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76400" y="214508"/>
              <a:ext cx="6172200" cy="328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2800" b="1" dirty="0">
                <a:latin typeface="AvantGarde" pitchFamily="2" charset="0"/>
                <a:ea typeface="AvantGarde" pitchFamily="2" charset="0"/>
                <a:cs typeface="AvantGarde" pitchFamily="2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609108" y="3345342"/>
            <a:ext cx="6553200" cy="777207"/>
            <a:chOff x="1524000" y="1613806"/>
            <a:chExt cx="6553200" cy="777207"/>
          </a:xfrm>
        </p:grpSpPr>
        <p:sp>
          <p:nvSpPr>
            <p:cNvPr id="7" name="Rectangle 6"/>
            <p:cNvSpPr/>
            <p:nvPr/>
          </p:nvSpPr>
          <p:spPr>
            <a:xfrm>
              <a:off x="1524000" y="1613806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8427" y="1621572"/>
              <a:ext cx="64182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latin typeface="Arial" pitchFamily="34" charset="0"/>
                  <a:ea typeface="AvantGarde" pitchFamily="2" charset="0"/>
                  <a:cs typeface="Arial" pitchFamily="34" charset="0"/>
                </a:rPr>
                <a:t>B</a:t>
              </a:r>
              <a:r>
                <a:rPr lang="en-US" sz="44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. 13</a:t>
              </a:r>
              <a:endParaRPr lang="en-US" sz="44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8241078" y="4787900"/>
            <a:ext cx="838200" cy="422728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1596045" y="2407406"/>
            <a:ext cx="6553200" cy="780370"/>
            <a:chOff x="1510936" y="2411561"/>
            <a:chExt cx="6553200" cy="780370"/>
          </a:xfrm>
        </p:grpSpPr>
        <p:sp>
          <p:nvSpPr>
            <p:cNvPr id="28" name="Rectangle 27"/>
            <p:cNvSpPr/>
            <p:nvPr/>
          </p:nvSpPr>
          <p:spPr>
            <a:xfrm>
              <a:off x="1510936" y="2411561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15091" y="2422490"/>
              <a:ext cx="64182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A.  14 </a:t>
              </a:r>
              <a:endParaRPr lang="en-US" sz="44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609109" y="4248150"/>
            <a:ext cx="6553200" cy="798395"/>
            <a:chOff x="1524000" y="2027464"/>
            <a:chExt cx="6553200" cy="798395"/>
          </a:xfrm>
        </p:grpSpPr>
        <p:sp>
          <p:nvSpPr>
            <p:cNvPr id="31" name="Rectangle 30"/>
            <p:cNvSpPr/>
            <p:nvPr/>
          </p:nvSpPr>
          <p:spPr>
            <a:xfrm>
              <a:off x="1524000" y="2027464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2056418"/>
              <a:ext cx="64182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>
                  <a:latin typeface="Arial" pitchFamily="34" charset="0"/>
                  <a:ea typeface="AvantGarde" pitchFamily="2" charset="0"/>
                  <a:cs typeface="Arial" pitchFamily="34" charset="0"/>
                </a:rPr>
                <a:t>C. 15</a:t>
              </a:r>
              <a:endParaRPr lang="en-US" sz="4400" b="1" dirty="0"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817" y="2389036"/>
            <a:ext cx="816428" cy="79874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437" y="4277104"/>
            <a:ext cx="751113" cy="72216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437" y="3376749"/>
            <a:ext cx="751113" cy="722160"/>
          </a:xfrm>
          <a:prstGeom prst="rect">
            <a:avLst/>
          </a:prstGeom>
        </p:spPr>
      </p:pic>
      <p:pic>
        <p:nvPicPr>
          <p:cNvPr id="21" name="Picture 2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54342" y1="38532" x2="54342" y2="38532"/>
                        <a14:foregroundMark x1="36476" y1="49083" x2="35732" y2="38532"/>
                        <a14:foregroundMark x1="49380" y1="66514" x2="64764" y2="52982"/>
                        <a14:foregroundMark x1="45161" y1="44725" x2="60546" y2="366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610" y="-251417"/>
            <a:ext cx="1666211" cy="1666211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3" t="34798" r="28812" b="50000"/>
          <a:stretch/>
        </p:blipFill>
        <p:spPr bwMode="auto">
          <a:xfrm>
            <a:off x="2286000" y="16427"/>
            <a:ext cx="3005745" cy="1502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5562600" y="423486"/>
            <a:ext cx="655900" cy="6559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847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43032" y="0"/>
            <a:ext cx="9296400" cy="1581150"/>
          </a:xfrm>
          <a:prstGeom prst="rect">
            <a:avLst/>
          </a:prstGeom>
          <a:solidFill>
            <a:srgbClr val="90D0EC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 rot="21388221">
            <a:off x="76201" y="209550"/>
            <a:ext cx="2362200" cy="1503218"/>
            <a:chOff x="1143000" y="742950"/>
            <a:chExt cx="3962400" cy="2521527"/>
          </a:xfrm>
        </p:grpSpPr>
        <p:sp>
          <p:nvSpPr>
            <p:cNvPr id="5" name="Cloud 4"/>
            <p:cNvSpPr/>
            <p:nvPr/>
          </p:nvSpPr>
          <p:spPr>
            <a:xfrm>
              <a:off x="1143000" y="742950"/>
              <a:ext cx="3962400" cy="2521527"/>
            </a:xfrm>
            <a:prstGeom prst="cloud">
              <a:avLst/>
            </a:prstGeom>
            <a:solidFill>
              <a:srgbClr val="FFCF37"/>
            </a:soli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Cloud 5"/>
            <p:cNvSpPr/>
            <p:nvPr/>
          </p:nvSpPr>
          <p:spPr>
            <a:xfrm>
              <a:off x="1280432" y="830406"/>
              <a:ext cx="3687536" cy="2346614"/>
            </a:xfrm>
            <a:prstGeom prst="cloud">
              <a:avLst/>
            </a:prstGeom>
            <a:solidFill>
              <a:srgbClr val="FFCF37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 rot="20944908">
            <a:off x="489975" y="1325622"/>
            <a:ext cx="1726223" cy="511053"/>
          </a:xfrm>
        </p:spPr>
        <p:txBody>
          <a:bodyPr>
            <a:prstTxWarp prst="textArchUp">
              <a:avLst/>
            </a:prstTxWarp>
            <a:noAutofit/>
          </a:bodyPr>
          <a:lstStyle/>
          <a:p>
            <a:r>
              <a:rPr lang="en-US" sz="3600" b="1">
                <a:latin typeface="Arial" pitchFamily="34" charset="0"/>
                <a:cs typeface="Arial" pitchFamily="34" charset="0"/>
              </a:rPr>
              <a:t>Chủ đề</a:t>
            </a:r>
            <a:br>
              <a:rPr lang="en-US" sz="3600" b="1">
                <a:latin typeface="Arial" pitchFamily="34" charset="0"/>
                <a:cs typeface="Arial" pitchFamily="34" charset="0"/>
              </a:rPr>
            </a:br>
            <a:r>
              <a:rPr lang="en-US" sz="3600" b="1"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14600" y="467409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000" b="1" spc="5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CÁC SỐ ĐẾN 100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04800" y="1806126"/>
            <a:ext cx="8458200" cy="1473493"/>
            <a:chOff x="304800" y="2038350"/>
            <a:chExt cx="8458200" cy="1473493"/>
          </a:xfrm>
        </p:grpSpPr>
        <p:sp>
          <p:nvSpPr>
            <p:cNvPr id="12" name="Rounded Rectangle 11"/>
            <p:cNvSpPr/>
            <p:nvPr/>
          </p:nvSpPr>
          <p:spPr>
            <a:xfrm>
              <a:off x="304800" y="2038350"/>
              <a:ext cx="8458200" cy="1473493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415636" y="2111087"/>
              <a:ext cx="8229600" cy="129801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600450" y="1991178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latin typeface="Arial" pitchFamily="34" charset="0"/>
                <a:cs typeface="Arial" pitchFamily="34" charset="0"/>
              </a:rPr>
              <a:t>Bài 21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09750" y="2538365"/>
            <a:ext cx="563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SỐ CÓ HAI CHỮ SỐ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197" y="3353800"/>
            <a:ext cx="481647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23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0"/>
            <a:ext cx="2171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86100" y="914400"/>
            <a:ext cx="28098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50" y="1600200"/>
            <a:ext cx="177215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400550" y="2000250"/>
            <a:ext cx="3086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…. </a:t>
            </a:r>
            <a:r>
              <a:rPr lang="en-US" sz="3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cà</a:t>
            </a:r>
            <a:r>
              <a:rPr lang="en-US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chua</a:t>
            </a:r>
            <a:endParaRPr lang="en-US" sz="3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00550" y="2800350"/>
            <a:ext cx="30861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……. </a:t>
            </a:r>
            <a:r>
              <a:rPr lang="en-US" sz="3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cà</a:t>
            </a:r>
            <a:r>
              <a:rPr lang="en-US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chua</a:t>
            </a:r>
            <a:endParaRPr lang="en-US" sz="3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57700" y="2000250"/>
            <a:ext cx="5715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29100" y="2800350"/>
            <a:ext cx="12001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3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endParaRPr lang="en-US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81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</TotalTime>
  <Words>239</Words>
  <Application>Microsoft Office PowerPoint</Application>
  <PresentationFormat>On-screen Show (16:9)</PresentationFormat>
  <Paragraphs>99</Paragraphs>
  <Slides>15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AvantGarde</vt:lpstr>
      <vt:lpstr>Calibri</vt:lpstr>
      <vt:lpstr>Times New Roman</vt:lpstr>
      <vt:lpstr>Office Theme</vt:lpstr>
      <vt:lpstr>1_Office Theme</vt:lpstr>
      <vt:lpstr>TIẾT TOÁN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Chủ đề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Quynh Chi</dc:creator>
  <cp:lastModifiedBy>STD_DELL</cp:lastModifiedBy>
  <cp:revision>138</cp:revision>
  <dcterms:created xsi:type="dcterms:W3CDTF">2020-04-19T07:30:11Z</dcterms:created>
  <dcterms:modified xsi:type="dcterms:W3CDTF">2021-10-05T07:46:22Z</dcterms:modified>
</cp:coreProperties>
</file>