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21"/>
  </p:notesMasterIdLst>
  <p:sldIdLst>
    <p:sldId id="447" r:id="rId2"/>
    <p:sldId id="504" r:id="rId3"/>
    <p:sldId id="486" r:id="rId4"/>
    <p:sldId id="508" r:id="rId5"/>
    <p:sldId id="449" r:id="rId6"/>
    <p:sldId id="451" r:id="rId7"/>
    <p:sldId id="453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HP-087" panose="020B0604020202020204"/>
      <p:bold r:id="rId30"/>
    </p:embeddedFont>
    <p:embeddedFont>
      <p:font typeface="HP001 4H Normal" panose="020B0604020202020204" charset="-127"/>
      <p:regular r:id="rId31"/>
    </p:embeddedFont>
    <p:embeddedFont>
      <p:font typeface="Wingdings 3" panose="05040102010807070707" pitchFamily="18" charset="2"/>
      <p:regular r:id="rId32"/>
    </p:embeddedFont>
    <p:embeddedFont>
      <p:font typeface="Arial Rounded MT Bold" panose="020F0704030504030204" pitchFamily="34" charset="0"/>
      <p:regular r:id="rId33"/>
    </p:embeddedFont>
    <p:embeddedFont>
      <p:font typeface="HP001 4 hàng" panose="020B0604020202020204" charset="0"/>
      <p:regular r:id="rId34"/>
      <p:bold r:id="rId35"/>
    </p:embeddedFont>
    <p:embeddedFont>
      <p:font typeface="Quicksand Medium" panose="020B0604020202020204" charset="0"/>
      <p:regular r:id="rId36"/>
    </p:embeddedFont>
    <p:embeddedFont>
      <p:font typeface=".VnAvant" panose="020B7200000000000000" pitchFamily="34" charset="0"/>
      <p:regular r:id="rId37"/>
      <p:bold r:id="rId38"/>
      <p:italic r:id="rId39"/>
    </p:embeddedFont>
    <p:embeddedFont>
      <p:font typeface="VNI-Avo" pitchFamily="2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HP001" panose="020B0604020202020204" charset="0"/>
      <p:regular r:id="rId48"/>
      <p:bold r:id="rId49"/>
    </p:embeddedFont>
    <p:embeddedFont>
      <p:font typeface="Tahoma" panose="020B0604030504040204" pitchFamily="34" charset="0"/>
      <p:regular r:id="rId50"/>
      <p:bold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CC00"/>
    <a:srgbClr val="00FF99"/>
    <a:srgbClr val="FF3399"/>
    <a:srgbClr val="FF0066"/>
    <a:srgbClr val="009900"/>
    <a:srgbClr val="FFCC00"/>
    <a:srgbClr val="2E12D6"/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7" d="100"/>
          <a:sy n="67" d="100"/>
        </p:scale>
        <p:origin x="88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05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5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5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43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9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9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2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7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6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40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57506"/>
            <a:ext cx="8686800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Quốc Tuấn</a:t>
            </a:r>
            <a:endParaRPr lang="en-US" sz="48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6209943"/>
            <a:ext cx="50492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Lương Thị Vân Anh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397485"/>
            <a:ext cx="7924800" cy="2111201"/>
          </a:xfrm>
          <a:prstGeom prst="rect">
            <a:avLst/>
          </a:prstGeom>
          <a:scene3d>
            <a:camera prst="obliqueTopRight"/>
            <a:lightRig rig="threePt" dir="t"/>
          </a:scene3d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CHÀO MỪNG CÁC THẦY CÔ ĐẾN VỚI </a:t>
            </a: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TIẾT </a:t>
            </a: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LỚP 1B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5105400"/>
            <a:ext cx="6611938" cy="769441"/>
          </a:xfrm>
          <a:prstGeom prst="rect">
            <a:avLst/>
          </a:prstGeom>
          <a:solidFill>
            <a:srgbClr val="00CC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944656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346858" y="3656986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74505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5"/>
            <a:chOff x="-45531" y="54114"/>
            <a:chExt cx="2109855" cy="750149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49"/>
              <a:chOff x="-804858" y="-253818"/>
              <a:chExt cx="2064324" cy="75014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59245" cy="750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3236683" y="30273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277" y="126917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2543" y="1230601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7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>
                <a:latin typeface="Quicksand Medium" panose="00000600000000000000" pitchFamily="2" charset="0"/>
                <a:sym typeface="Arial"/>
              </a:rPr>
              <a:t>đ</a:t>
            </a:r>
            <a:endParaRPr lang="en-US" sz="5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54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5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548" y="2837304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800" kern="0" dirty="0" err="1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48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4355" y="3644296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7625" y="3653785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k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0190" y="3654996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1231" y="4468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ch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ụm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8437" y="366830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4806" y="5413921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47254" y="5562601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ềm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53953" y="5229028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ỉm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41238" y="125610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59755" y="369762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23973" y="4468602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ũm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505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34" y="1114426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476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290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4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542556" y="838201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1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</a:t>
            </a:r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889324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7605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</a:t>
            </a:r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04764" y="164395"/>
            <a:ext cx="3308991" cy="3569594"/>
            <a:chOff x="4894083" y="2159264"/>
            <a:chExt cx="2935863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/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6787155" y="2549991"/>
              <a:ext cx="104279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144001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9802473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99653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527132" y="905611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8077200" y="685801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52707" y="2462981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em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1248" y="2439966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4724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8635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9162" y="4526513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04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34001" y="2777156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hềm</a:t>
            </a:r>
            <a:r>
              <a:rPr lang="en-US" sz="3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02392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39114" y="3639832"/>
            <a:ext cx="1689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e</a:t>
            </a:r>
            <a:r>
              <a:rPr lang="en-US" sz="8800" dirty="0" err="1"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21438" y="3666360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êm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135" y="619762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3.ViÕt</a:t>
            </a:r>
            <a:endParaRPr lang="en-US" sz="44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1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6324600" y="367512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i</a:t>
            </a:r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8201" y="362427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63666" y="2526028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2097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134" y="3429001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hềm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4736926" y="3444947"/>
            <a:ext cx="1834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ủm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400" y="3480479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7200" dirty="0" err="1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ỉm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897242" y="3036471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ủm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94910" y="3359635"/>
            <a:ext cx="164782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Tem </a:t>
            </a:r>
            <a:r>
              <a:rPr lang="en-US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thư</a:t>
            </a:r>
            <a:endParaRPr lang="en-US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895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ềm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58767" y="5425173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0926" y="1057871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9851" y="66806"/>
            <a:ext cx="9091448" cy="33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58655" y="3412165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866900" y="3962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4876800" y="4572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7162800" y="45735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8458200" y="51816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4866362" y="3944699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5170944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67" y="3971698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70945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Giúp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bạn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1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956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0034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752601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3124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380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8991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524000" y="3581401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</a:t>
            </a:r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c¸c </a:t>
            </a:r>
            <a:r>
              <a:rPr lang="en-US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em 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694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2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2438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54114"/>
            <a:ext cx="9143999" cy="92333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986136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0062" y="4854715"/>
            <a:ext cx="6611938" cy="76944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44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3048000" y="482797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Ôn</a:t>
            </a:r>
            <a:r>
              <a:rPr lang="en-US" sz="48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và</a:t>
            </a:r>
            <a:r>
              <a:rPr lang="en-US" sz="48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khởi</a:t>
            </a:r>
            <a:r>
              <a:rPr lang="en-US" sz="48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62" y="1464936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Trò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chơi</a:t>
            </a:r>
            <a:r>
              <a:rPr lang="en-US" b="1" kern="0" dirty="0">
                <a:solidFill>
                  <a:srgbClr val="FF0000"/>
                </a:solidFill>
              </a:rPr>
              <a:t>: </a:t>
            </a:r>
            <a:r>
              <a:rPr lang="en-US" b="1" kern="0" dirty="0" err="1">
                <a:solidFill>
                  <a:srgbClr val="FF0000"/>
                </a:solidFill>
              </a:rPr>
              <a:t>Hái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táo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209801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43" y="1904345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68" y="3401142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93" y="3657601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44134" y="3311002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latin typeface="Quicksand Medium" panose="00000600000000000000" pitchFamily="2" charset="0"/>
                <a:sym typeface="Arial"/>
              </a:rPr>
              <a:t>Hãy</a:t>
            </a:r>
            <a:r>
              <a:rPr lang="en-US" sz="5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>
                <a:latin typeface="Quicksand Medium" panose="00000600000000000000" pitchFamily="2" charset="0"/>
                <a:sym typeface="Arial"/>
              </a:rPr>
              <a:t>đọc</a:t>
            </a:r>
            <a:r>
              <a:rPr lang="en-US" sz="5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>
                <a:latin typeface="Quicksand Medium" panose="00000600000000000000" pitchFamily="2" charset="0"/>
                <a:sym typeface="Arial"/>
              </a:rPr>
              <a:t>nào</a:t>
            </a:r>
            <a:r>
              <a:rPr lang="en-US" sz="5400" kern="0" dirty="0">
                <a:latin typeface="Quicksand Medium" panose="00000600000000000000" pitchFamily="2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5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5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5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83" y="2116923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37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644134" y="3311001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algn="ctr">
                <a:defRPr/>
              </a:pPr>
              <a:r>
                <a:rPr lang="en-US" sz="3600" b="1" kern="0" dirty="0" err="1">
                  <a:latin typeface="VNI-Avo" pitchFamily="2" charset="0"/>
                </a:rPr>
                <a:t>Tìm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điểm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chung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của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âm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trong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ba</a:t>
              </a:r>
              <a:r>
                <a:rPr lang="en-US" sz="3600" b="1" kern="0" dirty="0">
                  <a:latin typeface="VNI-Avo" pitchFamily="2" charset="0"/>
                </a:rPr>
                <a:t> </a:t>
              </a:r>
              <a:r>
                <a:rPr lang="en-US" sz="3600" b="1" kern="0" dirty="0" err="1">
                  <a:latin typeface="VNI-Avo" pitchFamily="2" charset="0"/>
                </a:rPr>
                <a:t>tiếng</a:t>
              </a:r>
              <a:endParaRPr lang="en-US" sz="3600" b="1" kern="0" dirty="0">
                <a:latin typeface="VNI-Avo" pitchFamily="2" charset="0"/>
              </a:endParaRPr>
            </a:p>
            <a:p>
              <a:pPr algn="ctr"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VNI-Avo" pitchFamily="2" charset="0"/>
                </a:rPr>
                <a:t>Khóm</a:t>
              </a:r>
              <a:r>
                <a:rPr lang="en-US" sz="3600" b="1" kern="0" dirty="0">
                  <a:solidFill>
                    <a:srgbClr val="FF0000"/>
                  </a:solidFill>
                  <a:latin typeface="VNI-Avo" pitchFamily="2" charset="0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VNI-Avo" pitchFamily="2" charset="0"/>
                </a:rPr>
                <a:t>tôm</a:t>
              </a:r>
              <a:r>
                <a:rPr lang="en-US" sz="3600" b="1" kern="0" dirty="0">
                  <a:solidFill>
                    <a:srgbClr val="FF0000"/>
                  </a:solidFill>
                  <a:latin typeface="VNI-Avo" pitchFamily="2" charset="0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VNI-Avo" pitchFamily="2" charset="0"/>
                </a:rPr>
                <a:t>bờm</a:t>
              </a:r>
              <a:endParaRPr lang="en-US" sz="4000" b="1" kern="0" dirty="0">
                <a:solidFill>
                  <a:sysClr val="windowText" lastClr="000000"/>
                </a:solidFill>
                <a:latin typeface="VNI-Avo" pitchFamily="2" charset="0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1201116" y="3311000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>
                <a:defRPr/>
              </a:pPr>
              <a:r>
                <a:rPr lang="en-US" sz="3600" kern="0" dirty="0">
                  <a:solidFill>
                    <a:sysClr val="window" lastClr="FFFFFF"/>
                  </a:solidFill>
                  <a:latin typeface="VNI-Avo" pitchFamily="2" charset="0"/>
                </a:rPr>
                <a:t>    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Hôm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qua,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cô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Mơ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ở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xóm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Hạ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đến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thăm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nhà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Cô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cho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giỏ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cam.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chọn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quả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cam to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phần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bố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.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Mẹ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khen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và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thơm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lên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má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VNI-Avo" pitchFamily="2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VNI-Avo" pitchFamily="2" charset="0"/>
                </a:rPr>
                <a:t>.</a:t>
              </a:r>
              <a:endParaRPr lang="en-US" sz="3600" b="1" kern="0" dirty="0">
                <a:solidFill>
                  <a:srgbClr val="1F497D">
                    <a:lumMod val="50000"/>
                  </a:srgbClr>
                </a:solidFill>
                <a:latin typeface="VNI-Avo" pitchFamily="2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11001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8090" y="4354303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tủm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tỉm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đếm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,…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9632" y="4354302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62385" y="4366248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88091" y="4969855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/>
        </p:blipFill>
        <p:spPr bwMode="auto">
          <a:xfrm>
            <a:off x="0" y="-1044"/>
            <a:ext cx="105156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950963" y="4992743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6700" y="4975465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7115" y="1590887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5289" y="1603575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27471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2326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041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 Rounded MT Bold" pitchFamily="34" charset="0"/>
              </a:rPr>
              <a:t>ghép</a:t>
            </a:r>
            <a:r>
              <a:rPr lang="en-US" sz="4400" b="1" dirty="0">
                <a:latin typeface="Arial Rounded MT Bold" pitchFamily="34" charset="0"/>
              </a:rPr>
              <a:t> </a:t>
            </a:r>
            <a:r>
              <a:rPr lang="en-US" sz="4400" b="1" dirty="0" err="1">
                <a:latin typeface="Arial Rounded MT Bold" pitchFamily="34" charset="0"/>
              </a:rPr>
              <a:t>tiếng</a:t>
            </a:r>
            <a:r>
              <a:rPr lang="en-US" sz="4400" b="1" dirty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5400" b="1" dirty="0" err="1">
                <a:latin typeface="Arial Rounded MT Bold" pitchFamily="34" charset="0"/>
              </a:rPr>
              <a:t>Vần-âm</a:t>
            </a:r>
            <a:r>
              <a:rPr lang="en-US" sz="5400" b="1" dirty="0">
                <a:latin typeface="Arial Rounded MT Bold" pitchFamily="34" charset="0"/>
              </a:rPr>
              <a:t>     </a:t>
            </a:r>
            <a:r>
              <a:rPr lang="en-US" sz="5400" b="1" dirty="0" err="1">
                <a:latin typeface="Arial Rounded MT Bold" pitchFamily="34" charset="0"/>
              </a:rPr>
              <a:t>tiếng</a:t>
            </a:r>
            <a:endParaRPr lang="en-US" sz="5400" b="1" dirty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225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66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r>
              <a:rPr lang="en-US" sz="66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im</a:t>
            </a:r>
            <a:r>
              <a:rPr lang="en-US" sz="66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867400" y="3886201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213843" y="1673762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41052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2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5506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8423" y="2581424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60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428" y="3720555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ẻm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5404" y="373776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604" y="3720554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kem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78529" y="372406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7514" y="3722310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5636" y="373776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8695" y="3704597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ếm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9105" y="369693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7372" y="482668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tím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6817" y="4820871"/>
            <a:ext cx="81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2816" y="4824603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hụm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5434" y="482668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</a:t>
            </a: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3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2538" y="1673762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68701" y="1723451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71108" y="4824604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55879" y="4820873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6791" y="4881423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85404" y="4881422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025654" y="3317214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em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thư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9800" y="2520537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hềm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nhà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7749" y="5649943"/>
            <a:ext cx="2034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ủm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tỉm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3180" y="331721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9800" y="2520536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7750" y="5651348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46" y="1066800"/>
            <a:ext cx="3429000" cy="20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/>
        </p:blipFill>
        <p:spPr bwMode="auto">
          <a:xfrm>
            <a:off x="4960246" y="147081"/>
            <a:ext cx="5582494" cy="23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872237" y="5651348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193663"/>
            <a:ext cx="3232322" cy="34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6386</TotalTime>
  <Words>375</Words>
  <Application>Microsoft Office PowerPoint</Application>
  <PresentationFormat>Widescreen</PresentationFormat>
  <Paragraphs>144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</vt:lpstr>
      <vt:lpstr>Century Gothic</vt:lpstr>
      <vt:lpstr>HP-087</vt:lpstr>
      <vt:lpstr>Times New Roman</vt:lpstr>
      <vt:lpstr>HP001 4H Normal</vt:lpstr>
      <vt:lpstr>Wingdings 3</vt:lpstr>
      <vt:lpstr>Arial Rounded MT Bold</vt:lpstr>
      <vt:lpstr>HP001 4 hàng</vt:lpstr>
      <vt:lpstr>Quicksand Medium</vt:lpstr>
      <vt:lpstr>.VnAvant</vt:lpstr>
      <vt:lpstr>AvantGarde</vt:lpstr>
      <vt:lpstr>VNI-Avo</vt:lpstr>
      <vt:lpstr>Trebuchet MS</vt:lpstr>
      <vt:lpstr>HP001</vt:lpstr>
      <vt:lpstr>Arial</vt:lpstr>
      <vt:lpstr>Tahoma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STD_DELL</cp:lastModifiedBy>
  <cp:revision>700</cp:revision>
  <dcterms:created xsi:type="dcterms:W3CDTF">2006-08-16T00:00:00Z</dcterms:created>
  <dcterms:modified xsi:type="dcterms:W3CDTF">2022-01-10T14:45:34Z</dcterms:modified>
</cp:coreProperties>
</file>