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43" r:id="rId1"/>
    <p:sldMasterId id="2147483927" r:id="rId2"/>
    <p:sldMasterId id="2147483939" r:id="rId3"/>
    <p:sldMasterId id="2147483951" r:id="rId4"/>
    <p:sldMasterId id="2147483963" r:id="rId5"/>
    <p:sldMasterId id="2147483975" r:id="rId6"/>
    <p:sldMasterId id="2147483987" r:id="rId7"/>
  </p:sldMasterIdLst>
  <p:notesMasterIdLst>
    <p:notesMasterId r:id="rId31"/>
  </p:notesMasterIdLst>
  <p:sldIdLst>
    <p:sldId id="290" r:id="rId8"/>
    <p:sldId id="275" r:id="rId9"/>
    <p:sldId id="287" r:id="rId10"/>
    <p:sldId id="270" r:id="rId11"/>
    <p:sldId id="271" r:id="rId12"/>
    <p:sldId id="276" r:id="rId13"/>
    <p:sldId id="277" r:id="rId14"/>
    <p:sldId id="278" r:id="rId15"/>
    <p:sldId id="288" r:id="rId16"/>
    <p:sldId id="259" r:id="rId17"/>
    <p:sldId id="260" r:id="rId18"/>
    <p:sldId id="281" r:id="rId19"/>
    <p:sldId id="282" r:id="rId20"/>
    <p:sldId id="283" r:id="rId21"/>
    <p:sldId id="284" r:id="rId22"/>
    <p:sldId id="285" r:id="rId23"/>
    <p:sldId id="286" r:id="rId24"/>
    <p:sldId id="279" r:id="rId25"/>
    <p:sldId id="280" r:id="rId26"/>
    <p:sldId id="268" r:id="rId27"/>
    <p:sldId id="269" r:id="rId28"/>
    <p:sldId id="262" r:id="rId29"/>
    <p:sldId id="267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EF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 autoAdjust="0"/>
  </p:normalViewPr>
  <p:slideViewPr>
    <p:cSldViewPr>
      <p:cViewPr varScale="1">
        <p:scale>
          <a:sx n="67" d="100"/>
          <a:sy n="67" d="100"/>
        </p:scale>
        <p:origin x="67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0B83DB9-410B-46CA-B973-2D6228E045F1}" type="datetimeFigureOut">
              <a:rPr lang="en-US"/>
              <a:pPr>
                <a:defRPr/>
              </a:pPr>
              <a:t>10/5/2021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dirty="0"/>
            </a:lvl1pPr>
          </a:lstStyle>
          <a:p>
            <a:fld id="{024A6FF1-0F5E-4356-AC58-90DA12FCB8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908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Ấn</a:t>
            </a:r>
            <a:r>
              <a:rPr lang="vi-VN" baseline="0" dirty="0"/>
              <a:t> vào số 1, 2, 3 làm bài luyện tập.</a:t>
            </a:r>
          </a:p>
          <a:p>
            <a:r>
              <a:rPr lang="vi-VN" baseline="0" dirty="0"/>
              <a:t>Sau khi dọn sạch rác, ấn vào vỏ sò để chuyển sang phần tập viết.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4A3B7D-3D94-4BBE-9687-40D59D040A5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798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897C8A-2CE7-4897-ACD9-17EA7699459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411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E4417-8A4A-4031-B90B-1BD4A27D77F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98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16041F-07A6-4794-80C3-F04E9D70BE1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44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8F4-E673-46C3-8CC8-9BEF73954C1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24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68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353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829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514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40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057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901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31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C26D8C-7E01-4345-8C99-A8244308A05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4556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301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488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295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04275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33818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135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04241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38898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622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084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D6863A-8922-4A0D-BCDF-C2A34D3C6C6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7011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4190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3110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78157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76207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9404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65438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0753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73790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32999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0118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508406-7B78-492E-880D-12B74770167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197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59905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97661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14242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0329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B838EDA-D4C4-4B67-A4C4-A3798FF988E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10/5/2021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DEC928A-1F41-4980-A311-3667C5C7849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0161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4922-265F-45CA-9AE1-E26AF97CD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484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69B4E-9F80-43F0-A3DA-27139931B4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79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FF554-0DE3-46C7-BF14-56DF4CCF09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887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E1FB5-4402-47C2-8FA0-22FC8A1A36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006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2B0-F89B-4F4C-8AAD-37694441BC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6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8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8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A174CC-DE5F-41CB-A7B4-8C20FE0D79D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458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31DAD-0150-43D0-862E-15D9B6C014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840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2727F-3E3F-4C1B-B301-B39ED633C4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418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282-CD63-4F0A-98DF-604689C656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0997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1C48F-5855-4967-83CD-F827CCE130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072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F27C5-0DAD-49A2-95F4-48CCACEA0D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275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AD-6AAA-41BC-8CE5-BBAF3AB272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113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9327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32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7419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2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CC39F2-8234-4321-8384-21EDBB77A4F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4249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5266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6895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179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7379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6547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4998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6808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199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3512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21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9CE4B2-5F38-4B38-95E5-3D7FC9019A0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844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3715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479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3231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7971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3210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9534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6823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9A0DB2DC-4C9A-4742-B13C-FB6460FD3503}" type="slidenum">
              <a:rPr lang="en-US" smtClean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761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6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A1C5A8-4A9F-4F39-98FA-9C8D58585A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53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0C552A-157F-4AB8-96FD-D4C84C40CAF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680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805D8680-FC04-4C70-88BF-B5D55865EE30}" type="slidenum">
              <a:rPr lang="en-US" alt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0197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8680-FC04-4C70-88BF-B5D55865EE30}" type="slidenum">
              <a:rPr lang="en-US" altLang="en-US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166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8680-FC04-4C70-88BF-B5D55865EE30}" type="slidenum">
              <a:rPr lang="en-US" altLang="en-US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050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8680-FC04-4C70-88BF-B5D55865EE30}" type="slidenum">
              <a:rPr lang="en-US" altLang="en-US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3898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8680-FC04-4C70-88BF-B5D55865EE30}" type="slidenum">
              <a:rPr lang="en-US" altLang="en-US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264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8680-FC04-4C70-88BF-B5D55865EE30}" type="slidenum">
              <a:rPr lang="en-US" altLang="en-US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68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8680-FC04-4C70-88BF-B5D55865EE30}" type="slidenum">
              <a:rPr lang="en-US" altLang="en-US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746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7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1.png"/><Relationship Id="rId5" Type="http://schemas.openxmlformats.org/officeDocument/2006/relationships/image" Target="../media/image76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5.gif"/><Relationship Id="rId5" Type="http://schemas.openxmlformats.org/officeDocument/2006/relationships/image" Target="../media/image84.gif"/><Relationship Id="rId4" Type="http://schemas.openxmlformats.org/officeDocument/2006/relationships/image" Target="../media/image8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23.xml"/><Relationship Id="rId7" Type="http://schemas.openxmlformats.org/officeDocument/2006/relationships/slide" Target="slide5.xml"/><Relationship Id="rId12" Type="http://schemas.microsoft.com/office/2007/relationships/hdphoto" Target="../media/hdphoto2.wdp"/><Relationship Id="rId17" Type="http://schemas.openxmlformats.org/officeDocument/2006/relationships/image" Target="../media/image19.png"/><Relationship Id="rId2" Type="http://schemas.openxmlformats.org/officeDocument/2006/relationships/audio" Target="../media/media1.wav"/><Relationship Id="rId16" Type="http://schemas.openxmlformats.org/officeDocument/2006/relationships/image" Target="../media/image18.png"/><Relationship Id="rId1" Type="http://schemas.microsoft.com/office/2007/relationships/media" Target="../media/media1.wav"/><Relationship Id="rId6" Type="http://schemas.microsoft.com/office/2007/relationships/hdphoto" Target="../media/hdphoto1.wdp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5" Type="http://schemas.microsoft.com/office/2007/relationships/hdphoto" Target="../media/hdphoto3.wdp"/><Relationship Id="rId10" Type="http://schemas.openxmlformats.org/officeDocument/2006/relationships/image" Target="../media/image14.png"/><Relationship Id="rId4" Type="http://schemas.openxmlformats.org/officeDocument/2006/relationships/image" Target="../media/image10.jpe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8.png"/><Relationship Id="rId3" Type="http://schemas.openxmlformats.org/officeDocument/2006/relationships/image" Target="../media/image20.png"/><Relationship Id="rId7" Type="http://schemas.openxmlformats.org/officeDocument/2006/relationships/image" Target="../media/image24.GIF"/><Relationship Id="rId12" Type="http://schemas.openxmlformats.org/officeDocument/2006/relationships/image" Target="../media/image27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slide" Target="slide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3.GIF"/><Relationship Id="rId11" Type="http://schemas.openxmlformats.org/officeDocument/2006/relationships/slide" Target="slide8.xml"/><Relationship Id="rId5" Type="http://schemas.openxmlformats.org/officeDocument/2006/relationships/image" Target="../media/image22.GIF"/><Relationship Id="rId15" Type="http://schemas.openxmlformats.org/officeDocument/2006/relationships/slide" Target="slide6.xml"/><Relationship Id="rId10" Type="http://schemas.openxmlformats.org/officeDocument/2006/relationships/image" Target="../media/image26.png"/><Relationship Id="rId4" Type="http://schemas.openxmlformats.org/officeDocument/2006/relationships/image" Target="../media/image21.GIF"/><Relationship Id="rId9" Type="http://schemas.microsoft.com/office/2007/relationships/hdphoto" Target="../media/hdphoto4.wdp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EF95"/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6237" y="1014798"/>
            <a:ext cx="9574831" cy="15053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/>
            <a:sp3d extrusionH="57150" contourW="6350" prstMaterial="metal">
              <a:bevelT w="127000" h="31750" prst="angle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cap="all">
                <a:ln w="0"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BÀI GIẢNG</a:t>
            </a:r>
            <a:br>
              <a:rPr lang="en-US" b="1" cap="all">
                <a:ln w="0"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en-US" b="1" cap="all">
                <a:ln w="0"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000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TIẾNG VIỆT– Lớp 1C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38212" y="2993676"/>
            <a:ext cx="6743700" cy="816314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3d extrusionH="57150" contourW="6350" prstMaterial="metal">
              <a:bevelT w="127000" h="31750" prst="angle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4050" b="1" cap="all">
                <a:ln w="0"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000000">
                    <a:lumMod val="50000"/>
                  </a:srgbClr>
                </a:solidFill>
                <a:effectLst>
                  <a:glow rad="101600">
                    <a:srgbClr val="808080">
                      <a:lumMod val="75000"/>
                      <a:alpha val="60000"/>
                    </a:srgbClr>
                  </a:glow>
                  <a:reflection blurRad="12700" stA="50000" endPos="50000" dist="5000" dir="5400000" sy="-100000" rotWithShape="0"/>
                </a:effectLst>
              </a:rPr>
              <a:t>Bài 44: </a:t>
            </a:r>
            <a:r>
              <a:rPr lang="en-US" sz="4050" b="1" cap="all">
                <a:ln w="0"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002060"/>
                </a:solidFill>
                <a:effectLst>
                  <a:glow rad="101600">
                    <a:srgbClr val="808080">
                      <a:lumMod val="75000"/>
                      <a:alpha val="60000"/>
                    </a:srgbClr>
                  </a:glow>
                  <a:reflection blurRad="12700" stA="50000" endPos="50000" dist="5000" dir="5400000" sy="-100000" rotWithShape="0"/>
                </a:effectLst>
              </a:rPr>
              <a:t>UI ƯI </a:t>
            </a:r>
          </a:p>
        </p:txBody>
      </p:sp>
      <p:pic>
        <p:nvPicPr>
          <p:cNvPr id="410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705" y="6065185"/>
            <a:ext cx="585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444" y="6692"/>
            <a:ext cx="11810690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904" y="6584297"/>
            <a:ext cx="606147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158" y="1104888"/>
            <a:ext cx="700088" cy="94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6251">
            <a:off x="-850012" y="980513"/>
            <a:ext cx="735806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1725852" y="5288544"/>
            <a:ext cx="6021575" cy="581379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3d extrusionH="57150" contourW="6350" prstMaterial="metal">
              <a:bevelT w="127000" h="31750" prst="angle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cap="all">
                <a:ln w="0"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000000">
                    <a:lumMod val="50000"/>
                  </a:srgbClr>
                </a:solidFill>
                <a:effectLst>
                  <a:glow rad="101600">
                    <a:srgbClr val="808080">
                      <a:lumMod val="75000"/>
                      <a:alpha val="60000"/>
                    </a:srgbClr>
                  </a:glow>
                  <a:reflection blurRad="12700" stA="50000" endPos="50000" dist="5000" dir="5400000" sy="-100000" rotWithShape="0"/>
                </a:effectLst>
              </a:rPr>
              <a:t>Giáo viên:Mai thu hương</a:t>
            </a:r>
            <a:endParaRPr lang="en-US" sz="2800" b="1" cap="all">
              <a:ln w="0">
                <a:solidFill>
                  <a:srgbClr val="000000">
                    <a:lumMod val="95000"/>
                    <a:lumOff val="5000"/>
                  </a:srgbClr>
                </a:solidFill>
              </a:ln>
              <a:solidFill>
                <a:srgbClr val="002060"/>
              </a:solidFill>
              <a:effectLst>
                <a:glow rad="101600">
                  <a:srgbClr val="808080">
                    <a:lumMod val="75000"/>
                    <a:alpha val="60000"/>
                  </a:srgb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55564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0482" name="Picture 4" descr="Pictur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en-US" sz="4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3429001" y="3412224"/>
            <a:ext cx="1847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>
                <a:latin typeface="Arial" panose="020B0604020202020204" pitchFamily="34" charset="0"/>
              </a:rPr>
              <a:t/>
            </a:r>
            <a:br>
              <a:rPr lang="en-US" altLang="en-US">
                <a:latin typeface="Arial" panose="020B0604020202020204" pitchFamily="34" charset="0"/>
              </a:rPr>
            </a:br>
            <a:endParaRPr lang="en-US" altLang="en-US">
              <a:latin typeface="Arial" panose="020B0604020202020204" pitchFamily="34" charset="0"/>
            </a:endParaRPr>
          </a:p>
        </p:txBody>
      </p:sp>
      <p:pic>
        <p:nvPicPr>
          <p:cNvPr id="20485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18"/>
          <a:stretch/>
        </p:blipFill>
        <p:spPr bwMode="auto">
          <a:xfrm>
            <a:off x="0" y="152486"/>
            <a:ext cx="8991484" cy="377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516" y="3927768"/>
            <a:ext cx="8838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đã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nghỉ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hưu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mà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luôn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bận</a:t>
            </a:r>
            <a:r>
              <a:rPr lang="en-US" sz="44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bịu</a:t>
            </a:r>
            <a:endParaRPr lang="en-US" sz="4400" b="1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24307" y="3923149"/>
            <a:ext cx="947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endParaRPr lang="en-US" sz="4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684" y="4604879"/>
            <a:ext cx="7152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iu</a:t>
            </a:r>
            <a:endParaRPr lang="en-US" sz="4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Bà đã nghỉ hưu mà luôn bận bị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95742" y="498959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5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4821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1506" name="Picture 4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344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en-US" sz="4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pic>
        <p:nvPicPr>
          <p:cNvPr id="2150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7" y="0"/>
            <a:ext cx="1544521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54618" y="1029369"/>
            <a:ext cx="106311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8800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iu</a:t>
            </a:r>
            <a:endParaRPr lang="en-US" sz="8800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91694" y="972050"/>
            <a:ext cx="149912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8800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ưu</a:t>
            </a:r>
            <a:endParaRPr lang="en-US" sz="8800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grpSp>
        <p:nvGrpSpPr>
          <p:cNvPr id="14" name="Group 30"/>
          <p:cNvGrpSpPr>
            <a:grpSpLocks/>
          </p:cNvGrpSpPr>
          <p:nvPr/>
        </p:nvGrpSpPr>
        <p:grpSpPr bwMode="auto">
          <a:xfrm>
            <a:off x="2019300" y="2418600"/>
            <a:ext cx="5105400" cy="2953074"/>
            <a:chOff x="384" y="1680"/>
            <a:chExt cx="1680" cy="960"/>
          </a:xfrm>
          <a:blipFill>
            <a:blip r:embed="rId4"/>
            <a:tile tx="0" ty="0" sx="100000" sy="100000" flip="none" algn="tl"/>
          </a:blipFill>
        </p:grpSpPr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384" y="1680"/>
              <a:ext cx="1680" cy="480"/>
            </a:xfrm>
            <a:prstGeom prst="rect">
              <a:avLst/>
            </a:prstGeom>
            <a:grpFill/>
            <a:ln w="28575">
              <a:solidFill>
                <a:srgbClr val="2E12D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en-US" sz="5400" kern="0">
                <a:solidFill>
                  <a:srgbClr val="000000"/>
                </a:solidFill>
              </a:endParaRPr>
            </a:p>
          </p:txBody>
        </p:sp>
        <p:sp>
          <p:nvSpPr>
            <p:cNvPr id="16" name="Line 28"/>
            <p:cNvSpPr>
              <a:spLocks noChangeShapeType="1"/>
            </p:cNvSpPr>
            <p:nvPr/>
          </p:nvSpPr>
          <p:spPr bwMode="auto">
            <a:xfrm>
              <a:off x="1248" y="1680"/>
              <a:ext cx="0" cy="480"/>
            </a:xfrm>
            <a:prstGeom prst="line">
              <a:avLst/>
            </a:prstGeom>
            <a:grpFill/>
            <a:ln w="28575">
              <a:solidFill>
                <a:srgbClr val="2E12D6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ectangle 29"/>
            <p:cNvSpPr>
              <a:spLocks noChangeArrowheads="1"/>
            </p:cNvSpPr>
            <p:nvPr/>
          </p:nvSpPr>
          <p:spPr bwMode="auto">
            <a:xfrm>
              <a:off x="384" y="2160"/>
              <a:ext cx="1680" cy="48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 w="28575">
              <a:solidFill>
                <a:srgbClr val="2E12D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en-US" sz="5400" kern="0">
                <a:solidFill>
                  <a:srgbClr val="000000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203271" y="2679862"/>
            <a:ext cx="7264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600" b="1" kern="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h</a:t>
            </a:r>
          </a:p>
        </p:txBody>
      </p:sp>
      <p:sp>
        <p:nvSpPr>
          <p:cNvPr id="5" name="Rectangle 4"/>
          <p:cNvSpPr/>
          <p:nvPr/>
        </p:nvSpPr>
        <p:spPr>
          <a:xfrm>
            <a:off x="5221377" y="2711651"/>
            <a:ext cx="133081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600" b="1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ưu</a:t>
            </a:r>
            <a:endParaRPr lang="en-US" sz="6600" b="1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35689" y="3982998"/>
            <a:ext cx="18726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600" b="1" kern="0" dirty="0" err="1"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h</a:t>
            </a:r>
            <a:r>
              <a:rPr lang="en-US" sz="6600" b="1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ưu</a:t>
            </a:r>
            <a:endParaRPr lang="en-US" sz="6600" b="1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ASMO\vector-illustration-cute-cartoon-boy-600w-25354004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" y="381002"/>
            <a:ext cx="9116704" cy="628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4748" y="2991015"/>
            <a:ext cx="6781800" cy="316510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76200" cap="flat" cmpd="sng" algn="ctr">
            <a:solidFill>
              <a:srgbClr val="000099"/>
            </a:solidFill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3200" b="1" dirty="0">
              <a:solidFill>
                <a:prstClr val="black"/>
              </a:solidFill>
              <a:latin typeface="VNI-Av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5" y="2949577"/>
            <a:ext cx="557847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60312" y="3633780"/>
            <a:ext cx="6250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en-US" sz="3200" b="1" kern="0" dirty="0" err="1">
                <a:solidFill>
                  <a:srgbClr val="E52D56"/>
                </a:solidFill>
                <a:latin typeface="Quicksand Medium" panose="00000600000000000000" pitchFamily="2" charset="0"/>
                <a:sym typeface="Arial"/>
              </a:rPr>
              <a:t>iu</a:t>
            </a:r>
            <a:r>
              <a:rPr lang="en-US" sz="3200" b="1" kern="0" dirty="0">
                <a:solidFill>
                  <a:srgbClr val="E52D56"/>
                </a:solidFill>
                <a:latin typeface="Quicksand Medium" panose="00000600000000000000" pitchFamily="2" charset="0"/>
                <a:sym typeface="Arial"/>
              </a:rPr>
              <a:t>        </a:t>
            </a:r>
            <a:r>
              <a:rPr lang="en-US" sz="3200" b="1" kern="0" dirty="0" err="1">
                <a:solidFill>
                  <a:srgbClr val="E52D56"/>
                </a:solidFill>
                <a:latin typeface="Quicksand Medium" panose="00000600000000000000" pitchFamily="2" charset="0"/>
                <a:sym typeface="Arial"/>
              </a:rPr>
              <a:t>ưu</a:t>
            </a:r>
            <a:endParaRPr lang="en-US" sz="3200" b="1" kern="0" dirty="0">
              <a:solidFill>
                <a:srgbClr val="FFFFFF"/>
              </a:solidFill>
              <a:latin typeface="Quicksand Medium" panose="00000600000000000000" pitchFamily="2" charset="0"/>
              <a:sym typeface="Arial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920" y="4437736"/>
            <a:ext cx="623728" cy="51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751" y="4450537"/>
            <a:ext cx="611706" cy="50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51" y="4450538"/>
            <a:ext cx="642978" cy="50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911" y="4432808"/>
            <a:ext cx="62230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56" y="4419160"/>
            <a:ext cx="62230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577" y="4565651"/>
            <a:ext cx="5492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958" y="4565649"/>
            <a:ext cx="665162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922" y="4404334"/>
            <a:ext cx="612991" cy="52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406" y="4610469"/>
            <a:ext cx="34131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490" y="4446662"/>
            <a:ext cx="250032" cy="45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190" y="5257754"/>
            <a:ext cx="10831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00676" y="525775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Mẫu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763" y="5239606"/>
            <a:ext cx="81756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868" y="5239606"/>
            <a:ext cx="81756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45" y="5257754"/>
            <a:ext cx="112871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17" y="5458572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40" y="5452222"/>
            <a:ext cx="536575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504" y="5458572"/>
            <a:ext cx="536575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982466" y="5285355"/>
            <a:ext cx="574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Avo"/>
              </a:rPr>
              <a:t>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220003" y="5275071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err="1">
                <a:solidFill>
                  <a:prstClr val="black"/>
                </a:solidFill>
                <a:latin typeface="VNI-Avo"/>
              </a:rPr>
              <a:t>ưu</a:t>
            </a:r>
            <a:endParaRPr lang="en-US" sz="3200" b="1" dirty="0">
              <a:solidFill>
                <a:prstClr val="black"/>
              </a:solidFill>
              <a:latin typeface="VNI-Avo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779960" y="5285355"/>
            <a:ext cx="11095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err="1">
                <a:solidFill>
                  <a:prstClr val="black"/>
                </a:solidFill>
                <a:latin typeface="VNI-Avo"/>
              </a:rPr>
              <a:t>mưu</a:t>
            </a:r>
            <a:endParaRPr lang="en-US" sz="3200" b="1" dirty="0">
              <a:solidFill>
                <a:prstClr val="black"/>
              </a:solidFill>
              <a:latin typeface="VNI-Avo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38298" y="0"/>
            <a:ext cx="7467404" cy="6858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vi-VN" sz="40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Ai nhanh hơn? </a:t>
            </a:r>
            <a:endParaRPr lang="en-US" sz="40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96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10" y="0"/>
            <a:ext cx="748665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64" y="1195558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666" y="1197646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35" y="1195557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27" y="1197646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64" y="2328884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666" y="2358829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20875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774" y="2309877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94" y="3657596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549" y="3657596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596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774" y="3657596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64" y="4798963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888" y="4798963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98963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94" y="5791140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666" y="5791140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35" y="5879614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774" y="5899849"/>
            <a:ext cx="1085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16252" y="1257389"/>
            <a:ext cx="460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Avo"/>
              </a:rPr>
              <a:t>d</a:t>
            </a:r>
          </a:p>
        </p:txBody>
      </p:sp>
      <p:sp>
        <p:nvSpPr>
          <p:cNvPr id="5" name="Rectangle 4"/>
          <p:cNvSpPr/>
          <p:nvPr/>
        </p:nvSpPr>
        <p:spPr>
          <a:xfrm>
            <a:off x="3015317" y="1289146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iu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643" y="1349756"/>
            <a:ext cx="2492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349145" y="1287057"/>
            <a:ext cx="8370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dịu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66539" y="2401377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iu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33047" y="237010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Avo"/>
              </a:rPr>
              <a:t>đ</a:t>
            </a:r>
          </a:p>
        </p:txBody>
      </p:sp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892" y="2435244"/>
            <a:ext cx="24447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6386719" y="2320875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địu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07482" y="3691722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iu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55489" y="3746724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Avo"/>
              </a:rPr>
              <a:t>x</a:t>
            </a:r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447" y="3856548"/>
            <a:ext cx="34131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409161" y="3705370"/>
            <a:ext cx="776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xíu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75168" y="4819339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ưu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72897" y="5836889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ưu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72555" y="4867460"/>
            <a:ext cx="574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Avo"/>
              </a:rPr>
              <a:t>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369301" y="5816063"/>
            <a:ext cx="284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Avo"/>
              </a:rPr>
              <a:t>l</a:t>
            </a:r>
          </a:p>
        </p:txBody>
      </p:sp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03" y="6037983"/>
            <a:ext cx="24923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605333" y="4819339"/>
            <a:ext cx="11095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mưu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74696" y="5925363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VNI-Avo"/>
              </a:rPr>
              <a:t>lựu</a:t>
            </a:r>
            <a:endParaRPr lang="en-US" sz="3200" b="1" dirty="0">
              <a:solidFill>
                <a:srgbClr val="000000"/>
              </a:solidFill>
              <a:latin typeface="VNI-Avo"/>
            </a:endParaRPr>
          </a:p>
        </p:txBody>
      </p:sp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6" y="1312689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75" y="2567727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6" y="3926326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11" y="5022528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5" y="6057426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36" y="1396376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10" y="2510695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762" y="3860438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579" y="6045034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10" y="5028321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01" y="1396376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232" y="2556445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954" y="6147027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09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253" y="1676446"/>
            <a:ext cx="8305690" cy="487375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9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dịu</a:t>
            </a:r>
            <a:r>
              <a:rPr lang="en-US" sz="9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9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địu</a:t>
            </a:r>
            <a:r>
              <a:rPr lang="en-US" sz="9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9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xíu</a:t>
            </a:r>
            <a:r>
              <a:rPr lang="en-US" sz="9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9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hưu</a:t>
            </a:r>
            <a:r>
              <a:rPr lang="en-US" sz="9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9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mưu</a:t>
            </a:r>
            <a:r>
              <a:rPr lang="en-US" sz="9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9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lựu</a:t>
            </a:r>
            <a:endParaRPr lang="en-US" sz="9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vi-VN" sz="6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6" y="2"/>
            <a:ext cx="15430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1635" y="1729086"/>
            <a:ext cx="11528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iu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3406" y="1710704"/>
            <a:ext cx="11528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iu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41433" y="1729086"/>
            <a:ext cx="17620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sz="96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íu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37749" y="3189058"/>
            <a:ext cx="161775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23024" y="3170892"/>
            <a:ext cx="161775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85166" y="3170892"/>
            <a:ext cx="161775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endParaRPr lang="vi-V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64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s 2"/>
          <p:cNvSpPr/>
          <p:nvPr/>
        </p:nvSpPr>
        <p:spPr>
          <a:xfrm>
            <a:off x="2590854" y="1070650"/>
            <a:ext cx="1743075" cy="83439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kern="0" dirty="0">
                <a:latin typeface=".VnAvant" panose="020B7200000000000000" pitchFamily="34" charset="0"/>
                <a:cs typeface=".VnAvant" panose="020B7200000000000000" pitchFamily="34" charset="0"/>
              </a:rPr>
              <a:t>h</a:t>
            </a:r>
          </a:p>
        </p:txBody>
      </p:sp>
      <p:sp>
        <p:nvSpPr>
          <p:cNvPr id="5" name="Rectangles 4"/>
          <p:cNvSpPr/>
          <p:nvPr/>
        </p:nvSpPr>
        <p:spPr>
          <a:xfrm>
            <a:off x="4366863" y="1075531"/>
            <a:ext cx="1756410" cy="83439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kern="0" dirty="0" err="1">
                <a:solidFill>
                  <a:srgbClr val="FF0000"/>
                </a:solidFill>
                <a:latin typeface=".VnAvant" panose="020B7200000000000000" pitchFamily="34" charset="0"/>
                <a:cs typeface=".VnAvant" panose="020B7200000000000000" pitchFamily="34" charset="0"/>
              </a:rPr>
              <a:t>ưu</a:t>
            </a:r>
            <a:endParaRPr lang="en-US" sz="5400" b="1" kern="0" dirty="0">
              <a:solidFill>
                <a:srgbClr val="FF0000"/>
              </a:solidFill>
              <a:latin typeface=".VnAvant" panose="020B7200000000000000" pitchFamily="34" charset="0"/>
              <a:cs typeface=".VnAvant" panose="020B7200000000000000" pitchFamily="34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2583867" y="1943974"/>
            <a:ext cx="3500120" cy="114427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kern="0" dirty="0" err="1">
                <a:latin typeface=".VnAvant" panose="020B7200000000000000" pitchFamily="34" charset="0"/>
                <a:cs typeface=".VnAvant" panose="020B7200000000000000" pitchFamily="34" charset="0"/>
              </a:rPr>
              <a:t>h</a:t>
            </a:r>
            <a:r>
              <a:rPr lang="en-US" sz="5400" b="1" kern="0" dirty="0" err="1">
                <a:solidFill>
                  <a:srgbClr val="FF0000"/>
                </a:solidFill>
                <a:latin typeface=".VnAvant" panose="020B7200000000000000" pitchFamily="34" charset="0"/>
                <a:cs typeface=".VnAvant" panose="020B7200000000000000" pitchFamily="34" charset="0"/>
              </a:rPr>
              <a:t>ưu</a:t>
            </a:r>
            <a:endParaRPr lang="en-US" sz="5400" b="1" kern="0" dirty="0">
              <a:solidFill>
                <a:srgbClr val="FF0000"/>
              </a:solidFill>
              <a:latin typeface=".VnAvant" panose="020B7200000000000000" pitchFamily="34" charset="0"/>
              <a:cs typeface=".VnAvant" panose="020B7200000000000000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3847" y="152128"/>
            <a:ext cx="8370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5400" b="1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iu</a:t>
            </a:r>
            <a:endParaRPr lang="en-US" sz="5400" b="1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01768" y="152201"/>
            <a:ext cx="11224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5400" b="1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ưu</a:t>
            </a:r>
            <a:endParaRPr lang="en-US" sz="5400" b="1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320" y="3505200"/>
            <a:ext cx="86865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8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lang="en-US" sz="8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ịu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en-US" sz="8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en-US" sz="8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ịu</a:t>
            </a:r>
            <a:r>
              <a:rPr lang="en-US" sz="8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en-US" sz="8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sz="8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íu</a:t>
            </a:r>
            <a:r>
              <a:rPr lang="en-US" sz="8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8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8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r>
              <a:rPr lang="en-US" sz="8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8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sz="8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r>
              <a:rPr lang="en-US" sz="8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8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n-US" sz="8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ựu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79"/>
            <a:ext cx="15430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24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5"/>
          <a:stretch/>
        </p:blipFill>
        <p:spPr bwMode="auto">
          <a:xfrm>
            <a:off x="5791168" y="404871"/>
            <a:ext cx="2895524" cy="157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22"/>
          <a:stretch/>
        </p:blipFill>
        <p:spPr bwMode="auto">
          <a:xfrm>
            <a:off x="762102" y="381080"/>
            <a:ext cx="2173263" cy="160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95"/>
          <a:stretch/>
        </p:blipFill>
        <p:spPr bwMode="auto">
          <a:xfrm>
            <a:off x="780387" y="3631217"/>
            <a:ext cx="2061565" cy="1484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58"/>
          <a:stretch/>
        </p:blipFill>
        <p:spPr bwMode="auto">
          <a:xfrm>
            <a:off x="5370062" y="3631216"/>
            <a:ext cx="1901780" cy="176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80" y="2227254"/>
            <a:ext cx="22797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000" kern="0" dirty="0" err="1"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cái</a:t>
            </a:r>
            <a:r>
              <a:rPr lang="en-US" sz="6000" kern="0" dirty="0"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en-US" sz="6000" kern="0" dirty="0" err="1"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rìu</a:t>
            </a:r>
            <a:endParaRPr lang="en-US" sz="6000" kern="0" dirty="0"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21253" y="2219377"/>
            <a:ext cx="24096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0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cái</a:t>
            </a:r>
            <a:r>
              <a:rPr lang="en-US" sz="60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en-US" sz="60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địu</a:t>
            </a:r>
            <a:endParaRPr lang="en-US" sz="60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0851" y="5411263"/>
            <a:ext cx="27959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0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quả</a:t>
            </a:r>
            <a:r>
              <a:rPr lang="en-US" sz="60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en-US" sz="60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lựu</a:t>
            </a:r>
            <a:endParaRPr lang="en-US" sz="60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53659" y="5411263"/>
            <a:ext cx="29658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60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con </a:t>
            </a:r>
            <a:r>
              <a:rPr lang="en-US" sz="60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cừu</a:t>
            </a:r>
            <a:endParaRPr lang="en-US" sz="60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669" y="3084773"/>
            <a:ext cx="107950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386" y="3056743"/>
            <a:ext cx="107950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19" y="6172130"/>
            <a:ext cx="107950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445" y="6212339"/>
            <a:ext cx="107950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78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" y="2"/>
            <a:ext cx="15430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43250" y="70445"/>
            <a:ext cx="8370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5400" b="1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iu</a:t>
            </a:r>
            <a:endParaRPr lang="en-US" sz="5400" b="1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6792" y="70445"/>
            <a:ext cx="11224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5400" b="1" kern="0" dirty="0" err="1">
                <a:solidFill>
                  <a:srgbClr val="E52D56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ưu</a:t>
            </a:r>
            <a:endParaRPr lang="en-US" sz="5400" b="1" kern="0" dirty="0">
              <a:solidFill>
                <a:srgbClr val="FFFFFF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101" y="762072"/>
            <a:ext cx="17684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226" y="803544"/>
            <a:ext cx="17795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100" y="1752646"/>
            <a:ext cx="354171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4133" y="3048010"/>
            <a:ext cx="86525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lang="en-US" sz="4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ịu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4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en-US" sz="4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ịu</a:t>
            </a:r>
            <a:r>
              <a:rPr lang="en-US" sz="4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4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sz="4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íu</a:t>
            </a:r>
            <a:r>
              <a:rPr lang="en-US" sz="4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4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4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r>
              <a:rPr lang="en-US" sz="4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4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sz="4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ưu</a:t>
            </a:r>
            <a:r>
              <a:rPr lang="en-US" sz="4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4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n-US" sz="4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ựu</a:t>
            </a:r>
            <a:endParaRPr lang="en-US" sz="4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12" y="3799601"/>
            <a:ext cx="1393817" cy="118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496" y="3832028"/>
            <a:ext cx="1752592" cy="96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801" y="3655571"/>
            <a:ext cx="1513415" cy="116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120" y="3755897"/>
            <a:ext cx="1371857" cy="112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677" y="5638743"/>
            <a:ext cx="18309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cái</a:t>
            </a:r>
            <a:r>
              <a:rPr lang="en-US" sz="48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rìu</a:t>
            </a:r>
            <a:endParaRPr lang="en-US" sz="48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0595" y="5204563"/>
            <a:ext cx="1962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cái</a:t>
            </a:r>
            <a:r>
              <a:rPr lang="en-US" sz="48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địu</a:t>
            </a:r>
            <a:endParaRPr lang="en-US" sz="48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17345" y="5630893"/>
            <a:ext cx="22413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quả</a:t>
            </a:r>
            <a:r>
              <a:rPr lang="en-US" sz="48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lựu</a:t>
            </a:r>
            <a:endParaRPr lang="en-US" sz="48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37276" y="4982281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48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con </a:t>
            </a:r>
            <a:r>
              <a:rPr lang="en-US" sz="4800" kern="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cừu</a:t>
            </a:r>
            <a:endParaRPr lang="en-US" sz="48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83" y="6328440"/>
            <a:ext cx="851995" cy="133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162" y="5814124"/>
            <a:ext cx="818926" cy="92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434" y="6282404"/>
            <a:ext cx="81756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977" y="5638743"/>
            <a:ext cx="81756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1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1003" y="2592753"/>
            <a:ext cx="4500564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defTabSz="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NGHỈ GIẢI LAO</a:t>
            </a:r>
          </a:p>
        </p:txBody>
      </p:sp>
      <p:pic>
        <p:nvPicPr>
          <p:cNvPr id="3" name="TheWhistlersSong-SteveBarakatt-27999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311003" y="3653600"/>
            <a:ext cx="342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6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9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228850" y="2114550"/>
            <a:ext cx="3600450" cy="2857500"/>
          </a:xfrm>
          <a:prstGeom prst="rect">
            <a:avLst/>
          </a:prstGeom>
          <a:solidFill>
            <a:srgbClr val="003399"/>
          </a:solidFill>
          <a:ln w="76200">
            <a:solidFill>
              <a:srgbClr val="FFFF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hangingPunct="1">
              <a:defRPr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6572250" y="1914525"/>
            <a:ext cx="97155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hangingPunct="1">
              <a:defRPr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 rot="-3389626">
            <a:off x="6057900" y="1571625"/>
            <a:ext cx="97155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hangingPunct="1">
              <a:defRPr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2800350" y="1371603"/>
            <a:ext cx="37147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hangingPunct="1">
              <a:defRPr/>
            </a:pPr>
            <a:r>
              <a:rPr lang="en-US" altLang="en-US" sz="2700">
                <a:solidFill>
                  <a:srgbClr val="FF0000"/>
                </a:solidFill>
                <a:cs typeface="Arial" panose="020B0604020202020204" pitchFamily="34" charset="0"/>
              </a:rPr>
              <a:t>Viết bảng con</a:t>
            </a:r>
          </a:p>
        </p:txBody>
      </p:sp>
    </p:spTree>
    <p:extLst>
      <p:ext uri="{BB962C8B-B14F-4D97-AF65-F5344CB8AC3E}">
        <p14:creationId xmlns:p14="http://schemas.microsoft.com/office/powerpoint/2010/main" val="555926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162568" y="1614702"/>
            <a:ext cx="3152561" cy="634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50" b="1" dirty="0" err="1">
                <a:solidFill>
                  <a:srgbClr val="002060"/>
                </a:solidFill>
                <a:latin typeface="Calibri" panose="020F0502020204030204"/>
              </a:rPr>
              <a:t>Tiếng</a:t>
            </a:r>
            <a:r>
              <a:rPr lang="en-US" sz="4050" b="1" dirty="0">
                <a:solidFill>
                  <a:srgbClr val="002060"/>
                </a:solidFill>
                <a:latin typeface="Calibri" panose="020F0502020204030204"/>
              </a:rPr>
              <a:t> </a:t>
            </a:r>
            <a:r>
              <a:rPr lang="en-US" sz="4050" b="1" dirty="0" err="1">
                <a:solidFill>
                  <a:srgbClr val="002060"/>
                </a:solidFill>
                <a:latin typeface="Calibri" panose="020F0502020204030204"/>
              </a:rPr>
              <a:t>việt</a:t>
            </a:r>
            <a:endParaRPr lang="en-US" sz="405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4656" y="2361724"/>
            <a:ext cx="557974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950" b="1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Bài</a:t>
            </a:r>
            <a:r>
              <a:rPr lang="en-US" sz="4950" b="1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 43 + 44: </a:t>
            </a:r>
            <a:r>
              <a:rPr lang="en-US" sz="4950" b="1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iu</a:t>
            </a:r>
            <a:r>
              <a:rPr lang="en-US" sz="4950" b="1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950" b="1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ưi</a:t>
            </a:r>
            <a:endParaRPr lang="en-US" sz="4950" b="1" dirty="0">
              <a:solidFill>
                <a:prstClr val="white"/>
              </a:solidFill>
              <a:latin typeface="UTM Avo" panose="02040603050506020204" charset="0"/>
              <a:cs typeface="UTM Avo" panose="02040603050506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19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2530" name="Picture 4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en-US" sz="4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0" t="4685" r="79851" b="70588"/>
          <a:stretch/>
        </p:blipFill>
        <p:spPr bwMode="auto">
          <a:xfrm>
            <a:off x="254814" y="1"/>
            <a:ext cx="2031246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40070" y="1828844"/>
            <a:ext cx="7467404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spc="300" dirty="0" err="1">
                <a:solidFill>
                  <a:prstClr val="black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iu</a:t>
            </a:r>
            <a:r>
              <a:rPr lang="en-SG" sz="7200" b="1" spc="300" dirty="0">
                <a:solidFill>
                  <a:prstClr val="black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 </a:t>
            </a:r>
            <a:r>
              <a:rPr lang="en-SG" sz="7200" b="1" spc="300" dirty="0" err="1">
                <a:solidFill>
                  <a:prstClr val="black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ưu</a:t>
            </a:r>
            <a:endParaRPr lang="en-SG" sz="7200" b="1" dirty="0">
              <a:solidFill>
                <a:prstClr val="black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9449" y="3724466"/>
            <a:ext cx="7568651" cy="1463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spc="300" dirty="0" err="1">
                <a:solidFill>
                  <a:prstClr val="black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Rìu</a:t>
            </a:r>
            <a:r>
              <a:rPr lang="en-SG" sz="6600" b="1" spc="300" dirty="0">
                <a:solidFill>
                  <a:prstClr val="black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     </a:t>
            </a:r>
            <a:r>
              <a:rPr lang="en-SG" sz="6600" b="1" spc="300" dirty="0" err="1">
                <a:solidFill>
                  <a:prstClr val="black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lựu</a:t>
            </a:r>
            <a:endParaRPr lang="en-SG" sz="6600" b="1" dirty="0">
              <a:solidFill>
                <a:prstClr val="black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Pictur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3352802"/>
            <a:ext cx="9144000" cy="2895524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đã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nghỉ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hưu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này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đi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chợ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nấu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ăn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và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chăm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lo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cho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con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cháu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Mỗi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lần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đưa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bé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đi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dạo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hay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kể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về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xưa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Lời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dịu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êm</a:t>
            </a:r>
            <a:r>
              <a:rPr lang="en-US" sz="4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pic>
        <p:nvPicPr>
          <p:cNvPr id="23556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83"/>
          <a:stretch/>
        </p:blipFill>
        <p:spPr bwMode="auto">
          <a:xfrm>
            <a:off x="0" y="2"/>
            <a:ext cx="9144000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4038586"/>
            <a:ext cx="107950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36" y="5961808"/>
            <a:ext cx="774708" cy="87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Bà đã nghỉ hưu....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85044" y="22868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76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8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4578" name="Picture 4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en-US" sz="4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" t="19945" r="52444" b="44162"/>
          <a:stretch/>
        </p:blipFill>
        <p:spPr bwMode="auto">
          <a:xfrm>
            <a:off x="750626" y="2006221"/>
            <a:ext cx="4049968" cy="169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D:\Users\TV1-T1\1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8491" b="44477"/>
          <a:stretch/>
        </p:blipFill>
        <p:spPr bwMode="auto">
          <a:xfrm>
            <a:off x="0" y="152970"/>
            <a:ext cx="1600158" cy="68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9" t="15606" r="20690" b="37231"/>
          <a:stretch/>
        </p:blipFill>
        <p:spPr bwMode="auto">
          <a:xfrm>
            <a:off x="3480181" y="622396"/>
            <a:ext cx="2183641" cy="93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D:\Users\TV1-T1\1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5" t="59105" r="10936" b="23184"/>
          <a:stretch/>
        </p:blipFill>
        <p:spPr bwMode="auto">
          <a:xfrm>
            <a:off x="4724396" y="2006223"/>
            <a:ext cx="3276514" cy="180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Users\TV1-T1\1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18" r="53166" b="5274"/>
          <a:stretch/>
        </p:blipFill>
        <p:spPr bwMode="auto">
          <a:xfrm>
            <a:off x="800081" y="3705368"/>
            <a:ext cx="3771919" cy="208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Users\TV1-T1\1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0" t="75622" r="9133" b="4875"/>
          <a:stretch/>
        </p:blipFill>
        <p:spPr bwMode="auto">
          <a:xfrm>
            <a:off x="4724398" y="3705368"/>
            <a:ext cx="3432377" cy="208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2"/>
            <a:ext cx="7467600" cy="4873625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25603" name="Picture 4" descr="bfn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5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53340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53340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WordArt 7"/>
          <p:cNvSpPr>
            <a:spLocks noTextEdit="1"/>
          </p:cNvSpPr>
          <p:nvPr/>
        </p:nvSpPr>
        <p:spPr>
          <a:xfrm>
            <a:off x="228600" y="1219200"/>
            <a:ext cx="8458200" cy="2667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en-US" sz="5400" b="1" noProof="1">
                <a:ln w="3175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57FF"/>
                    </a:gs>
                    <a:gs pos="100000">
                      <a:srgbClr val="C40091"/>
                    </a:gs>
                  </a:gsLst>
                  <a:lin ang="5400000" scaled="1"/>
                  <a:tileRect/>
                </a:gradFill>
                <a:effectLst>
                  <a:outerShdw dist="107763" dir="2699999" algn="ctr" rotWithShape="0">
                    <a:srgbClr val="000000">
                      <a:alpha val="50000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CẢM ƠN THẦY CÔ</a:t>
            </a:r>
          </a:p>
          <a:p>
            <a:pPr algn="ctr"/>
            <a:r>
              <a:rPr lang="en-US" sz="5400" b="1" noProof="1">
                <a:ln w="3175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57FF"/>
                    </a:gs>
                    <a:gs pos="100000">
                      <a:srgbClr val="C40091"/>
                    </a:gs>
                  </a:gsLst>
                  <a:lin ang="5400000" scaled="1"/>
                  <a:tileRect/>
                </a:gradFill>
                <a:effectLst>
                  <a:outerShdw dist="107763" dir="2699999" algn="ctr" rotWithShape="0">
                    <a:srgbClr val="000000">
                      <a:alpha val="50000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 VÀ CÁC EM HỌC SINH</a:t>
            </a:r>
          </a:p>
        </p:txBody>
      </p:sp>
      <p:sp>
        <p:nvSpPr>
          <p:cNvPr id="25607" name="WordArt 8"/>
          <p:cNvSpPr>
            <a:spLocks noChangeArrowheads="1" noChangeShapeType="1" noTextEdit="1"/>
          </p:cNvSpPr>
          <p:nvPr/>
        </p:nvSpPr>
        <p:spPr bwMode="auto">
          <a:xfrm rot="494338">
            <a:off x="7515227" y="5562602"/>
            <a:ext cx="1476375" cy="1414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40091"/>
                </a:solidFill>
                <a:latin typeface="VNI-Brush" pitchFamily="2" charset="0"/>
              </a:rPr>
              <a:t>The end</a:t>
            </a:r>
          </a:p>
        </p:txBody>
      </p:sp>
      <p:pic>
        <p:nvPicPr>
          <p:cNvPr id="25608" name="Picture 9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800602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0" descr="DSTARS-P"/>
          <p:cNvPicPr>
            <a:picLocks noChangeAspect="1" noChangeArrowheads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13144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1" descr="DSTARS-P"/>
          <p:cNvPicPr>
            <a:picLocks noChangeAspect="1" noChangeArrowheads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19200"/>
            <a:ext cx="13144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12" descr="DSTARS-P"/>
          <p:cNvPicPr>
            <a:picLocks noChangeAspect="1" noChangeArrowheads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3200400"/>
            <a:ext cx="13144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13" descr="DSTARS-P"/>
          <p:cNvPicPr>
            <a:picLocks noChangeAspect="1" noChangeArrowheads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81402"/>
            <a:ext cx="23622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14" descr="DSTARS-P"/>
          <p:cNvPicPr>
            <a:picLocks noChangeAspect="1" noChangeArrowheads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609600"/>
            <a:ext cx="9144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4" name="Picture 15" descr="gman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67200"/>
            <a:ext cx="7620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16" descr="gman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86200"/>
            <a:ext cx="1219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88" y="609674"/>
            <a:ext cx="65530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Cùng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ôn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và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khởi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động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nhé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140" y="2667020"/>
            <a:ext cx="104933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/>
          <a:srcRect l="19765" t="5074" r="12177" b="15106"/>
          <a:stretch>
            <a:fillRect/>
          </a:stretch>
        </p:blipFill>
        <p:spPr>
          <a:xfrm flipH="1">
            <a:off x="-380870" y="2327421"/>
            <a:ext cx="2982912" cy="247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48" y="2327423"/>
            <a:ext cx="3581306" cy="291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87308" y="341590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6000" b="1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4740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122" y="942238"/>
            <a:ext cx="5382808" cy="14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438458" y="1093398"/>
            <a:ext cx="4038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DỌN SẠCH</a:t>
            </a: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 DƯƠNG</a:t>
            </a:r>
          </a:p>
        </p:txBody>
      </p:sp>
      <p:pic>
        <p:nvPicPr>
          <p:cNvPr id="11" name="Picture 11" descr="C:\Users\ADMIN\Desktop\Tai nguyen thiet ke tro choi\Angry birds epic birds\1505573783630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333" y="2491227"/>
            <a:ext cx="802236" cy="43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5208">
            <a:off x="1228095" y="4700099"/>
            <a:ext cx="1295945" cy="17572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41387">
            <a:off x="6900340" y="4654276"/>
            <a:ext cx="1286922" cy="16086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833" y1="9200" x2="82667" y2="8000"/>
                        <a14:foregroundMark x1="67167" y1="10800" x2="72333" y2="90000"/>
                        <a14:foregroundMark x1="85000" y1="8800" x2="82667" y2="86000"/>
                        <a14:foregroundMark x1="76167" y1="18000" x2="73167" y2="92000"/>
                        <a14:foregroundMark x1="75833" y1="23600" x2="61333" y2="91600"/>
                        <a14:foregroundMark x1="67667" y1="87600" x2="4167" y2="85200"/>
                        <a14:foregroundMark x1="1167" y1="5200" x2="22500" y2="50400"/>
                        <a14:foregroundMark x1="4333" y1="4000" x2="29000" y2="3200"/>
                        <a14:foregroundMark x1="28000" y1="10000" x2="14000" y2="30400"/>
                        <a14:foregroundMark x1="2000" y1="2400" x2="10167" y2="2400"/>
                        <a14:foregroundMark x1="2667" y1="12400" x2="2667" y2="82000"/>
                        <a14:foregroundMark x1="1167" y1="17200" x2="1333" y2="71600"/>
                        <a14:foregroundMark x1="77333" y1="24400" x2="77333" y2="93600"/>
                        <a14:foregroundMark x1="63000" y1="19200" x2="63000" y2="73600"/>
                        <a14:foregroundMark x1="82167" y1="39600" x2="74833" y2="77600"/>
                        <a14:foregroundMark x1="88000" y1="70000" x2="80500" y2="90800"/>
                        <a14:foregroundMark x1="87667" y1="84800" x2="78833" y2="96800"/>
                        <a14:backgroundMark x1="1667" y1="2000" x2="9333" y2="1200"/>
                        <a14:backgroundMark x1="94167" y1="82800" x2="86333" y2="96000"/>
                        <a14:backgroundMark x1="85833" y1="94800" x2="85833" y2="9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38777">
            <a:off x="4047212" y="4778041"/>
            <a:ext cx="1942171" cy="13302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153" flipH="1">
            <a:off x="7987063" y="2138118"/>
            <a:ext cx="246125" cy="8860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9917">
            <a:off x="3186103" y="4839977"/>
            <a:ext cx="977353" cy="9773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4553">
            <a:off x="1416512" y="1605931"/>
            <a:ext cx="299611" cy="520377"/>
          </a:xfrm>
          <a:prstGeom prst="rect">
            <a:avLst/>
          </a:prstGeom>
        </p:spPr>
      </p:pic>
      <p:pic>
        <p:nvPicPr>
          <p:cNvPr id="2" name="Zen Garden In-Game - Laura Shigihara - NhacCuaTu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482807" y="535010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8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numSld="5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9143999" cy="6858000"/>
          </a:xfrm>
          <a:prstGeom prst="rect">
            <a:avLst/>
          </a:prstGeom>
        </p:spPr>
      </p:pic>
      <p:pic>
        <p:nvPicPr>
          <p:cNvPr id="15" name="Picture 6" descr="C:\Users\ADMIN\Desktop\Doreamon cau ca\giphy (4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440184" y="1293951"/>
            <a:ext cx="607220" cy="55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Users\ADMIN\Desktop\Doreamon cau ca\animated-tropical-fish-5-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89336" y="2895362"/>
            <a:ext cx="599795" cy="47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C:\Users\ADMIN\Desktop\Doreamon cau ca\largemouth_bass_swimming_hg_clr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9260527" y="3238246"/>
            <a:ext cx="1055136" cy="61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Doreamon cau ca\animated-emperor-fish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057275" y="1853246"/>
            <a:ext cx="771525" cy="54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:\Users\ADMIN\Desktop\Doreamon cau ca\largemouth_bass_swimming_hg_clr1.gif"/>
          <p:cNvPicPr>
            <a:picLocks noChangeAspect="1" noChangeArrowheads="1" noCrop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417355" y="3618428"/>
            <a:ext cx="845855" cy="42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794" y="4305631"/>
            <a:ext cx="869908" cy="69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88267" flipH="1">
            <a:off x="6623158" y="5023005"/>
            <a:ext cx="219448" cy="790010"/>
          </a:xfrm>
          <a:prstGeom prst="rect">
            <a:avLst/>
          </a:prstGeom>
        </p:spPr>
      </p:pic>
      <p:sp>
        <p:nvSpPr>
          <p:cNvPr id="41" name="8-Point Star 40">
            <a:hlinkClick r:id="rId11" action="ppaction://hlinksldjump"/>
          </p:cNvPr>
          <p:cNvSpPr/>
          <p:nvPr/>
        </p:nvSpPr>
        <p:spPr>
          <a:xfrm>
            <a:off x="6382679" y="4801252"/>
            <a:ext cx="533958" cy="495622"/>
          </a:xfrm>
          <a:prstGeom prst="star8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2060"/>
                </a:solidFill>
                <a:latin typeface="Calibri"/>
              </a:rPr>
              <a:t>3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5208">
            <a:off x="1798419" y="4747640"/>
            <a:ext cx="867966" cy="117690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56069" y1="9622" x2="90751" y2="123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47997">
            <a:off x="4346514" y="4115275"/>
            <a:ext cx="989885" cy="1665065"/>
          </a:xfrm>
          <a:prstGeom prst="rect">
            <a:avLst/>
          </a:prstGeom>
        </p:spPr>
      </p:pic>
      <p:sp>
        <p:nvSpPr>
          <p:cNvPr id="50" name="8-Point Star 49">
            <a:hlinkClick r:id="rId15" action="ppaction://hlinksldjump"/>
          </p:cNvPr>
          <p:cNvSpPr/>
          <p:nvPr/>
        </p:nvSpPr>
        <p:spPr>
          <a:xfrm>
            <a:off x="2012171" y="4305630"/>
            <a:ext cx="533958" cy="495622"/>
          </a:xfrm>
          <a:prstGeom prst="star8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vi-VN" sz="2100" b="1" dirty="0">
                <a:solidFill>
                  <a:srgbClr val="002060"/>
                </a:solidFill>
                <a:latin typeface="Arial" panose="020B0604020202020204" pitchFamily="34" charset="0"/>
              </a:rPr>
              <a:t>1</a:t>
            </a:r>
            <a:endParaRPr lang="en-US" sz="21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52" name="8-Point Star 51">
            <a:hlinkClick r:id="rId16" action="ppaction://hlinksldjump"/>
          </p:cNvPr>
          <p:cNvSpPr/>
          <p:nvPr/>
        </p:nvSpPr>
        <p:spPr>
          <a:xfrm>
            <a:off x="4413588" y="3872565"/>
            <a:ext cx="533958" cy="495622"/>
          </a:xfrm>
          <a:prstGeom prst="star8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vi-VN" sz="2100" b="1" dirty="0">
                <a:solidFill>
                  <a:srgbClr val="002060"/>
                </a:solidFill>
                <a:latin typeface="Arial" panose="020B0604020202020204" pitchFamily="34" charset="0"/>
              </a:rPr>
              <a:t>2</a:t>
            </a:r>
            <a:endParaRPr lang="en-US" sz="2100" b="1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20" name="Picture 2" descr="C:\Users\ADMIN\Desktop\Phan Thi Do Uyen\Giai cuu dai duong\Picture2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614" y="5298415"/>
            <a:ext cx="822919" cy="81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56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-3.35805E-6 L 1.12708 0.0034 " pathEditMode="relative" rAng="0" ptsTypes="AA">
                                      <p:cBhvr>
                                        <p:cTn id="6" dur="27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1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0.02255 L 1.16667 0.00711 " pathEditMode="relative" rAng="0" ptsTypes="AA">
                                      <p:cBhvr>
                                        <p:cTn id="8" dur="3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3" y="-7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583 L -1.14427 0.00528 " pathEditMode="relative" rAng="0" ptsTypes="AA">
                                      <p:cBhvr>
                                        <p:cTn id="10" dur="3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35" y="55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33333E-6 L -1.15638 0.02453 " pathEditMode="relative" rAng="0" ptsTypes="AA">
                                      <p:cBhvr>
                                        <p:cTn id="12" dur="3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826" y="122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95 0.03306 L 1.19827 -0.04109 " pathEditMode="relative" rAng="0" ptsTypes="AA">
                                      <p:cBhvr>
                                        <p:cTn id="14" dur="3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16" y="-370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1111 L -1.25065 0.00718 " pathEditMode="relative" rAng="0" ptsTypes="AA">
                                      <p:cBhvr>
                                        <p:cTn id="16" dur="36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39" y="9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41" grpId="0" bldLvl="0" animBg="1"/>
      <p:bldP spid="50" grpId="0" bldLvl="0" animBg="1"/>
      <p:bldP spid="5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857250"/>
            <a:ext cx="9143999" cy="5143500"/>
          </a:xfrm>
          <a:prstGeom prst="rect">
            <a:avLst/>
          </a:prstGeom>
        </p:spPr>
      </p:pic>
      <p:pic>
        <p:nvPicPr>
          <p:cNvPr id="38" name="Picture 2" descr="C:\Users\ADMIN\Desktop\Phan Thi Do Uyen\Giai cuu dai duong\Picture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966" y="4993152"/>
            <a:ext cx="1181904" cy="116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s 2"/>
          <p:cNvSpPr/>
          <p:nvPr/>
        </p:nvSpPr>
        <p:spPr>
          <a:xfrm>
            <a:off x="1323501" y="3818575"/>
            <a:ext cx="1822133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4800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âu</a:t>
            </a:r>
            <a:endParaRPr lang="en-US" sz="4800" dirty="0">
              <a:solidFill>
                <a:srgbClr val="FF0000"/>
              </a:solidFill>
              <a:latin typeface="UTM Avo" panose="02040603050506020204" charset="0"/>
              <a:cs typeface="UTM Avo" panose="02040603050506020204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5069683" y="3818575"/>
            <a:ext cx="1822133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b. 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47882" y="2179362"/>
            <a:ext cx="4533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latin typeface="UTM Avo" panose="02040603050506020204" pitchFamily="18" charset="0"/>
              </a:rPr>
              <a:t>r......... </a:t>
            </a:r>
            <a:r>
              <a:rPr lang="en-US" sz="6000" dirty="0" err="1">
                <a:latin typeface="UTM Avo" panose="02040603050506020204" pitchFamily="18" charset="0"/>
              </a:rPr>
              <a:t>củ</a:t>
            </a:r>
            <a:endParaRPr lang="en-US" sz="6000" dirty="0">
              <a:latin typeface="UTM Avo" panose="0204060305050602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54456" y="3723546"/>
            <a:ext cx="14309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b. </a:t>
            </a:r>
            <a:r>
              <a:rPr lang="en-US" sz="4800" dirty="0">
                <a:latin typeface="UTM Avo" panose="02040603050506020204" charset="0"/>
                <a:cs typeface="UTM Avo" panose="02040603050506020204" charset="0"/>
              </a:rPr>
              <a:t>au</a:t>
            </a:r>
          </a:p>
        </p:txBody>
      </p:sp>
    </p:spTree>
    <p:extLst>
      <p:ext uri="{BB962C8B-B14F-4D97-AF65-F5344CB8AC3E}">
        <p14:creationId xmlns:p14="http://schemas.microsoft.com/office/powerpoint/2010/main" val="397457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5" grpId="1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609674"/>
            <a:ext cx="9143999" cy="5391076"/>
          </a:xfrm>
          <a:prstGeom prst="rect">
            <a:avLst/>
          </a:prstGeom>
        </p:spPr>
      </p:pic>
      <p:pic>
        <p:nvPicPr>
          <p:cNvPr id="38" name="Picture 2" descr="C:\Users\ADMIN\Desktop\Phan Thi Do Uyen\Giai cuu dai duong\Picture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177" y="5016407"/>
            <a:ext cx="1139120" cy="112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s 4"/>
          <p:cNvSpPr/>
          <p:nvPr/>
        </p:nvSpPr>
        <p:spPr>
          <a:xfrm>
            <a:off x="1323501" y="3818575"/>
            <a:ext cx="1822133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5400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ău</a:t>
            </a:r>
            <a:endParaRPr lang="en-US" sz="5400" dirty="0">
              <a:solidFill>
                <a:prstClr val="white"/>
              </a:solidFill>
              <a:latin typeface="UTM Avo" panose="02040603050506020204" charset="0"/>
              <a:cs typeface="UTM Avo" panose="02040603050506020204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4995865" y="3818575"/>
            <a:ext cx="2048351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5400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âu</a:t>
            </a:r>
            <a:endParaRPr lang="en-US" sz="5400" dirty="0">
              <a:solidFill>
                <a:prstClr val="white"/>
              </a:solidFill>
              <a:latin typeface="UTM Avo" panose="02040603050506020204" charset="0"/>
              <a:cs typeface="UTM Avo" panose="02040603050506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70" y="2179360"/>
            <a:ext cx="4076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latin typeface="UTM Avo" panose="02040603050506020204" pitchFamily="18" charset="0"/>
              </a:rPr>
              <a:t>Con </a:t>
            </a:r>
            <a:r>
              <a:rPr lang="en-US" sz="5400" dirty="0" err="1">
                <a:latin typeface="UTM Avo" panose="02040603050506020204" pitchFamily="18" charset="0"/>
              </a:rPr>
              <a:t>tr</a:t>
            </a:r>
            <a:r>
              <a:rPr lang="en-US" sz="5400" dirty="0">
                <a:latin typeface="UTM Avo" panose="02040603050506020204" pitchFamily="18" charset="0"/>
              </a:rPr>
              <a:t>…..</a:t>
            </a:r>
          </a:p>
        </p:txBody>
      </p:sp>
      <p:sp>
        <p:nvSpPr>
          <p:cNvPr id="2" name="Rectangle 1"/>
          <p:cNvSpPr/>
          <p:nvPr/>
        </p:nvSpPr>
        <p:spPr>
          <a:xfrm>
            <a:off x="5250435" y="3651230"/>
            <a:ext cx="15392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5400" dirty="0" err="1">
                <a:latin typeface="UTM Avo" panose="02040603050506020204" charset="0"/>
                <a:cs typeface="UTM Avo" panose="02040603050506020204" charset="0"/>
              </a:rPr>
              <a:t>âu</a:t>
            </a:r>
            <a:endParaRPr lang="en-US" sz="5400" dirty="0">
              <a:latin typeface="UTM Avo" panose="02040603050506020204" charset="0"/>
              <a:cs typeface="UTM Avo" panose="02040603050506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2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838268"/>
            <a:ext cx="9143999" cy="5229574"/>
          </a:xfrm>
          <a:prstGeom prst="rect">
            <a:avLst/>
          </a:prstGeom>
        </p:spPr>
      </p:pic>
      <p:pic>
        <p:nvPicPr>
          <p:cNvPr id="38" name="Picture 2" descr="C:\Users\ADMIN\Desktop\Phan Thi Do Uyen\Giai cuu dai duong\Picture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177" y="5016407"/>
            <a:ext cx="1139120" cy="112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s 4"/>
          <p:cNvSpPr/>
          <p:nvPr/>
        </p:nvSpPr>
        <p:spPr>
          <a:xfrm>
            <a:off x="1323501" y="3818575"/>
            <a:ext cx="1822133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4800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ễu</a:t>
            </a:r>
            <a:endParaRPr lang="en-US" sz="4800" dirty="0">
              <a:solidFill>
                <a:prstClr val="white"/>
              </a:solidFill>
              <a:latin typeface="UTM Avo" panose="02040603050506020204" charset="0"/>
              <a:cs typeface="UTM Avo" panose="02040603050506020204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4995865" y="3818575"/>
            <a:ext cx="2048351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5400" dirty="0" err="1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âu</a:t>
            </a:r>
            <a:endParaRPr lang="en-US" sz="5400" dirty="0">
              <a:solidFill>
                <a:prstClr val="white"/>
              </a:solidFill>
              <a:latin typeface="UTM Avo" panose="02040603050506020204" charset="0"/>
              <a:cs typeface="UTM Avo" panose="02040603050506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3664" y="2179362"/>
            <a:ext cx="3847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4800" dirty="0" err="1">
                <a:latin typeface="UTM Avo" panose="02040603050506020204" pitchFamily="18" charset="0"/>
              </a:rPr>
              <a:t>Chú</a:t>
            </a:r>
            <a:r>
              <a:rPr lang="en-US" sz="4800" dirty="0">
                <a:latin typeface="UTM Avo" panose="02040603050506020204" pitchFamily="18" charset="0"/>
              </a:rPr>
              <a:t> t…….</a:t>
            </a:r>
          </a:p>
        </p:txBody>
      </p:sp>
      <p:sp>
        <p:nvSpPr>
          <p:cNvPr id="2" name="Rectangle 1"/>
          <p:cNvSpPr/>
          <p:nvPr/>
        </p:nvSpPr>
        <p:spPr>
          <a:xfrm>
            <a:off x="1540305" y="3697398"/>
            <a:ext cx="13885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prstClr val="white"/>
                </a:solidFill>
                <a:latin typeface="UTM Avo" panose="02040603050506020204" charset="0"/>
                <a:cs typeface="UTM Avo" panose="02040603050506020204" charset="0"/>
              </a:rPr>
              <a:t>a. </a:t>
            </a:r>
            <a:r>
              <a:rPr lang="en-US" sz="4800" dirty="0" err="1">
                <a:latin typeface="UTM Avo" panose="02040603050506020204" charset="0"/>
                <a:cs typeface="UTM Avo" panose="02040603050506020204" charset="0"/>
              </a:rPr>
              <a:t>ễu</a:t>
            </a:r>
            <a:endParaRPr lang="en-US" sz="4800" dirty="0">
              <a:latin typeface="UTM Avo" panose="02040603050506020204" charset="0"/>
              <a:cs typeface="UTM Avo" panose="02040603050506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409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" y="862015"/>
            <a:ext cx="9144000" cy="5767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19288" y="1143062"/>
            <a:ext cx="5638712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âu</a:t>
            </a:r>
            <a:r>
              <a:rPr lang="en-SG" sz="72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SG" sz="72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êu</a:t>
            </a:r>
            <a:r>
              <a:rPr lang="en-SG" sz="72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endParaRPr lang="en-SG" sz="7200" b="1" dirty="0">
              <a:solidFill>
                <a:prstClr val="black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98" y="21785"/>
            <a:ext cx="6019702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4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Hãy</a:t>
            </a:r>
            <a:r>
              <a:rPr lang="en-SG" sz="44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SG" sz="44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viết</a:t>
            </a:r>
            <a:r>
              <a:rPr lang="en-SG" sz="44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SG" sz="44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bảng</a:t>
            </a:r>
            <a:r>
              <a:rPr lang="en-SG" sz="44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SG" sz="44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nào</a:t>
            </a:r>
            <a:r>
              <a:rPr lang="en-SG" sz="44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?</a:t>
            </a:r>
            <a:endParaRPr lang="en-SG" sz="4400" b="1" dirty="0">
              <a:solidFill>
                <a:prstClr val="black"/>
              </a:solidFill>
              <a:latin typeface="HP001 4 hàng" panose="020B06030503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2634939"/>
            <a:ext cx="4572000" cy="15881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Chú</a:t>
            </a:r>
            <a:r>
              <a:rPr lang="en-SG" sz="7200" b="1" spc="300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SG" sz="7200" b="1" spc="300" dirty="0" err="1">
                <a:solidFill>
                  <a:prstClr val="black"/>
                </a:solidFill>
                <a:latin typeface="HP001 4 hàng" panose="020B0603050302020204" pitchFamily="34" charset="0"/>
              </a:rPr>
              <a:t>tễu</a:t>
            </a:r>
            <a:endParaRPr lang="en-SG" sz="7200" b="1" dirty="0">
              <a:solidFill>
                <a:prstClr val="black"/>
              </a:solidFill>
              <a:latin typeface="HP001 4 hàng" panose="020B060305030202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058" y="2"/>
            <a:ext cx="1920832" cy="86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17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riel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261</Words>
  <Application>Microsoft Office PowerPoint</Application>
  <PresentationFormat>On-screen Show (4:3)</PresentationFormat>
  <Paragraphs>95</Paragraphs>
  <Slides>23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23</vt:i4>
      </vt:variant>
    </vt:vector>
  </HeadingPairs>
  <TitlesOfParts>
    <vt:vector size="43" baseType="lpstr">
      <vt:lpstr>.VnAvant</vt:lpstr>
      <vt:lpstr>.VnTime</vt:lpstr>
      <vt:lpstr>Arial</vt:lpstr>
      <vt:lpstr>Calibri</vt:lpstr>
      <vt:lpstr>Calibri Light</vt:lpstr>
      <vt:lpstr>HP001 4 hàng</vt:lpstr>
      <vt:lpstr>Quicksand Medium</vt:lpstr>
      <vt:lpstr>Tahoma</vt:lpstr>
      <vt:lpstr>Times New Roman</vt:lpstr>
      <vt:lpstr>UTM Avo</vt:lpstr>
      <vt:lpstr>Verdana</vt:lpstr>
      <vt:lpstr>VNI-Avo</vt:lpstr>
      <vt:lpstr>VNI-Brush</vt:lpstr>
      <vt:lpstr>Default Design</vt:lpstr>
      <vt:lpstr>3_Default Design</vt:lpstr>
      <vt:lpstr>2_Office Theme</vt:lpstr>
      <vt:lpstr>3_Office Theme</vt:lpstr>
      <vt:lpstr>Oriel</vt:lpstr>
      <vt:lpstr>1_Default Design</vt:lpstr>
      <vt:lpstr>2_Default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STD_DELL</cp:lastModifiedBy>
  <cp:revision>51</cp:revision>
  <dcterms:created xsi:type="dcterms:W3CDTF">2020-08-18T11:40:23Z</dcterms:created>
  <dcterms:modified xsi:type="dcterms:W3CDTF">2021-10-05T07:37:31Z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