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3"/>
  </p:notesMasterIdLst>
  <p:sldIdLst>
    <p:sldId id="274" r:id="rId3"/>
    <p:sldId id="281" r:id="rId4"/>
    <p:sldId id="27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6" r:id="rId13"/>
    <p:sldId id="280" r:id="rId14"/>
    <p:sldId id="278" r:id="rId15"/>
    <p:sldId id="279" r:id="rId16"/>
    <p:sldId id="265" r:id="rId17"/>
    <p:sldId id="266" r:id="rId18"/>
    <p:sldId id="267" r:id="rId19"/>
    <p:sldId id="268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1" d="100"/>
          <a:sy n="81" d="100"/>
        </p:scale>
        <p:origin x="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0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276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3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912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0418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62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20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437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9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3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7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5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9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9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9" y="5615027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7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409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2497540" y="1660937"/>
            <a:ext cx="8239397" cy="1217417"/>
          </a:xfrm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/>
          <a:lstStyle/>
          <a:p>
            <a:pPr marL="0" lvl="0" indent="0" algn="ctr" fontAlgn="base">
              <a:spcAft>
                <a:spcPct val="0"/>
              </a:spcAft>
            </a:pPr>
            <a:r>
              <a:rPr lang="vi-VN" alt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CHÀO MỪNG </a:t>
            </a:r>
            <a:r>
              <a:rPr lang="en-US" alt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QUÝ THẦY CÔ VÀ </a:t>
            </a:r>
            <a:r>
              <a:rPr lang="vi-VN" alt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CÁC EM</a:t>
            </a:r>
            <a:r>
              <a:rPr lang="en-US" alt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alt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vi-VN" alt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vi-VN" alt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ĐẾN </a:t>
            </a:r>
            <a:r>
              <a:rPr lang="vi-VN" alt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VỚI BÀI GIẢNG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MÔN TIẾNG VIỆT</a:t>
            </a:r>
            <a:r>
              <a:rPr lang="en-US" alt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en-US" altLang="en-US" sz="2800" dirty="0">
              <a:solidFill>
                <a:srgbClr val="FF000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6"/>
          <p:cNvSpPr txBox="1">
            <a:spLocks noChangeArrowheads="1"/>
          </p:cNvSpPr>
          <p:nvPr/>
        </p:nvSpPr>
        <p:spPr>
          <a:xfrm>
            <a:off x="2359759" y="393700"/>
            <a:ext cx="9580879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 TIỂU HỌC QU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ỐC TUẤN</a:t>
            </a:r>
            <a:endParaRPr lang="en-US" sz="3000" dirty="0">
              <a:ln>
                <a:solidFill>
                  <a:srgbClr val="0F6FC6">
                    <a:lumMod val="60000"/>
                    <a:lumOff val="40000"/>
                  </a:srgbClr>
                </a:solidFill>
              </a:ln>
              <a:blipFill>
                <a:blip r:embed="rId2"/>
                <a:tile tx="0" ty="0" sx="100000" sy="100000" flip="none" algn="tl"/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17" name="Rectangle 17"/>
          <p:cNvSpPr txBox="1">
            <a:spLocks noChangeArrowheads="1"/>
          </p:cNvSpPr>
          <p:nvPr/>
        </p:nvSpPr>
        <p:spPr>
          <a:xfrm>
            <a:off x="3350222" y="5703663"/>
            <a:ext cx="5709920" cy="731292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i="1" cap="all" dirty="0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Giáo viên:</a:t>
            </a:r>
            <a:r>
              <a:rPr lang="en-US" sz="1800" i="1" cap="all" dirty="0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1800" i="1" cap="all" dirty="0" err="1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800" i="1" cap="all" dirty="0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cap="all" dirty="0" err="1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1800" i="1" cap="all" dirty="0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cap="all" dirty="0" err="1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vi-VN" sz="1800" i="1" cap="all" dirty="0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i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giao an lop5  2020-2021\tranh-ve-de-tai-tro-choi-dan-gian-cuc-dep_053508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6" y="4293099"/>
            <a:ext cx="2968156" cy="11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giao an lop5  2020-2021\tải xuống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45" y="4317903"/>
            <a:ext cx="2443019" cy="117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 lop5  2020-2021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82" y="4293099"/>
            <a:ext cx="2496277" cy="11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359759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7182" y="30199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1D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51465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1;p28"/>
          <p:cNvSpPr txBox="1"/>
          <p:nvPr/>
        </p:nvSpPr>
        <p:spPr>
          <a:xfrm>
            <a:off x="772510" y="1268745"/>
            <a:ext cx="5958723" cy="394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8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8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8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8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Hướng dẫn viết chữ L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724" y="591208"/>
            <a:ext cx="6416566" cy="45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08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75"/>
            <a:ext cx="121920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02014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1;p28"/>
          <p:cNvSpPr txBox="1"/>
          <p:nvPr/>
        </p:nvSpPr>
        <p:spPr>
          <a:xfrm>
            <a:off x="770467" y="1103207"/>
            <a:ext cx="5826760" cy="206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8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vào vở câu hỏi b ở mục 3</a:t>
            </a:r>
            <a:endParaRPr lang="en-US" sz="8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884464"/>
            <a:ext cx="12192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4133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26267"/>
            <a:ext cx="10515600" cy="36449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26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 ở nhà một mình, em không được (....) cho người lạ?</a:t>
            </a:r>
          </a:p>
          <a:p>
            <a:pPr marL="0" indent="0" algn="ctr">
              <a:buNone/>
            </a:pPr>
            <a:endParaRPr lang="en-US" sz="4265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2033" y="317500"/>
            <a:ext cx="6156960" cy="11328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Hoàn thiện câu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578947" y="4668520"/>
            <a:ext cx="815170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/>
              <a:t>Mời                       Mở cửa                        Nghe lời</a:t>
            </a:r>
          </a:p>
        </p:txBody>
      </p:sp>
      <p:sp>
        <p:nvSpPr>
          <p:cNvPr id="5" name="Oval 4"/>
          <p:cNvSpPr/>
          <p:nvPr/>
        </p:nvSpPr>
        <p:spPr>
          <a:xfrm>
            <a:off x="4538133" y="4533053"/>
            <a:ext cx="2420620" cy="803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/>
              <a:t>Mở cửa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8" grpId="0" bldLvl="0" animBg="1"/>
      <p:bldP spid="8" grpId="1" animBg="1"/>
      <p:bldP spid="4" grpId="0"/>
      <p:bldP spid="4" grpId="1"/>
      <p:bldP spid="5" grpId="0" bldLvl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07" y="199813"/>
            <a:ext cx="6926580" cy="677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>
        <p:wipe/>
      </p:transition>
    </mc:Choice>
    <mc:Fallback xmlns="">
      <p:transition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2033" y="317500"/>
            <a:ext cx="6156960" cy="11328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Nghe viết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611967"/>
            <a:ext cx="10137140" cy="256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1453"/>
            <a:ext cx="10515600" cy="4582160"/>
          </a:xfrm>
        </p:spPr>
        <p:txBody>
          <a:bodyPr/>
          <a:lstStyle/>
          <a:p>
            <a:endParaRPr lang="en-US"/>
          </a:p>
        </p:txBody>
      </p:sp>
      <p:sp>
        <p:nvSpPr>
          <p:cNvPr id="21505" name="Title 1"/>
          <p:cNvSpPr txBox="1"/>
          <p:nvPr/>
        </p:nvSpPr>
        <p:spPr>
          <a:xfrm>
            <a:off x="1072727" y="-502920"/>
            <a:ext cx="14020800" cy="1631951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endParaRPr lang="en-US" altLang="en-US" sz="4265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6" name="Subtitle 2"/>
          <p:cNvSpPr txBox="1"/>
          <p:nvPr/>
        </p:nvSpPr>
        <p:spPr>
          <a:xfrm>
            <a:off x="1458384" y="2533651"/>
            <a:ext cx="15303500" cy="329141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1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dirty="0">
                <a:latin typeface="Calibri" panose="020F0502020204030204" charset="0"/>
                <a:cs typeface="Calibri" panose="020F0502020204030204" charset="0"/>
              </a:rPr>
              <a:t> Chọn chữ phù hợp thay cho bông hoa</a:t>
            </a: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i="1" dirty="0">
                <a:latin typeface="Calibri" panose="020F0502020204030204" charset="0"/>
                <a:cs typeface="Calibri" panose="020F0502020204030204" charset="0"/>
              </a:rPr>
              <a:t>a. c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 hay </a:t>
            </a:r>
            <a:r>
              <a:rPr lang="en-US" altLang="vi-VN" sz="3735" dirty="0">
                <a:latin typeface="Calibri" panose="020F0502020204030204" charset="0"/>
                <a:cs typeface="Calibri" panose="020F0502020204030204" charset="0"/>
              </a:rPr>
              <a:t>k</a:t>
            </a:r>
            <a:r>
              <a:rPr lang="vi-VN" altLang="en-US" sz="3735" i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?        </a:t>
            </a:r>
            <a:r>
              <a:rPr lang="en-US" altLang="vi-VN" sz="4265" dirty="0">
                <a:latin typeface="Calibri" panose="020F0502020204030204" charset="0"/>
                <a:cs typeface="Calibri" panose="020F0502020204030204" charset="0"/>
              </a:rPr>
              <a:t>Kỳ lạ</a:t>
            </a:r>
            <a:r>
              <a:rPr lang="vi-VN" altLang="en-US" sz="4265" dirty="0">
                <a:latin typeface="Calibri" panose="020F0502020204030204" charset="0"/>
                <a:cs typeface="Calibri" panose="020F0502020204030204" charset="0"/>
              </a:rPr>
              <a:t>          </a:t>
            </a:r>
            <a:r>
              <a:rPr lang="en-US" altLang="vi-VN" sz="4265" dirty="0">
                <a:latin typeface="Calibri" panose="020F0502020204030204" charset="0"/>
                <a:cs typeface="Calibri" panose="020F0502020204030204" charset="0"/>
              </a:rPr>
              <a:t>cỏ non</a:t>
            </a:r>
            <a:r>
              <a:rPr lang="vi-VN" altLang="en-US" sz="4265" dirty="0">
                <a:latin typeface="Calibri" panose="020F0502020204030204" charset="0"/>
                <a:cs typeface="Calibri" panose="020F0502020204030204" charset="0"/>
              </a:rPr>
              <a:t>          </a:t>
            </a:r>
            <a:r>
              <a:rPr lang="en-US" altLang="vi-VN" sz="4265" dirty="0">
                <a:latin typeface="Calibri" panose="020F0502020204030204" charset="0"/>
                <a:cs typeface="Calibri" panose="020F0502020204030204" charset="0"/>
              </a:rPr>
              <a:t>Kể chuyện</a:t>
            </a: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i="1" dirty="0">
                <a:latin typeface="Calibri" panose="020F0502020204030204" charset="0"/>
                <a:cs typeface="Calibri" panose="020F0502020204030204" charset="0"/>
              </a:rPr>
              <a:t>b. v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 hay </a:t>
            </a:r>
            <a:r>
              <a:rPr lang="en-US" altLang="vi-VN" sz="3735" i="1" dirty="0">
                <a:latin typeface="Calibri" panose="020F0502020204030204" charset="0"/>
                <a:cs typeface="Calibri" panose="020F0502020204030204" charset="0"/>
              </a:rPr>
              <a:t>d</a:t>
            </a:r>
            <a:r>
              <a:rPr lang="vi-VN" altLang="en-US" sz="3735" i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?     </a:t>
            </a:r>
            <a:r>
              <a:rPr lang="vi-VN" altLang="en-US" sz="3735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  </a:t>
            </a:r>
            <a:r>
              <a:rPr lang="en-US" sz="4265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về nhà    dê con        vội vã</a:t>
            </a:r>
          </a:p>
        </p:txBody>
      </p:sp>
      <p:sp>
        <p:nvSpPr>
          <p:cNvPr id="14" name="Oval 13"/>
          <p:cNvSpPr/>
          <p:nvPr/>
        </p:nvSpPr>
        <p:spPr>
          <a:xfrm>
            <a:off x="480484" y="2768600"/>
            <a:ext cx="876300" cy="81491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73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AutoShape 14" descr="daisy_button_pink_hb"/>
          <p:cNvSpPr/>
          <p:nvPr/>
        </p:nvSpPr>
        <p:spPr>
          <a:xfrm>
            <a:off x="8325273" y="4900084"/>
            <a:ext cx="986367" cy="924983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7" name="AutoShape 14" descr="daisy_button_pink_hb"/>
          <p:cNvSpPr/>
          <p:nvPr/>
        </p:nvSpPr>
        <p:spPr>
          <a:xfrm>
            <a:off x="6056207" y="4900507"/>
            <a:ext cx="847513" cy="924560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8" name="AutoShape 14" descr="daisy_button_pink_hb"/>
          <p:cNvSpPr/>
          <p:nvPr/>
        </p:nvSpPr>
        <p:spPr>
          <a:xfrm>
            <a:off x="4084320" y="4900084"/>
            <a:ext cx="728133" cy="924983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9" name="AutoShape 14" descr="daisy_button_pink_hb"/>
          <p:cNvSpPr/>
          <p:nvPr/>
        </p:nvSpPr>
        <p:spPr>
          <a:xfrm>
            <a:off x="9080924" y="3824393"/>
            <a:ext cx="728133" cy="924984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0" name="AutoShape 14" descr="daisy_button_pink_hb"/>
          <p:cNvSpPr/>
          <p:nvPr/>
        </p:nvSpPr>
        <p:spPr>
          <a:xfrm>
            <a:off x="6316133" y="3716867"/>
            <a:ext cx="728133" cy="924984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1" name="AutoShape 14" descr="daisy_button_pink_hb"/>
          <p:cNvSpPr/>
          <p:nvPr/>
        </p:nvSpPr>
        <p:spPr>
          <a:xfrm>
            <a:off x="4181687" y="3826933"/>
            <a:ext cx="728133" cy="922867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1085" y="463550"/>
            <a:ext cx="7808595" cy="57137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ũ điệu 6 bước rửa tay đúng cách vui nhộn - Cùng Lifebuoy phòng chống virus Corona (2019-nCoV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6215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1" y="1981208"/>
            <a:ext cx="8199120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91314" tIns="45718" rIns="91314" bIns="4571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Em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Khi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mẹ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vắng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nhà</a:t>
            </a:r>
            <a:endParaRPr lang="en-US" altLang="zh-CN" sz="3200" dirty="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Em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hiện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tốt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5K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phòng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dịch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Covid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…,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giữ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toàn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khi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ở </a:t>
            </a:r>
            <a:r>
              <a:rPr lang="en-US" altLang="zh-CN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2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…</a:t>
            </a:r>
            <a:endParaRPr lang="en-US" altLang="zh-CN" sz="3200" dirty="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00301" y="5431464"/>
            <a:ext cx="2366645" cy="52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1865" b="1" kern="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..................</a:t>
            </a:r>
            <a:endParaRPr lang="zh-CN" altLang="zh-CN" sz="1465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51667" y="3685540"/>
            <a:ext cx="614172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mẹ vắng nhà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37287" y="2473113"/>
            <a:ext cx="27863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11873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" grpId="0" bldLvl="0" animBg="1"/>
      <p:bldP spid="111" grpId="0" bldLvl="0" animBg="1"/>
      <p:bldP spid="112" grpId="0" bldLvl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5569" y="439687"/>
            <a:ext cx="11340861" cy="74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4265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847" y="1489287"/>
            <a:ext cx="5158740" cy="107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5" b="1">
                <a:latin typeface="Times New Roman" panose="02020603050405020304" pitchFamily="18" charset="0"/>
                <a:cs typeface="Times New Roman" panose="02020603050405020304" pitchFamily="18" charset="0"/>
              </a:rPr>
              <a:t>a. Em thấy gì trong bức tranh?</a:t>
            </a:r>
          </a:p>
          <a:p>
            <a:pPr algn="just">
              <a:lnSpc>
                <a:spcPct val="150000"/>
              </a:lnSpc>
            </a:pPr>
            <a:r>
              <a:rPr lang="en-US" sz="2135" b="1">
                <a:latin typeface="Times New Roman" panose="02020603050405020304" pitchFamily="18" charset="0"/>
                <a:cs typeface="Times New Roman" panose="02020603050405020304" pitchFamily="18" charset="0"/>
              </a:rPr>
              <a:t>b. Theo em, bạn nhỏ nên làm gì? Vì sao?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540" y="640927"/>
            <a:ext cx="6414347" cy="557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878840" y="378460"/>
            <a:ext cx="1000760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Trong khu rừng nọ có đàn dê con sống cùng mẹ. Một hôm trước khi đi kiếm cỏ, dê mẹ dặn con.</a:t>
            </a:r>
          </a:p>
          <a:p>
            <a:pPr algn="just">
              <a:lnSpc>
                <a:spcPct val="10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Ai đến gọi cửa các con đừng mở nhé. Chỉ mở cửa khi nghe tiếng mẹ.</a:t>
            </a:r>
          </a:p>
          <a:p>
            <a:pPr algn="just">
              <a:lnSpc>
                <a:spcPct val="10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Một con sói nấp gần đó. Đợi dê mẹ đi xa, nó gõ cửa và giả giọng dê mẹ.</a:t>
            </a:r>
          </a:p>
          <a:p>
            <a:pPr algn="just">
              <a:lnSpc>
                <a:spcPct val="10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Nhớ lời mẹ, đàn dê con nói:</a:t>
            </a:r>
          </a:p>
          <a:p>
            <a:pPr algn="just">
              <a:lnSpc>
                <a:spcPct val="10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phải giọng mẹ, không mở. Sói đành bỏ đi.</a:t>
            </a:r>
          </a:p>
          <a:p>
            <a:pPr algn="just">
              <a:lnSpc>
                <a:spcPct val="10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Một lúc sau dê mẹ về. Nghe đúng tiếng mẹ, đàn dê con ra mở cửa và tíu tít khoe.</a:t>
            </a:r>
          </a:p>
          <a:p>
            <a:pPr algn="just">
              <a:lnSpc>
                <a:spcPct val="10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Lúc mẹ vắng nhà, có tiếng gọi cửa, nhưng không phải giọng của mẹ nên chúng con không mở. </a:t>
            </a:r>
          </a:p>
          <a:p>
            <a:pPr algn="just">
              <a:lnSpc>
                <a:spcPct val="10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Dê mẹ xoa đầu đàn con.</a:t>
            </a:r>
          </a:p>
          <a:p>
            <a:pPr algn="just">
              <a:lnSpc>
                <a:spcPct val="10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Các con ngoan lắm!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1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8" y="1555940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84673" y="625687"/>
            <a:ext cx="9514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Dê mẹ dặn dê con chỉ được mở cửa khi nào?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527213" y="1186180"/>
            <a:ext cx="559731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Khi nghe thấy tiếng mẹ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58333" y="2049780"/>
            <a:ext cx="1006094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/>
              <a:t>b. Sói làm gì khi dê mẹ vừa đi xa?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578100" y="2682240"/>
            <a:ext cx="59859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Gõ cửa và giả giọng dê mẹ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54853" y="3544993"/>
            <a:ext cx="1006094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/>
              <a:t>c. Nghe chuyện, dê mẹ đã nói gì với đàn con?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673773" y="4384887"/>
            <a:ext cx="59859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Khen các con ngoan lắm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9" grpId="0"/>
      <p:bldP spid="9" grpId="1"/>
      <p:bldP spid="3" grpId="0"/>
      <p:bldP spid="3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660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660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401</Words>
  <Application>Microsoft Office PowerPoint</Application>
  <PresentationFormat>Widescreen</PresentationFormat>
  <Paragraphs>51</Paragraphs>
  <Slides>20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Cambria</vt:lpstr>
      <vt:lpstr>Chivo Light</vt:lpstr>
      <vt:lpstr>Times New Roman</vt:lpstr>
      <vt:lpstr>Verdana</vt:lpstr>
      <vt:lpstr>Wingdings</vt:lpstr>
      <vt:lpstr>思源黑体 CN Light</vt:lpstr>
      <vt:lpstr>方正准圆简体</vt:lpstr>
      <vt:lpstr>Office Theme</vt:lpstr>
      <vt:lpstr>2_Office 主题</vt:lpstr>
      <vt:lpstr>CHÀO MỪNG  QUÝ THẦY CÔ VÀ CÁC EM   ĐẾN VỚI BÀI GIẢNG MÔN TIẾNG VIỆT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NHATMINH</cp:lastModifiedBy>
  <cp:revision>12</cp:revision>
  <dcterms:created xsi:type="dcterms:W3CDTF">2020-08-25T14:33:00Z</dcterms:created>
  <dcterms:modified xsi:type="dcterms:W3CDTF">2022-02-28T08:42:42Z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