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85" r:id="rId2"/>
    <p:sldId id="295" r:id="rId3"/>
    <p:sldId id="259" r:id="rId4"/>
    <p:sldId id="288" r:id="rId5"/>
    <p:sldId id="292" r:id="rId6"/>
    <p:sldId id="293" r:id="rId7"/>
    <p:sldId id="287" r:id="rId8"/>
    <p:sldId id="260" r:id="rId9"/>
    <p:sldId id="291" r:id="rId10"/>
    <p:sldId id="294" r:id="rId11"/>
    <p:sldId id="263" r:id="rId12"/>
    <p:sldId id="289" r:id="rId13"/>
    <p:sldId id="267" r:id="rId14"/>
    <p:sldId id="268" r:id="rId15"/>
    <p:sldId id="270" r:id="rId16"/>
    <p:sldId id="271" r:id="rId17"/>
    <p:sldId id="273" r:id="rId18"/>
    <p:sldId id="274" r:id="rId19"/>
    <p:sldId id="278" r:id="rId20"/>
    <p:sldId id="275" r:id="rId21"/>
    <p:sldId id="282" r:id="rId22"/>
    <p:sldId id="283" r:id="rId23"/>
    <p:sldId id="276" r:id="rId24"/>
    <p:sldId id="277" r:id="rId25"/>
    <p:sldId id="29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9" d="100"/>
          <a:sy n="69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1722FB-1506-402F-B7E1-236978A7A28A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E28FC-592E-4143-826B-E832ED58817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19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61206B-A15D-49E8-B2D6-757D37036B68}" type="slidenum">
              <a:rPr lang="vi-VN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8954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184ED-005E-475C-BCCA-E7864E65AAA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737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184ED-005E-475C-BCCA-E7864E65AAA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21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1184ED-005E-475C-BCCA-E7864E65AAA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173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5A5B0-C8A8-4253-955D-260802F81F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924505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4A31D-DF02-4E8E-871F-C485215093CC}" type="datetimeFigureOut">
              <a:rPr lang="en-US" smtClean="0"/>
              <a:pPr/>
              <a:t>8/26/2021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C907D7-173E-46D6-9CA6-93A0D76918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6.jpeg"/><Relationship Id="rId7" Type="http://schemas.openxmlformats.org/officeDocument/2006/relationships/image" Target="../media/image10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14.jpeg"/><Relationship Id="rId4" Type="http://schemas.openxmlformats.org/officeDocument/2006/relationships/image" Target="../media/image17.png"/><Relationship Id="rId9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Picture 11" descr="Pictur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10" descr="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962400"/>
            <a:ext cx="2097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10" descr="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228600" y="4038600"/>
            <a:ext cx="2097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10" descr="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15200" y="4648200"/>
            <a:ext cx="2097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0" descr="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4267200"/>
            <a:ext cx="2097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0" descr="flowe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3962400"/>
            <a:ext cx="20970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1" name="Rectangle 12"/>
          <p:cNvSpPr>
            <a:spLocks noChangeArrowheads="1"/>
          </p:cNvSpPr>
          <p:nvPr/>
        </p:nvSpPr>
        <p:spPr bwMode="auto">
          <a:xfrm>
            <a:off x="1676400" y="242888"/>
            <a:ext cx="5715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4800" b="1" dirty="0">
              <a:solidFill>
                <a:srgbClr val="0000CC"/>
              </a:solidFill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143000" y="3068960"/>
            <a:ext cx="7391400" cy="20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VIÊN: BÙI PHƯƠNG THẢO</a:t>
            </a:r>
          </a:p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 3E</a:t>
            </a:r>
          </a:p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MÔN: LUYỆN TỪ VÀ CÂU</a:t>
            </a:r>
          </a:p>
          <a:p>
            <a:pPr algn="ctr"/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TRƯỜNG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TIỂU HỌC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QUỐC TUẤN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609600" y="1295400"/>
            <a:ext cx="7391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90600" y="764704"/>
            <a:ext cx="7239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i="1" kern="10" spc="-200" dirty="0" err="1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Chào</a:t>
            </a:r>
            <a:r>
              <a:rPr lang="en-US" sz="6000" b="1" i="1" kern="10" spc="-200" dirty="0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6000" b="1" i="1" kern="10" spc="-200" dirty="0" err="1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mừng</a:t>
            </a:r>
            <a:r>
              <a:rPr lang="en-US" sz="6000" b="1" i="1" kern="10" spc="-200" dirty="0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q</a:t>
            </a:r>
            <a:r>
              <a:rPr lang="vi-VN" sz="6000" b="1" i="1" kern="10" spc="-200" dirty="0" smtClean="0">
                <a:ln w="12700" cap="rnd">
                  <a:solidFill>
                    <a:srgbClr val="FF0000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uý thầy cô đến dự giờ!</a:t>
            </a:r>
            <a:endParaRPr lang="en-US" sz="6000" b="1" i="1" kern="10" spc="-200" dirty="0">
              <a:ln w="12700" cap="rnd">
                <a:solidFill>
                  <a:srgbClr val="FF0000"/>
                </a:solidFill>
                <a:prstDash val="sysDot"/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" name="Picture 23" descr="feuerwerk_13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0" y="-152400"/>
            <a:ext cx="2286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3" descr="feuerwerk_137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-228600"/>
            <a:ext cx="22860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5" descr="bunnies_25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51816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81000" y="76200"/>
            <a:ext cx="1219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2:</a:t>
            </a: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457200" y="482025"/>
            <a:ext cx="716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524000" y="51676"/>
            <a:ext cx="7391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1196752"/>
            <a:ext cx="57606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tay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HUY CẬN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9592" y="2636912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tấm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khổng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lồ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ngọc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thạch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 TÚ NAM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9592" y="3429000"/>
            <a:ext cx="67204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diều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“á”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Ai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LƯƠNG VĨNH PHÚC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71600" y="4653136"/>
            <a:ext cx="63367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d,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Ơ,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dấu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Trông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ngộ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ghê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vành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tai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lắng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 NHƯ HÀ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600200" y="533400"/>
            <a:ext cx="6781800" cy="1588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11560" y="1016712"/>
            <a:ext cx="4379540" cy="0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95221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90800" y="1371600"/>
            <a:ext cx="3276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15"/>
          <p:cNvSpPr txBox="1">
            <a:spLocks noChangeArrowheads="1"/>
          </p:cNvSpPr>
          <p:nvPr/>
        </p:nvSpPr>
        <p:spPr bwMode="auto">
          <a:xfrm>
            <a:off x="1676400" y="1371600"/>
            <a:ext cx="838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6" name="Text Box 18"/>
          <p:cNvSpPr txBox="1">
            <a:spLocks noChangeArrowheads="1"/>
          </p:cNvSpPr>
          <p:nvPr/>
        </p:nvSpPr>
        <p:spPr bwMode="auto">
          <a:xfrm>
            <a:off x="2590800" y="1981200"/>
            <a:ext cx="106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3352800" y="1981200"/>
            <a:ext cx="289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cành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7" descr="ban tay em b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00400"/>
            <a:ext cx="3733800" cy="2971800"/>
          </a:xfrm>
          <a:prstGeom prst="rect">
            <a:avLst/>
          </a:prstGeom>
          <a:noFill/>
        </p:spPr>
      </p:pic>
      <p:pic>
        <p:nvPicPr>
          <p:cNvPr id="9" name="Picture 28" descr="nne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200400"/>
            <a:ext cx="3505200" cy="28956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572000" y="2590800"/>
            <a:ext cx="2667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Huy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Cận</a:t>
            </a:r>
            <a:endParaRPr lang="en-US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81000" y="76200"/>
            <a:ext cx="1219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2: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1524000" y="51676"/>
            <a:ext cx="7391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nhau</a:t>
            </a:r>
            <a:endParaRPr lang="en-US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57200" y="482025"/>
            <a:ext cx="7162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3200" b="1" i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276600" y="879158"/>
            <a:ext cx="281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u="sng" dirty="0">
              <a:latin typeface="Times New Roman" pitchFamily="18" charset="0"/>
              <a:cs typeface="Times New Roman" pitchFamily="18" charset="0"/>
            </a:endParaRPr>
          </a:p>
          <a:p>
            <a:endParaRPr lang="en-US" sz="3200" u="sng" dirty="0"/>
          </a:p>
        </p:txBody>
      </p:sp>
      <p:sp>
        <p:nvSpPr>
          <p:cNvPr id="15" name="Text Box 19"/>
          <p:cNvSpPr txBox="1">
            <a:spLocks noChangeArrowheads="1"/>
          </p:cNvSpPr>
          <p:nvPr/>
        </p:nvSpPr>
        <p:spPr bwMode="auto">
          <a:xfrm>
            <a:off x="3352800" y="1981200"/>
            <a:ext cx="2895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u="sng" dirty="0" err="1">
                <a:latin typeface="Times New Roman" pitchFamily="18" charset="0"/>
                <a:cs typeface="Times New Roman" pitchFamily="18" charset="0"/>
              </a:rPr>
              <a:t>cành</a:t>
            </a:r>
            <a:endParaRPr lang="en-US" sz="32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18"/>
          <p:cNvSpPr txBox="1">
            <a:spLocks noChangeArrowheads="1"/>
          </p:cNvSpPr>
          <p:nvPr/>
        </p:nvSpPr>
        <p:spPr bwMode="auto">
          <a:xfrm>
            <a:off x="2590800" y="1981200"/>
            <a:ext cx="1066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600200" y="533400"/>
            <a:ext cx="6781800" cy="1588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457200" y="980728"/>
            <a:ext cx="4533900" cy="24524"/>
          </a:xfrm>
          <a:prstGeom prst="line">
            <a:avLst/>
          </a:prstGeom>
          <a:ln/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0" name="Oval 26"/>
          <p:cNvSpPr>
            <a:spLocks noChangeArrowheads="1"/>
          </p:cNvSpPr>
          <p:nvPr/>
        </p:nvSpPr>
        <p:spPr bwMode="auto">
          <a:xfrm>
            <a:off x="2459586" y="2032575"/>
            <a:ext cx="1066800" cy="533400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2978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10" grpId="0"/>
      <p:bldP spid="2" grpId="0"/>
      <p:bldP spid="15" grpId="0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6667"/>
          <a:stretch/>
        </p:blipFill>
        <p:spPr>
          <a:xfrm>
            <a:off x="0" y="-228599"/>
            <a:ext cx="4572000" cy="70865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0"/>
            <a:ext cx="47144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843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9807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istrator\Desktop\1434345653-bbywdieu3_niwt.jpg"/>
          <p:cNvPicPr>
            <a:picLocks noChangeAspect="1" noChangeArrowheads="1"/>
          </p:cNvPicPr>
          <p:nvPr/>
        </p:nvPicPr>
        <p:blipFill rotWithShape="1">
          <a:blip r:embed="rId2"/>
          <a:srcRect l="17188" r="8526" b="1730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7" descr="C:\Documents and Settings\Administrator\Desktop\0102-500x5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609600"/>
            <a:ext cx="5867400" cy="5257800"/>
          </a:xfrm>
          <a:prstGeom prst="rect">
            <a:avLst/>
          </a:prstGeom>
          <a:noFill/>
        </p:spPr>
      </p:pic>
      <p:sp>
        <p:nvSpPr>
          <p:cNvPr id="8" name="Moon 7"/>
          <p:cNvSpPr/>
          <p:nvPr/>
        </p:nvSpPr>
        <p:spPr>
          <a:xfrm>
            <a:off x="8458200" y="5059681"/>
            <a:ext cx="45719" cy="45719"/>
          </a:xfrm>
          <a:prstGeom prst="mo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835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istrator\Desktop\1434345653-bbywdieu3_niwt.jpg"/>
          <p:cNvPicPr>
            <a:picLocks noChangeAspect="1" noChangeArrowheads="1"/>
          </p:cNvPicPr>
          <p:nvPr/>
        </p:nvPicPr>
        <p:blipFill rotWithShape="1">
          <a:blip r:embed="rId3"/>
          <a:srcRect l="17188" r="8526" b="17308"/>
          <a:stretch/>
        </p:blipFill>
        <p:spPr bwMode="auto">
          <a:xfrm>
            <a:off x="0" y="1295400"/>
            <a:ext cx="5252484" cy="4343400"/>
          </a:xfrm>
          <a:prstGeom prst="rect">
            <a:avLst/>
          </a:prstGeom>
          <a:noFill/>
        </p:spPr>
      </p:pic>
      <p:pic>
        <p:nvPicPr>
          <p:cNvPr id="3" name="Picture 7" descr="C:\Documents and Settings\Administrator\Desktop\0102-500x5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1295399"/>
            <a:ext cx="4191000" cy="4343401"/>
          </a:xfrm>
          <a:prstGeom prst="rect">
            <a:avLst/>
          </a:prstGeom>
          <a:noFill/>
        </p:spPr>
      </p:pic>
      <p:sp>
        <p:nvSpPr>
          <p:cNvPr id="4" name="Block Arc 3"/>
          <p:cNvSpPr/>
          <p:nvPr/>
        </p:nvSpPr>
        <p:spPr>
          <a:xfrm rot="10800000">
            <a:off x="6096000" y="914400"/>
            <a:ext cx="1752600" cy="1676400"/>
          </a:xfrm>
          <a:prstGeom prst="blockArc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053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Administrator\Desktop\question-mark_318-52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76200"/>
            <a:ext cx="5943600" cy="6619009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0"/>
            <a:ext cx="6172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57211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C:\Documents and Settings\Administrator\Desktop\question-mark_318-528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" y="1310640"/>
            <a:ext cx="4023360" cy="4480560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298608"/>
            <a:ext cx="41148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7764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C:\Documents and Settings\Administrator\Desktop\1434345653-bbywdieu3_niwt.jpg"/>
          <p:cNvPicPr>
            <a:picLocks noChangeAspect="1" noChangeArrowheads="1"/>
          </p:cNvPicPr>
          <p:nvPr/>
        </p:nvPicPr>
        <p:blipFill rotWithShape="1">
          <a:blip r:embed="rId3"/>
          <a:srcRect l="17188" r="8526" b="17308"/>
          <a:stretch/>
        </p:blipFill>
        <p:spPr bwMode="auto">
          <a:xfrm>
            <a:off x="0" y="3352800"/>
            <a:ext cx="4214810" cy="1696453"/>
          </a:xfrm>
          <a:prstGeom prst="rect">
            <a:avLst/>
          </a:prstGeom>
          <a:noFill/>
        </p:spPr>
      </p:pic>
      <p:pic>
        <p:nvPicPr>
          <p:cNvPr id="7" name="Picture 7" descr="C:\Documents and Settings\Administrator\Desktop\0102-500x50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3357562"/>
            <a:ext cx="4119562" cy="1696453"/>
          </a:xfrm>
          <a:prstGeom prst="rect">
            <a:avLst/>
          </a:prstGeom>
          <a:noFill/>
        </p:spPr>
      </p:pic>
      <p:pic>
        <p:nvPicPr>
          <p:cNvPr id="8" name="Picture 8" descr="C:\Documents and Settings\Administrator\Desktop\question-mark_318-528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181599"/>
            <a:ext cx="4214810" cy="1641239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32" y="5180860"/>
            <a:ext cx="4114800" cy="1674734"/>
          </a:xfrm>
          <a:prstGeom prst="rect">
            <a:avLst/>
          </a:prstGeom>
        </p:spPr>
      </p:pic>
      <p:pic>
        <p:nvPicPr>
          <p:cNvPr id="10" name="Picture 27" descr="ban tay em b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-28874"/>
            <a:ext cx="3733800" cy="1605012"/>
          </a:xfrm>
          <a:prstGeom prst="rect">
            <a:avLst/>
          </a:prstGeom>
          <a:noFill/>
        </p:spPr>
      </p:pic>
      <p:pic>
        <p:nvPicPr>
          <p:cNvPr id="11" name="Picture 28" descr="nne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90" y="-38502"/>
            <a:ext cx="4214810" cy="1619449"/>
          </a:xfrm>
          <a:prstGeom prst="rect">
            <a:avLst/>
          </a:prstGeom>
          <a:noFill/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b="56667"/>
          <a:stretch/>
        </p:blipFill>
        <p:spPr>
          <a:xfrm>
            <a:off x="4929190" y="1600201"/>
            <a:ext cx="4214810" cy="1676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00200"/>
            <a:ext cx="4214809" cy="1696064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>
            <a:off x="4286248" y="642918"/>
            <a:ext cx="64294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4143372" y="2285992"/>
            <a:ext cx="78581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endCxn id="7" idx="1"/>
          </p:cNvCxnSpPr>
          <p:nvPr/>
        </p:nvCxnSpPr>
        <p:spPr>
          <a:xfrm flipV="1">
            <a:off x="4214810" y="4205789"/>
            <a:ext cx="785818" cy="902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  <a:endCxn id="9" idx="1"/>
          </p:cNvCxnSpPr>
          <p:nvPr/>
        </p:nvCxnSpPr>
        <p:spPr>
          <a:xfrm>
            <a:off x="4214810" y="6002219"/>
            <a:ext cx="814422" cy="1600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76455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859689" y="44624"/>
            <a:ext cx="545065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3600" b="1" dirty="0" err="1" smtClean="0">
                <a:ln/>
                <a:solidFill>
                  <a:schemeClr val="accent4"/>
                </a:solidFill>
              </a:rPr>
              <a:t>Khởi</a:t>
            </a:r>
            <a:r>
              <a:rPr lang="en-US" sz="3600" b="1" dirty="0" smtClean="0">
                <a:ln/>
                <a:solidFill>
                  <a:schemeClr val="accent4"/>
                </a:solidFill>
              </a:rPr>
              <a:t> </a:t>
            </a:r>
            <a:r>
              <a:rPr lang="en-US" sz="3600" b="1" dirty="0" err="1" smtClean="0">
                <a:ln/>
                <a:solidFill>
                  <a:schemeClr val="accent4"/>
                </a:solidFill>
              </a:rPr>
              <a:t>động</a:t>
            </a:r>
            <a:r>
              <a:rPr lang="en-US" sz="3600" b="1" dirty="0" smtClean="0">
                <a:ln/>
                <a:solidFill>
                  <a:schemeClr val="accent4"/>
                </a:solidFill>
              </a:rPr>
              <a:t> </a:t>
            </a:r>
          </a:p>
          <a:p>
            <a:pPr algn="ctr"/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Bài</a:t>
            </a:r>
            <a:r>
              <a:rPr lang="en-US" sz="3600" b="1" cap="none" spc="0" dirty="0" smtClean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hát</a:t>
            </a:r>
            <a:r>
              <a:rPr lang="en-US" sz="3600" b="1" cap="none" spc="0" dirty="0" smtClean="0">
                <a:ln/>
                <a:solidFill>
                  <a:schemeClr val="accent4"/>
                </a:solidFill>
                <a:effectLst/>
              </a:rPr>
              <a:t> : </a:t>
            </a:r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Em</a:t>
            </a:r>
            <a:r>
              <a:rPr lang="en-US" sz="3600" b="1" cap="none" spc="0" dirty="0" smtClean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yêu</a:t>
            </a:r>
            <a:r>
              <a:rPr lang="en-US" sz="3600" b="1" cap="none" spc="0" dirty="0" smtClean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trường</a:t>
            </a:r>
            <a:r>
              <a:rPr lang="en-US" sz="3600" b="1" cap="none" spc="0" dirty="0" smtClean="0">
                <a:ln/>
                <a:solidFill>
                  <a:schemeClr val="accent4"/>
                </a:solidFill>
                <a:effectLst/>
              </a:rPr>
              <a:t> </a:t>
            </a:r>
            <a:r>
              <a:rPr lang="en-US" sz="3600" b="1" cap="none" spc="0" dirty="0" err="1" smtClean="0">
                <a:ln/>
                <a:solidFill>
                  <a:schemeClr val="accent4"/>
                </a:solidFill>
                <a:effectLst/>
              </a:rPr>
              <a:t>em</a:t>
            </a:r>
            <a:endParaRPr lang="en-US" sz="3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Bài Hát Em Yêu Trường Em - Ca Nhạc Thiếu Nhi 3D Vui Nhộ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66987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7462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82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 descr="H:\pp\Picture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05" name="Oval 25"/>
          <p:cNvSpPr>
            <a:spLocks noChangeArrowheads="1"/>
          </p:cNvSpPr>
          <p:nvPr/>
        </p:nvSpPr>
        <p:spPr bwMode="auto">
          <a:xfrm>
            <a:off x="1066800" y="914400"/>
            <a:ext cx="1066800" cy="533400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219200" y="457200"/>
            <a:ext cx="327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bàn tay </a:t>
            </a: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066800" y="9144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 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981200" y="914400"/>
            <a:ext cx="2895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hoa đầu cành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219200" y="1690687"/>
            <a:ext cx="198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800" b="1" u="sng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biển</a:t>
            </a:r>
            <a:endParaRPr lang="en-US" sz="2800" b="1" u="sng" dirty="0">
              <a:solidFill>
                <a:srgbClr val="DE41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2667000" y="1690687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495800" y="1690687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endParaRPr lang="en-US" sz="2800" dirty="0">
              <a:solidFill>
                <a:srgbClr val="DE41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5410200" y="1690687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b="1" u="sng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thảm</a:t>
            </a:r>
            <a:r>
              <a:rPr lang="en-US" sz="2800" b="1" u="sng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khổng</a:t>
            </a:r>
            <a:r>
              <a:rPr lang="en-US" sz="2800" b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lồ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1219200" y="2224087"/>
            <a:ext cx="487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ngọc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thạch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1143000" y="2909887"/>
            <a:ext cx="2286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Cánh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diều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971800" y="2909887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3886200" y="2909887"/>
            <a:ext cx="152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dấu</a:t>
            </a:r>
            <a:r>
              <a:rPr lang="en-US" sz="2800" b="1" u="sng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“á”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1143000" y="3367087"/>
            <a:ext cx="502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Ai vừa tung lên trời</a:t>
            </a:r>
            <a:endParaRPr lang="en-US" sz="2800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1219200" y="3976687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Ơ,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1752600" y="3976687"/>
            <a:ext cx="2667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cái </a:t>
            </a:r>
            <a:r>
              <a:rPr lang="en-US" sz="2800" b="1" u="sng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dấu hỏi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143000" y="4510087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Trông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ngộ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ngộ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ghê</a:t>
            </a:r>
            <a:endParaRPr lang="en-US" sz="2800" dirty="0">
              <a:solidFill>
                <a:srgbClr val="DE41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1295400" y="5043487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endParaRPr lang="en-US" sz="2800" dirty="0">
              <a:solidFill>
                <a:srgbClr val="DE41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2209800" y="5043487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vành</a:t>
            </a:r>
            <a:r>
              <a:rPr lang="en-US" sz="2800" b="1" u="sng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tai </a:t>
            </a:r>
            <a:r>
              <a:rPr lang="en-US" sz="2800" b="1" u="sng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nhỏ</a:t>
            </a:r>
            <a:endParaRPr lang="en-US" sz="2800" b="1" u="sng" dirty="0">
              <a:solidFill>
                <a:srgbClr val="DE412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1295400" y="5653087"/>
            <a:ext cx="2971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lắng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>
                <a:solidFill>
                  <a:srgbClr val="DE4122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506" name="Oval 26"/>
          <p:cNvSpPr>
            <a:spLocks noChangeArrowheads="1"/>
          </p:cNvSpPr>
          <p:nvPr/>
        </p:nvSpPr>
        <p:spPr bwMode="auto">
          <a:xfrm>
            <a:off x="4343400" y="1690687"/>
            <a:ext cx="1066800" cy="533400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7" name="Oval 27"/>
          <p:cNvSpPr>
            <a:spLocks noChangeArrowheads="1"/>
          </p:cNvSpPr>
          <p:nvPr/>
        </p:nvSpPr>
        <p:spPr bwMode="auto">
          <a:xfrm>
            <a:off x="2895600" y="2895600"/>
            <a:ext cx="914400" cy="533400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8" name="Oval 28"/>
          <p:cNvSpPr>
            <a:spLocks noChangeArrowheads="1"/>
          </p:cNvSpPr>
          <p:nvPr/>
        </p:nvSpPr>
        <p:spPr bwMode="auto">
          <a:xfrm>
            <a:off x="1143000" y="5043487"/>
            <a:ext cx="1066800" cy="533400"/>
          </a:xfrm>
          <a:prstGeom prst="ellips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sz="280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33400" y="4572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533400" y="1690687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533400" y="2909887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c)</a:t>
            </a:r>
          </a:p>
        </p:txBody>
      </p:sp>
      <p:sp>
        <p:nvSpPr>
          <p:cNvPr id="20514" name="Text Box 34"/>
          <p:cNvSpPr txBox="1">
            <a:spLocks noChangeArrowheads="1"/>
          </p:cNvSpPr>
          <p:nvPr/>
        </p:nvSpPr>
        <p:spPr bwMode="auto">
          <a:xfrm>
            <a:off x="533400" y="3976687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d)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5" grpId="0" animBg="1"/>
      <p:bldP spid="20506" grpId="0" animBg="1"/>
      <p:bldP spid="20507" grpId="0" animBg="1"/>
      <p:bldP spid="2050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914400" y="-83641"/>
            <a:ext cx="7315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4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029503"/>
              </p:ext>
            </p:extLst>
          </p:nvPr>
        </p:nvGraphicFramePr>
        <p:xfrm>
          <a:off x="609600" y="905373"/>
          <a:ext cx="8534400" cy="45503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75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93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37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788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36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36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36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36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340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36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tay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hoa</a:t>
                      </a:r>
                      <a:r>
                        <a:rPr lang="en-US" sz="36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vi-VN" sz="3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đầu</a:t>
                      </a:r>
                      <a:r>
                        <a:rPr lang="en-US" sz="36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cành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400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36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biển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tấm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thảm</a:t>
                      </a:r>
                      <a:r>
                        <a:rPr lang="en-US" sz="3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khổng</a:t>
                      </a:r>
                      <a:r>
                        <a:rPr lang="en-US" sz="36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lồ</a:t>
                      </a:r>
                      <a:endParaRPr lang="en-US" sz="3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2870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Cánh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diều</a:t>
                      </a:r>
                      <a:endParaRPr lang="en-US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3600" b="1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3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“á”</a:t>
                      </a: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870"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3600" b="1" dirty="0" err="1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36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hỏi</a:t>
                      </a:r>
                      <a:endParaRPr lang="en-US" sz="36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6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36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en-US" sz="3600" b="1" dirty="0" err="1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vành</a:t>
                      </a:r>
                      <a:r>
                        <a:rPr lang="en-US" sz="3600" b="1" dirty="0" smtClean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tai </a:t>
                      </a:r>
                      <a:r>
                        <a:rPr lang="en-US" sz="36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nhỏ</a:t>
                      </a:r>
                      <a:endParaRPr lang="en-US" sz="36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05" marB="45705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3347864" y="908720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endParaRPr lang="en-US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1920" y="3789040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51920" y="458112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endParaRPr lang="en-US" sz="3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2494637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5916" y="1806732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42416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855893"/>
              </p:ext>
            </p:extLst>
          </p:nvPr>
        </p:nvGraphicFramePr>
        <p:xfrm>
          <a:off x="228600" y="228600"/>
          <a:ext cx="8839200" cy="4175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2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80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5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40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40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40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so </a:t>
                      </a:r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sánh</a:t>
                      </a:r>
                      <a:endParaRPr lang="en-US" sz="4000" dirty="0">
                        <a:solidFill>
                          <a:srgbClr val="0000FF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Sự</a:t>
                      </a:r>
                      <a:r>
                        <a:rPr lang="en-US" sz="40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dirty="0" err="1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vật</a:t>
                      </a:r>
                      <a:r>
                        <a:rPr lang="en-US" sz="4000" dirty="0">
                          <a:solidFill>
                            <a:srgbClr val="0000FF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3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Bàn</a:t>
                      </a:r>
                      <a:r>
                        <a:rPr lang="en-US" sz="4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tay</a:t>
                      </a:r>
                      <a:endParaRPr lang="en-US" sz="4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lang="vi-VN" sz="40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ư</a:t>
                      </a:r>
                      <a:endParaRPr lang="en-US" sz="4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hoa</a:t>
                      </a:r>
                      <a:r>
                        <a:rPr lang="en-US" sz="4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vi-VN" sz="4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đầu</a:t>
                      </a:r>
                      <a:r>
                        <a:rPr lang="en-US" sz="40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baseline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cành</a:t>
                      </a:r>
                      <a:endParaRPr lang="en-US" sz="4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0649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Mặt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biển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lang="vi-VN" sz="4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ư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tấm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thảm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khổng</a:t>
                      </a:r>
                      <a:r>
                        <a:rPr lang="en-US" sz="40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lồ</a:t>
                      </a:r>
                      <a:endParaRPr lang="en-US" sz="40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03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Cánh</a:t>
                      </a:r>
                      <a:r>
                        <a:rPr lang="en-US" sz="40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diều</a:t>
                      </a:r>
                      <a:endParaRPr lang="en-US" sz="4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lang="vi-VN" sz="40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ư</a:t>
                      </a:r>
                      <a:endParaRPr lang="en-US" sz="4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4000" b="1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“á”</a:t>
                      </a: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01034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Dấu</a:t>
                      </a:r>
                      <a:r>
                        <a:rPr lang="en-US" sz="40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40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hỏi</a:t>
                      </a:r>
                      <a:endParaRPr lang="en-US" sz="4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</a:t>
                      </a:r>
                      <a:r>
                        <a:rPr lang="vi-VN" sz="40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ư</a:t>
                      </a:r>
                      <a:endParaRPr lang="en-US" sz="4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vành</a:t>
                      </a:r>
                      <a:r>
                        <a:rPr lang="en-US" sz="40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tai </a:t>
                      </a:r>
                      <a:r>
                        <a:rPr lang="en-US" sz="40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nhỏ</a:t>
                      </a:r>
                      <a:endParaRPr lang="en-US" sz="4000" b="1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0" marB="4571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-55563" y="4357694"/>
            <a:ext cx="914400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.VnTime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.VnTime" pitchFamily="34" charset="0"/>
              </a:defRPr>
            </a:lvl9pPr>
          </a:lstStyle>
          <a:p>
            <a:pPr algn="ctr" eaLnBrk="1" hangingPunct="1"/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 eaLnBrk="1" hangingPunct="1"/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vi-VN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ự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vi-VN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iểm giống 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nhau, hoặc gần giống nhau.</a:t>
            </a:r>
            <a:endParaRPr lang="en-US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+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ừ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so </a:t>
            </a:r>
            <a:r>
              <a:rPr lang="en-US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tựa</a:t>
            </a:r>
            <a:r>
              <a:rPr lang="en-US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…..</a:t>
            </a:r>
            <a:endParaRPr lang="en-US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337248" y="5598930"/>
            <a:ext cx="4267200" cy="0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661520" y="6811788"/>
            <a:ext cx="990600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303216" y="6170434"/>
            <a:ext cx="3429024" cy="1588"/>
          </a:xfrm>
          <a:prstGeom prst="line">
            <a:avLst/>
          </a:pr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972291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1700" y="381000"/>
            <a:ext cx="487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câu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0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143000"/>
            <a:ext cx="7391400" cy="1061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Ôn</a:t>
            </a:r>
            <a:r>
              <a:rPr kumimoji="0" lang="en-US" sz="4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chỉ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sự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vật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. So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sánh</a:t>
            </a:r>
            <a:endParaRPr kumimoji="0" lang="en-US" sz="4400" b="1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6114" y="3962400"/>
            <a:ext cx="1567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2667000"/>
            <a:ext cx="16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1:</a:t>
            </a:r>
          </a:p>
          <a:p>
            <a:endParaRPr lang="en-US" sz="3200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3276600"/>
            <a:ext cx="160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2: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1579343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2438400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3: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3" name="Picture 2" descr="IMG (2)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533400"/>
            <a:ext cx="228600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2384760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2636912"/>
            <a:ext cx="7200800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CHĂM NGOAN, HỌC GIỎI !</a:t>
            </a:r>
            <a:endParaRPr lang="en-US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39608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1700" y="1066800"/>
            <a:ext cx="487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latin typeface="Times New Roman" pitchFamily="18" charset="0"/>
                <a:cs typeface="Times New Roman" pitchFamily="18" charset="0"/>
              </a:rPr>
              <a:t>câu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000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905000"/>
            <a:ext cx="7391400" cy="947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Ôn</a:t>
            </a: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về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từ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chỉ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sự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vật</a:t>
            </a:r>
            <a:r>
              <a:rPr kumimoji="0" lang="en-US" sz="44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. So </a:t>
            </a:r>
            <a:r>
              <a:rPr kumimoji="0" lang="en-US" sz="44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sánh</a:t>
            </a:r>
            <a:endParaRPr kumimoji="0" lang="en-US" sz="4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714" y="1219200"/>
            <a:ext cx="121058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S/8</a:t>
            </a:r>
          </a:p>
        </p:txBody>
      </p:sp>
    </p:spTree>
    <p:extLst>
      <p:ext uri="{BB962C8B-B14F-4D97-AF65-F5344CB8AC3E}">
        <p14:creationId xmlns:p14="http://schemas.microsoft.com/office/powerpoint/2010/main" val="7460294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71600" y="2773362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28926" y="2285992"/>
            <a:ext cx="4286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 em đánh răng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971800" y="2928934"/>
            <a:ext cx="4600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Răng trắng hoa nhài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928926" y="3571876"/>
            <a:ext cx="38909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 chải tóc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895600" y="4220155"/>
            <a:ext cx="38195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Tóc ngời ánh mai.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42844" y="928670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1357290" y="962553"/>
            <a:ext cx="77153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 những từ chỉ sự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 trong khổ thơ sau:</a:t>
            </a:r>
          </a:p>
          <a:p>
            <a:pPr>
              <a:spcBef>
                <a:spcPct val="50000"/>
              </a:spcBef>
            </a:pP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1714480" y="1500174"/>
            <a:ext cx="5643602" cy="1588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722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4" grpId="0"/>
      <p:bldP spid="19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" y="0"/>
            <a:ext cx="91298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189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71600" y="2773362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928926" y="2285992"/>
            <a:ext cx="4286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 em đánh răng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971800" y="2928934"/>
            <a:ext cx="46005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Răng trắng hoa nhài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928926" y="3571876"/>
            <a:ext cx="38909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Tay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em chải tóc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895600" y="4220155"/>
            <a:ext cx="38195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Tóc ngời ánh mai. 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42844" y="928670"/>
            <a:ext cx="15716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1357290" y="962553"/>
            <a:ext cx="771530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Tìm những từ chỉ sự 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vật trong khổ thơ sau:</a:t>
            </a:r>
          </a:p>
          <a:p>
            <a:pPr>
              <a:spcBef>
                <a:spcPct val="50000"/>
              </a:spcBef>
            </a:pP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>
          <a:xfrm>
            <a:off x="1714480" y="1500174"/>
            <a:ext cx="5643602" cy="1588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059832" y="2852936"/>
            <a:ext cx="1368152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652120" y="2852936"/>
            <a:ext cx="86409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317708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0"/>
            <a:ext cx="8928992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71600" y="2773362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627784" y="1484784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3946646" y="1484785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đánh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837584" y="1484784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2780184" y="2170584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794246" y="2170585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trắng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4685184" y="2170584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nhài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03984" y="2856384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4022846" y="2856385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chải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685184" y="2856384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tóc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2703984" y="3542184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3389784" y="3542184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ngời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4227984" y="3542184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142844" y="404664"/>
            <a:ext cx="129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1: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856384" y="1988022"/>
            <a:ext cx="1143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989984" y="1988022"/>
            <a:ext cx="762000" cy="3357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809109" y="2673822"/>
            <a:ext cx="132387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856384" y="2673822"/>
            <a:ext cx="9144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2818284" y="3359622"/>
            <a:ext cx="11430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2818284" y="4045422"/>
            <a:ext cx="6477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4342284" y="4045422"/>
            <a:ext cx="12573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809109" y="3359622"/>
            <a:ext cx="6477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2651246" y="1484784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2627784" y="2856385"/>
            <a:ext cx="1905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4861046" y="1484784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 Box 9"/>
          <p:cNvSpPr txBox="1">
            <a:spLocks noChangeArrowheads="1"/>
          </p:cNvSpPr>
          <p:nvPr/>
        </p:nvSpPr>
        <p:spPr bwMode="auto">
          <a:xfrm>
            <a:off x="2800438" y="2170583"/>
            <a:ext cx="114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Răng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2727446" y="3542183"/>
            <a:ext cx="137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4708646" y="2856385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tóc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 Box 11"/>
          <p:cNvSpPr txBox="1">
            <a:spLocks noChangeArrowheads="1"/>
          </p:cNvSpPr>
          <p:nvPr/>
        </p:nvSpPr>
        <p:spPr bwMode="auto">
          <a:xfrm>
            <a:off x="4708646" y="2170583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nhài</a:t>
            </a:r>
            <a:endParaRPr lang="en-US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 Box 17"/>
          <p:cNvSpPr txBox="1">
            <a:spLocks noChangeArrowheads="1"/>
          </p:cNvSpPr>
          <p:nvPr/>
        </p:nvSpPr>
        <p:spPr bwMode="auto">
          <a:xfrm>
            <a:off x="4253050" y="3542185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ánh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32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4" name="Text Box 18"/>
          <p:cNvSpPr txBox="1">
            <a:spLocks noChangeArrowheads="1"/>
          </p:cNvSpPr>
          <p:nvPr/>
        </p:nvSpPr>
        <p:spPr bwMode="auto">
          <a:xfrm>
            <a:off x="1214414" y="404664"/>
            <a:ext cx="5029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 Box 19"/>
          <p:cNvSpPr txBox="1">
            <a:spLocks noChangeArrowheads="1"/>
          </p:cNvSpPr>
          <p:nvPr/>
        </p:nvSpPr>
        <p:spPr bwMode="auto">
          <a:xfrm>
            <a:off x="5486400" y="404664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khổ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689722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1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68760"/>
            <a:ext cx="89644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Các </a:t>
            </a:r>
            <a:r>
              <a:rPr lang="pt-BR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gọi tên người, các đồ vật, loài vật, cây cối, hiện tượng t</a:t>
            </a:r>
            <a:r>
              <a:rPr lang="vi-VN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ự nhiên</a:t>
            </a:r>
            <a:r>
              <a:rPr lang="pt-BR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bộ phận trên cơ thể con người, của vật </a:t>
            </a:r>
            <a:r>
              <a:rPr lang="pt-BR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 gọi </a:t>
            </a:r>
            <a:r>
              <a:rPr lang="pt-BR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 các từ ngữ chỉ sự </a:t>
            </a:r>
            <a:r>
              <a:rPr lang="pt-BR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vật.</a:t>
            </a:r>
            <a:endParaRPr lang="en-US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21555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1|7.3|5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601</Words>
  <Application>Microsoft Office PowerPoint</Application>
  <PresentationFormat>On-screen Show (4:3)</PresentationFormat>
  <Paragraphs>141</Paragraphs>
  <Slides>25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Bài 3: Trong những hình ảnh so sánh ở bài tập 2, em thích nhất hình ảnh nào? Vì sao?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THUY</cp:lastModifiedBy>
  <cp:revision>81</cp:revision>
  <dcterms:created xsi:type="dcterms:W3CDTF">2018-08-29T01:23:26Z</dcterms:created>
  <dcterms:modified xsi:type="dcterms:W3CDTF">2021-08-26T02:03:49Z</dcterms:modified>
</cp:coreProperties>
</file>