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7"/>
  </p:notesMasterIdLst>
  <p:sldIdLst>
    <p:sldId id="285" r:id="rId4"/>
    <p:sldId id="262" r:id="rId5"/>
    <p:sldId id="263" r:id="rId6"/>
    <p:sldId id="258" r:id="rId7"/>
    <p:sldId id="257" r:id="rId8"/>
    <p:sldId id="259" r:id="rId9"/>
    <p:sldId id="260" r:id="rId10"/>
    <p:sldId id="261" r:id="rId11"/>
    <p:sldId id="278" r:id="rId12"/>
    <p:sldId id="264" r:id="rId13"/>
    <p:sldId id="283" r:id="rId14"/>
    <p:sldId id="282" r:id="rId15"/>
    <p:sldId id="266" r:id="rId16"/>
    <p:sldId id="267" r:id="rId17"/>
    <p:sldId id="281" r:id="rId18"/>
    <p:sldId id="279" r:id="rId19"/>
    <p:sldId id="280" r:id="rId20"/>
    <p:sldId id="269" r:id="rId21"/>
    <p:sldId id="270" r:id="rId22"/>
    <p:sldId id="268" r:id="rId23"/>
    <p:sldId id="271" r:id="rId24"/>
    <p:sldId id="272"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75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45731-1E0E-4DB4-99A8-4B95E03ECBF8}"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6E866-1DFD-4169-8A0B-DCCA9A6846E5}" type="slidenum">
              <a:rPr lang="en-US" smtClean="0"/>
              <a:t>‹#›</a:t>
            </a:fld>
            <a:endParaRPr lang="en-US"/>
          </a:p>
        </p:txBody>
      </p:sp>
    </p:spTree>
    <p:extLst>
      <p:ext uri="{BB962C8B-B14F-4D97-AF65-F5344CB8AC3E}">
        <p14:creationId xmlns:p14="http://schemas.microsoft.com/office/powerpoint/2010/main" val="63679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CB1109E-83E1-4EE8-9086-6D38B3104506}" type="slidenum">
              <a:rPr lang="en-US" altLang="en-US">
                <a:solidFill>
                  <a:prstClr val="black"/>
                </a:solidFill>
                <a:latin typeface="Verdana" panose="020B0604030504040204" pitchFamily="34" charset="0"/>
              </a:rPr>
              <a:pPr eaLnBrk="1" hangingPunct="1"/>
              <a:t>1</a:t>
            </a:fld>
            <a:endParaRPr lang="en-US" altLang="en-US">
              <a:solidFill>
                <a:prstClr val="black"/>
              </a:solidFill>
              <a:latin typeface="Verdana" panose="020B0604030504040204" pitchFamily="34" charset="0"/>
            </a:endParaRPr>
          </a:p>
        </p:txBody>
      </p:sp>
    </p:spTree>
    <p:extLst>
      <p:ext uri="{BB962C8B-B14F-4D97-AF65-F5344CB8AC3E}">
        <p14:creationId xmlns:p14="http://schemas.microsoft.com/office/powerpoint/2010/main" val="2203581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GV hướng</a:t>
            </a:r>
            <a:r>
              <a:rPr lang="en-US" baseline="0" dirty="0" smtClean="0"/>
              <a:t> dẫn </a:t>
            </a:r>
            <a:r>
              <a:rPr lang="en-US" baseline="0" dirty="0" err="1" smtClean="0"/>
              <a:t>hs</a:t>
            </a:r>
            <a:r>
              <a:rPr lang="en-US" baseline="0" dirty="0" smtClean="0"/>
              <a:t> Tô chữ hoa . GV hỏi để khai thác cho HS hiểu kĩ thuật viết (chữ đầu câu viết hoa, cuối câu có dấu chấm, khoảng cách các chữ bằng 1 con chữ o…)</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D16E866-1DFD-4169-8A0B-DCCA9A6846E5}" type="slidenum">
              <a:rPr lang="en-US" smtClean="0"/>
              <a:t>21</a:t>
            </a:fld>
            <a:endParaRPr lang="en-US"/>
          </a:p>
        </p:txBody>
      </p:sp>
    </p:spTree>
    <p:extLst>
      <p:ext uri="{BB962C8B-B14F-4D97-AF65-F5344CB8AC3E}">
        <p14:creationId xmlns:p14="http://schemas.microsoft.com/office/powerpoint/2010/main" val="320765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408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271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220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407839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62696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46845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4184423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961915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928218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444495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540618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836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31288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4102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93583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FA0C201-B16C-4201-BAE2-A06E147D7654}" type="datetimeFigureOut">
              <a:rPr lang="en-US">
                <a:solidFill>
                  <a:prstClr val="black">
                    <a:tint val="75000"/>
                  </a:prstClr>
                </a:solidFill>
              </a:rPr>
              <a:pPr>
                <a:def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B1173C9-7D03-4D02-939A-AF842A8D74F4}" type="slidenum">
              <a:rPr lang="en-US" altLang="en-US"/>
              <a:pPr/>
              <a:t>‹#›</a:t>
            </a:fld>
            <a:endParaRPr lang="en-US" altLang="en-US"/>
          </a:p>
        </p:txBody>
      </p:sp>
    </p:spTree>
    <p:extLst>
      <p:ext uri="{BB962C8B-B14F-4D97-AF65-F5344CB8AC3E}">
        <p14:creationId xmlns:p14="http://schemas.microsoft.com/office/powerpoint/2010/main" val="3721838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6D4A3B-D859-477A-865F-0A5E740B75F3}" type="datetimeFigureOut">
              <a:rPr lang="en-US">
                <a:solidFill>
                  <a:prstClr val="black">
                    <a:tint val="75000"/>
                  </a:prstClr>
                </a:solidFill>
              </a:rPr>
              <a:pPr>
                <a:def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56F71A-9B18-4BC3-9229-F08B895550CA}" type="slidenum">
              <a:rPr lang="en-US" altLang="en-US"/>
              <a:pPr/>
              <a:t>‹#›</a:t>
            </a:fld>
            <a:endParaRPr lang="en-US" altLang="en-US"/>
          </a:p>
        </p:txBody>
      </p:sp>
    </p:spTree>
    <p:extLst>
      <p:ext uri="{BB962C8B-B14F-4D97-AF65-F5344CB8AC3E}">
        <p14:creationId xmlns:p14="http://schemas.microsoft.com/office/powerpoint/2010/main" val="40328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8B1A92C-7CBA-4F05-9C6E-BBA1FDE88562}" type="datetimeFigureOut">
              <a:rPr lang="en-US">
                <a:solidFill>
                  <a:prstClr val="black">
                    <a:tint val="75000"/>
                  </a:prstClr>
                </a:solidFill>
              </a:rPr>
              <a:pPr>
                <a:def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4601FE3-6BF6-45E3-A77C-8B7683A135A3}" type="slidenum">
              <a:rPr lang="en-US" altLang="en-US"/>
              <a:pPr/>
              <a:t>‹#›</a:t>
            </a:fld>
            <a:endParaRPr lang="en-US" altLang="en-US"/>
          </a:p>
        </p:txBody>
      </p:sp>
    </p:spTree>
    <p:extLst>
      <p:ext uri="{BB962C8B-B14F-4D97-AF65-F5344CB8AC3E}">
        <p14:creationId xmlns:p14="http://schemas.microsoft.com/office/powerpoint/2010/main" val="2743397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590CFE0-16DF-4993-BC27-2A7BB6D11070}" type="datetimeFigureOut">
              <a:rPr lang="en-US">
                <a:solidFill>
                  <a:prstClr val="black">
                    <a:tint val="75000"/>
                  </a:prstClr>
                </a:solidFill>
              </a:rPr>
              <a:pPr>
                <a:defRPr/>
              </a:pPr>
              <a:t>2/21/2022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3C0AA5E-1700-486B-BFCF-012E96B04E84}" type="slidenum">
              <a:rPr lang="en-US" altLang="en-US"/>
              <a:pPr/>
              <a:t>‹#›</a:t>
            </a:fld>
            <a:endParaRPr lang="en-US" altLang="en-US"/>
          </a:p>
        </p:txBody>
      </p:sp>
    </p:spTree>
    <p:extLst>
      <p:ext uri="{BB962C8B-B14F-4D97-AF65-F5344CB8AC3E}">
        <p14:creationId xmlns:p14="http://schemas.microsoft.com/office/powerpoint/2010/main" val="32089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6D45A5D-B649-41C3-A0AC-960DC618C2B4}" type="datetimeFigureOut">
              <a:rPr lang="en-US">
                <a:solidFill>
                  <a:prstClr val="black">
                    <a:tint val="75000"/>
                  </a:prstClr>
                </a:solidFill>
              </a:rPr>
              <a:pPr>
                <a:defRPr/>
              </a:pPr>
              <a:t>2/21/2022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BB7F19F-7199-4894-867C-6153323B060F}" type="slidenum">
              <a:rPr lang="en-US" altLang="en-US"/>
              <a:pPr/>
              <a:t>‹#›</a:t>
            </a:fld>
            <a:endParaRPr lang="en-US" altLang="en-US"/>
          </a:p>
        </p:txBody>
      </p:sp>
    </p:spTree>
    <p:extLst>
      <p:ext uri="{BB962C8B-B14F-4D97-AF65-F5344CB8AC3E}">
        <p14:creationId xmlns:p14="http://schemas.microsoft.com/office/powerpoint/2010/main" val="2601482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73A07E-D9C6-4150-ABAE-D68736062E23}" type="datetimeFigureOut">
              <a:rPr lang="en-US">
                <a:solidFill>
                  <a:prstClr val="black">
                    <a:tint val="75000"/>
                  </a:prstClr>
                </a:solidFill>
              </a:rPr>
              <a:pPr>
                <a:defRPr/>
              </a:pPr>
              <a:t>2/21/2022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E7C66-9665-494E-A749-9839F1961C0B}" type="slidenum">
              <a:rPr lang="en-US" altLang="en-US"/>
              <a:pPr/>
              <a:t>‹#›</a:t>
            </a:fld>
            <a:endParaRPr lang="en-US" altLang="en-US"/>
          </a:p>
        </p:txBody>
      </p:sp>
    </p:spTree>
    <p:extLst>
      <p:ext uri="{BB962C8B-B14F-4D97-AF65-F5344CB8AC3E}">
        <p14:creationId xmlns:p14="http://schemas.microsoft.com/office/powerpoint/2010/main" val="686038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12A58B-8E8F-4C13-B0A5-FA51E23D27BF}" type="datetimeFigureOut">
              <a:rPr lang="en-US">
                <a:solidFill>
                  <a:prstClr val="black">
                    <a:tint val="75000"/>
                  </a:prstClr>
                </a:solidFill>
              </a:rPr>
              <a:pPr>
                <a:defRPr/>
              </a:pPr>
              <a:t>2/21/2022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3086D27-CF5B-4859-B268-3D8BA49C698B}" type="slidenum">
              <a:rPr lang="en-US" altLang="en-US"/>
              <a:pPr/>
              <a:t>‹#›</a:t>
            </a:fld>
            <a:endParaRPr lang="en-US" altLang="en-US"/>
          </a:p>
        </p:txBody>
      </p:sp>
    </p:spTree>
    <p:extLst>
      <p:ext uri="{BB962C8B-B14F-4D97-AF65-F5344CB8AC3E}">
        <p14:creationId xmlns:p14="http://schemas.microsoft.com/office/powerpoint/2010/main" val="178325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21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0023CD-0F24-4783-9AED-7758682DA35F}" type="datetimeFigureOut">
              <a:rPr lang="en-US">
                <a:solidFill>
                  <a:prstClr val="black">
                    <a:tint val="75000"/>
                  </a:prstClr>
                </a:solidFill>
              </a:rPr>
              <a:pPr>
                <a:defRPr/>
              </a:pPr>
              <a:t>2/21/2022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C3D7635-F88E-420E-9832-7A1320BD113C}" type="slidenum">
              <a:rPr lang="en-US" altLang="en-US"/>
              <a:pPr/>
              <a:t>‹#›</a:t>
            </a:fld>
            <a:endParaRPr lang="en-US" altLang="en-US"/>
          </a:p>
        </p:txBody>
      </p:sp>
    </p:spTree>
    <p:extLst>
      <p:ext uri="{BB962C8B-B14F-4D97-AF65-F5344CB8AC3E}">
        <p14:creationId xmlns:p14="http://schemas.microsoft.com/office/powerpoint/2010/main" val="3437434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24CC01-CFB4-40E7-907E-B90215BACBC9}" type="datetimeFigureOut">
              <a:rPr lang="en-US">
                <a:solidFill>
                  <a:prstClr val="black">
                    <a:tint val="75000"/>
                  </a:prstClr>
                </a:solidFill>
              </a:rPr>
              <a:pPr>
                <a:defRPr/>
              </a:pPr>
              <a:t>2/21/2022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2564918-C416-4874-9E9F-7C09D3C51909}" type="slidenum">
              <a:rPr lang="en-US" altLang="en-US"/>
              <a:pPr/>
              <a:t>‹#›</a:t>
            </a:fld>
            <a:endParaRPr lang="en-US" altLang="en-US"/>
          </a:p>
        </p:txBody>
      </p:sp>
    </p:spTree>
    <p:extLst>
      <p:ext uri="{BB962C8B-B14F-4D97-AF65-F5344CB8AC3E}">
        <p14:creationId xmlns:p14="http://schemas.microsoft.com/office/powerpoint/2010/main" val="3257206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CF567D-0EEB-485C-9247-8608004AC259}" type="datetimeFigureOut">
              <a:rPr lang="en-US">
                <a:solidFill>
                  <a:prstClr val="black">
                    <a:tint val="75000"/>
                  </a:prstClr>
                </a:solidFill>
              </a:rPr>
              <a:pPr>
                <a:def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A6A77AD-9C27-400E-88CF-8D1865294C1A}" type="slidenum">
              <a:rPr lang="en-US" altLang="en-US"/>
              <a:pPr/>
              <a:t>‹#›</a:t>
            </a:fld>
            <a:endParaRPr lang="en-US" altLang="en-US"/>
          </a:p>
        </p:txBody>
      </p:sp>
    </p:spTree>
    <p:extLst>
      <p:ext uri="{BB962C8B-B14F-4D97-AF65-F5344CB8AC3E}">
        <p14:creationId xmlns:p14="http://schemas.microsoft.com/office/powerpoint/2010/main" val="1175172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7A9E58-704C-4F20-B801-73C85FA526DF}" type="datetimeFigureOut">
              <a:rPr lang="en-US">
                <a:solidFill>
                  <a:prstClr val="black">
                    <a:tint val="75000"/>
                  </a:prstClr>
                </a:solidFill>
              </a:rPr>
              <a:pPr>
                <a:def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E9A7C1D-C1F1-4FC3-B007-72996A65DBAE}" type="slidenum">
              <a:rPr lang="en-US" altLang="en-US"/>
              <a:pPr/>
              <a:t>‹#›</a:t>
            </a:fld>
            <a:endParaRPr lang="en-US" altLang="en-US"/>
          </a:p>
        </p:txBody>
      </p:sp>
    </p:spTree>
    <p:extLst>
      <p:ext uri="{BB962C8B-B14F-4D97-AF65-F5344CB8AC3E}">
        <p14:creationId xmlns:p14="http://schemas.microsoft.com/office/powerpoint/2010/main" val="440519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20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35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90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38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08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86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661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2052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a:solidFill>
                  <a:schemeClr val="tx1">
                    <a:tint val="75000"/>
                  </a:schemeClr>
                </a:solidFill>
                <a:latin typeface="+mn-lt"/>
                <a:cs typeface="+mn-cs"/>
              </a:defRPr>
            </a:lvl1pPr>
          </a:lstStyle>
          <a:p>
            <a:pPr>
              <a:defRPr/>
            </a:pPr>
            <a:fld id="{5587587B-C491-4146-95C0-EE363EF1F49C}" type="datetimeFigureOut">
              <a:rPr lang="en-US">
                <a:solidFill>
                  <a:prstClr val="black">
                    <a:tint val="75000"/>
                  </a:prstClr>
                </a:solidFill>
              </a:rPr>
              <a:pPr>
                <a:def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defRPr>
            </a:lvl1pPr>
          </a:lstStyle>
          <a:p>
            <a:pPr fontAlgn="base">
              <a:spcBef>
                <a:spcPct val="0"/>
              </a:spcBef>
              <a:spcAft>
                <a:spcPct val="0"/>
              </a:spcAft>
            </a:pPr>
            <a:fld id="{F4FBEBD4-1902-41E1-AAE2-AF2D93A69F64}"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2151270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1.xml"/><Relationship Id="rId5" Type="http://schemas.openxmlformats.org/officeDocument/2006/relationships/image" Target="../media/image2.gi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slideLayout" Target="../slideLayouts/slideLayout2.xml"/><Relationship Id="rId21" Type="http://schemas.microsoft.com/office/2007/relationships/hdphoto" Target="../media/hdphoto9.wdp"/><Relationship Id="rId34" Type="http://schemas.openxmlformats.org/officeDocument/2006/relationships/image" Target="../media/image18.png"/><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image" Target="../media/image11.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4.wdp"/><Relationship Id="rId24" Type="http://schemas.openxmlformats.org/officeDocument/2006/relationships/image" Target="../media/image13.png"/><Relationship Id="rId32" Type="http://schemas.openxmlformats.org/officeDocument/2006/relationships/image" Target="../media/image17.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2.wdp"/><Relationship Id="rId30" Type="http://schemas.openxmlformats.org/officeDocument/2006/relationships/image" Target="../media/image16.png"/><Relationship Id="rId35" Type="http://schemas.microsoft.com/office/2007/relationships/hdphoto" Target="../media/hdphoto16.wdp"/><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38.wdp"/><Relationship Id="rId18" Type="http://schemas.openxmlformats.org/officeDocument/2006/relationships/image" Target="../media/image75.png"/><Relationship Id="rId3" Type="http://schemas.microsoft.com/office/2007/relationships/hdphoto" Target="../media/hdphoto33.wdp"/><Relationship Id="rId7" Type="http://schemas.microsoft.com/office/2007/relationships/hdphoto" Target="../media/hdphoto35.wdp"/><Relationship Id="rId12" Type="http://schemas.openxmlformats.org/officeDocument/2006/relationships/image" Target="../media/image72.png"/><Relationship Id="rId17" Type="http://schemas.microsoft.com/office/2007/relationships/hdphoto" Target="../media/hdphoto40.wdp"/><Relationship Id="rId2" Type="http://schemas.openxmlformats.org/officeDocument/2006/relationships/image" Target="../media/image67.png"/><Relationship Id="rId16"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69.png"/><Relationship Id="rId11" Type="http://schemas.microsoft.com/office/2007/relationships/hdphoto" Target="../media/hdphoto37.wdp"/><Relationship Id="rId5" Type="http://schemas.microsoft.com/office/2007/relationships/hdphoto" Target="../media/hdphoto34.wdp"/><Relationship Id="rId15" Type="http://schemas.microsoft.com/office/2007/relationships/hdphoto" Target="../media/hdphoto39.wdp"/><Relationship Id="rId10" Type="http://schemas.openxmlformats.org/officeDocument/2006/relationships/image" Target="../media/image71.png"/><Relationship Id="rId19" Type="http://schemas.microsoft.com/office/2007/relationships/hdphoto" Target="../media/hdphoto41.wdp"/><Relationship Id="rId4" Type="http://schemas.openxmlformats.org/officeDocument/2006/relationships/image" Target="../media/image68.png"/><Relationship Id="rId9" Type="http://schemas.microsoft.com/office/2007/relationships/hdphoto" Target="../media/hdphoto36.wdp"/><Relationship Id="rId1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1.wdp"/><Relationship Id="rId3" Type="http://schemas.microsoft.com/office/2007/relationships/hdphoto" Target="../media/hdphoto17.wdp"/><Relationship Id="rId7" Type="http://schemas.microsoft.com/office/2007/relationships/hdphoto" Target="../media/hdphoto18.wdp"/><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1.png"/><Relationship Id="rId11" Type="http://schemas.microsoft.com/office/2007/relationships/hdphoto" Target="../media/hdphoto20.wdp"/><Relationship Id="rId5" Type="http://schemas.microsoft.com/office/2007/relationships/hdphoto" Target="../media/hdphoto1.wdp"/><Relationship Id="rId15" Type="http://schemas.microsoft.com/office/2007/relationships/hdphoto" Target="../media/hdphoto16.wdp"/><Relationship Id="rId10" Type="http://schemas.openxmlformats.org/officeDocument/2006/relationships/image" Target="../media/image23.png"/><Relationship Id="rId4" Type="http://schemas.openxmlformats.org/officeDocument/2006/relationships/image" Target="../media/image3.png"/><Relationship Id="rId9" Type="http://schemas.microsoft.com/office/2007/relationships/hdphoto" Target="../media/hdphoto19.wd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3"/><Relationship Id="rId7" Type="http://schemas.microsoft.com/office/2007/relationships/hdphoto" Target="../media/hdphoto22.wdp"/><Relationship Id="rId12" Type="http://schemas.microsoft.com/office/2007/relationships/hdphoto" Target="../media/hdphoto2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slideLayout" Target="../slideLayouts/slideLayout13.xml"/><Relationship Id="rId10"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png"/><Relationship Id="rId3" Type="http://schemas.microsoft.com/office/2007/relationships/media" Target="../media/media3.mp3"/><Relationship Id="rId7" Type="http://schemas.microsoft.com/office/2007/relationships/hdphoto" Target="../media/hdphoto24.wdp"/><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microsoft.com/office/2007/relationships/hdphoto" Target="../media/hdphoto26.wdp"/><Relationship Id="rId5" Type="http://schemas.openxmlformats.org/officeDocument/2006/relationships/slideLayout" Target="../slideLayouts/slideLayout13.xml"/><Relationship Id="rId10"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25.wdp"/><Relationship Id="rId14" Type="http://schemas.microsoft.com/office/2007/relationships/hdphoto" Target="../media/hdphoto27.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29.wdp"/><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slideLayout" Target="../slideLayouts/slideLayout13.xml"/><Relationship Id="rId10" Type="http://schemas.microsoft.com/office/2007/relationships/hdphoto" Target="../media/hdphoto28.wdp"/><Relationship Id="rId4" Type="http://schemas.openxmlformats.org/officeDocument/2006/relationships/audio" Target="../media/media3.mp3"/><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7.png"/><Relationship Id="rId3" Type="http://schemas.microsoft.com/office/2007/relationships/media" Target="../media/media3.mp3"/><Relationship Id="rId7" Type="http://schemas.microsoft.com/office/2007/relationships/hdphoto" Target="../media/hdphoto30.wdp"/><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microsoft.com/office/2007/relationships/hdphoto" Target="../media/hdphoto31.wdp"/><Relationship Id="rId5" Type="http://schemas.openxmlformats.org/officeDocument/2006/relationships/slideLayout" Target="../slideLayouts/slideLayout13.xml"/><Relationship Id="rId10" Type="http://schemas.openxmlformats.org/officeDocument/2006/relationships/image" Target="../media/image36.png"/><Relationship Id="rId4" Type="http://schemas.openxmlformats.org/officeDocument/2006/relationships/audio" Target="../media/media3.mp3"/><Relationship Id="rId9" Type="http://schemas.microsoft.com/office/2007/relationships/hdphoto" Target="../media/hdphoto6.wdp"/><Relationship Id="rId14" Type="http://schemas.microsoft.com/office/2007/relationships/hdphoto" Target="../media/hdphoto32.wdp"/></Relationships>
</file>

<file path=ppt/slides/_rels/slide8.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slideLayout" Target="../slideLayouts/slideLayout13.xml"/><Relationship Id="rId21" Type="http://schemas.microsoft.com/office/2007/relationships/hdphoto" Target="../media/hdphoto9.wdp"/><Relationship Id="rId34" Type="http://schemas.openxmlformats.org/officeDocument/2006/relationships/image" Target="../media/image18.png"/><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4.mp3"/><Relationship Id="rId16" Type="http://schemas.openxmlformats.org/officeDocument/2006/relationships/image" Target="../media/image9.png"/><Relationship Id="rId20" Type="http://schemas.openxmlformats.org/officeDocument/2006/relationships/image" Target="../media/image11.png"/><Relationship Id="rId29" Type="http://schemas.microsoft.com/office/2007/relationships/hdphoto" Target="../media/hdphoto13.wdp"/><Relationship Id="rId1" Type="http://schemas.microsoft.com/office/2007/relationships/media" Target="../media/media4.mp3"/><Relationship Id="rId6" Type="http://schemas.openxmlformats.org/officeDocument/2006/relationships/image" Target="../media/image4.png"/><Relationship Id="rId11" Type="http://schemas.microsoft.com/office/2007/relationships/hdphoto" Target="../media/hdphoto4.wdp"/><Relationship Id="rId24" Type="http://schemas.openxmlformats.org/officeDocument/2006/relationships/image" Target="../media/image13.png"/><Relationship Id="rId32" Type="http://schemas.openxmlformats.org/officeDocument/2006/relationships/image" Target="../media/image17.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5.png"/><Relationship Id="rId36" Type="http://schemas.openxmlformats.org/officeDocument/2006/relationships/image" Target="../media/image38.png"/><Relationship Id="rId10" Type="http://schemas.openxmlformats.org/officeDocument/2006/relationships/image" Target="../media/image6.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2.wdp"/><Relationship Id="rId30" Type="http://schemas.openxmlformats.org/officeDocument/2006/relationships/image" Target="../media/image16.png"/><Relationship Id="rId35" Type="http://schemas.microsoft.com/office/2007/relationships/hdphoto" Target="../media/hdphoto16.wdp"/><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7" descr="C:\Users\THANH TRA\Desktop\4ee16933ee8154ecc3025b99153a44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Mickey 4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50400" y="4127501"/>
            <a:ext cx="2336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3" name="WordArt 7"/>
          <p:cNvSpPr>
            <a:spLocks noChangeArrowheads="1" noChangeShapeType="1" noTextEdit="1"/>
          </p:cNvSpPr>
          <p:nvPr/>
        </p:nvSpPr>
        <p:spPr bwMode="auto">
          <a:xfrm>
            <a:off x="5181600" y="1828800"/>
            <a:ext cx="2159000" cy="1066800"/>
          </a:xfrm>
          <a:prstGeom prst="rect">
            <a:avLst/>
          </a:prstGeom>
        </p:spPr>
        <p:txBody>
          <a:bodyPr wrap="none" fromWordArt="1">
            <a:prstTxWarp prst="textPlain">
              <a:avLst>
                <a:gd name="adj" fmla="val 50000"/>
              </a:avLst>
            </a:prstTxWarp>
          </a:bodyPr>
          <a:lstStyle/>
          <a:p>
            <a:pPr algn="ctr" fontAlgn="base">
              <a:spcBef>
                <a:spcPct val="0"/>
              </a:spcBef>
              <a:spcAft>
                <a:spcPct val="0"/>
              </a:spcAft>
            </a:pPr>
            <a:endParaRPr lang="en-US" sz="5467" kern="10">
              <a:ln w="9525">
                <a:solidFill>
                  <a:srgbClr val="FF00FF"/>
                </a:solidFill>
                <a:round/>
                <a:headEnd/>
                <a:tailEnd/>
              </a:ln>
              <a:solidFill>
                <a:srgbClr val="FF0000">
                  <a:alpha val="94901"/>
                </a:srgbClr>
              </a:solidFill>
              <a:latin typeface=".VnBahamasBH" panose="020BE200000000000000" pitchFamily="34" charset="0"/>
              <a:cs typeface="Arial" panose="020B0604020202020204" pitchFamily="34" charset="0"/>
            </a:endParaRPr>
          </a:p>
        </p:txBody>
      </p:sp>
      <p:sp>
        <p:nvSpPr>
          <p:cNvPr id="2053" name="Rectangle 9"/>
          <p:cNvSpPr>
            <a:spLocks noChangeArrowheads="1"/>
          </p:cNvSpPr>
          <p:nvPr/>
        </p:nvSpPr>
        <p:spPr bwMode="auto">
          <a:xfrm>
            <a:off x="1117600" y="2413000"/>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8800" tIns="69401" rIns="138800" bIns="69401"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endParaRPr lang="en-US" altLang="en-US" sz="3067" b="1">
              <a:solidFill>
                <a:srgbClr val="FFFF00"/>
              </a:solidFill>
            </a:endParaRPr>
          </a:p>
        </p:txBody>
      </p:sp>
      <p:sp>
        <p:nvSpPr>
          <p:cNvPr id="15" name="WordArt 6"/>
          <p:cNvSpPr>
            <a:spLocks noChangeArrowheads="1" noChangeShapeType="1" noTextEdit="1"/>
          </p:cNvSpPr>
          <p:nvPr/>
        </p:nvSpPr>
        <p:spPr bwMode="auto">
          <a:xfrm>
            <a:off x="609600" y="596900"/>
            <a:ext cx="10972800" cy="5664200"/>
          </a:xfrm>
          <a:prstGeom prst="rect">
            <a:avLst/>
          </a:prstGeom>
        </p:spPr>
        <p:txBody>
          <a:bodyPr spcFirstLastPara="1" wrap="none" fromWordArt="1">
            <a:prstTxWarp prst="textButton">
              <a:avLst>
                <a:gd name="adj" fmla="val 10853944"/>
              </a:avLst>
            </a:prstTxWarp>
          </a:bodyPr>
          <a:lstStyle/>
          <a:p>
            <a:pPr algn="ctr" fontAlgn="base">
              <a:spcBef>
                <a:spcPct val="0"/>
              </a:spcBef>
              <a:spcAft>
                <a:spcPct val="0"/>
              </a:spcAft>
              <a:defRPr/>
            </a:pPr>
            <a:r>
              <a:rPr lang="en-US" sz="9200" kern="10" dirty="0" err="1">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Chµo</a:t>
            </a:r>
            <a:r>
              <a:rPr lang="en-US" sz="9200" kern="10" dirty="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 </a:t>
            </a:r>
            <a:r>
              <a:rPr lang="en-US" sz="9200" kern="10" dirty="0" err="1">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Mõng</a:t>
            </a:r>
            <a:r>
              <a:rPr lang="en-US" sz="9200" kern="10" dirty="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 </a:t>
            </a:r>
            <a:r>
              <a:rPr lang="en-US" sz="9200" kern="10" dirty="0" err="1">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C¸c</a:t>
            </a:r>
            <a:r>
              <a:rPr lang="en-US" sz="9200" kern="10" dirty="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 </a:t>
            </a:r>
            <a:r>
              <a:rPr lang="en-US" sz="9200" kern="10" dirty="0" err="1">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Em</a:t>
            </a:r>
            <a:r>
              <a:rPr lang="en-US" sz="9200" kern="10" dirty="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 ®</a:t>
            </a:r>
            <a:r>
              <a:rPr lang="en-US" sz="9200" kern="10" dirty="0" err="1">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Õn</a:t>
            </a:r>
            <a:r>
              <a:rPr lang="en-US" sz="9200" kern="10" dirty="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 </a:t>
            </a:r>
            <a:r>
              <a:rPr lang="en-US" sz="9200" kern="10" dirty="0" err="1">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víi</a:t>
            </a:r>
            <a:r>
              <a:rPr lang="en-US" sz="9200" kern="10" dirty="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 </a:t>
            </a:r>
            <a:r>
              <a:rPr lang="en-US" sz="9200" kern="10" err="1">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líp</a:t>
            </a:r>
            <a:r>
              <a:rPr lang="en-US" sz="9200" kern="1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 </a:t>
            </a:r>
            <a:r>
              <a:rPr lang="en-US" sz="9200" b="1" kern="10" smtClean="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H</a:t>
            </a:r>
            <a:r>
              <a:rPr lang="en-US" sz="9600" b="1" kern="10" smtClean="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Ọ</a:t>
            </a:r>
            <a:r>
              <a:rPr lang="en-US" sz="9200" b="1" kern="10" smtClean="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rPr>
              <a:t>C</a:t>
            </a:r>
            <a:endParaRPr lang="en-US" sz="9200" b="1" kern="10" dirty="0">
              <a:ln w="19050">
                <a:solidFill>
                  <a:srgbClr val="99CCFF"/>
                </a:solidFill>
                <a:round/>
                <a:headEnd/>
                <a:tailEnd/>
              </a:ln>
              <a:solidFill>
                <a:srgbClr val="002060"/>
              </a:solidFill>
              <a:effectLst>
                <a:outerShdw dist="63500" dir="5400000" algn="ctr" rotWithShape="0">
                  <a:srgbClr val="FFCCFF">
                    <a:alpha val="50000"/>
                  </a:srgbClr>
                </a:outerShdw>
              </a:effectLst>
              <a:latin typeface=".VnBahamasBH"/>
              <a:cs typeface="Arial" charset="0"/>
            </a:endParaRPr>
          </a:p>
          <a:p>
            <a:pPr algn="ctr" fontAlgn="base">
              <a:spcBef>
                <a:spcPct val="0"/>
              </a:spcBef>
              <a:spcAft>
                <a:spcPct val="0"/>
              </a:spcAft>
              <a:defRPr/>
            </a:pPr>
            <a:r>
              <a:rPr lang="en-US" sz="10666" kern="10" err="1">
                <a:ln w="19050">
                  <a:solidFill>
                    <a:srgbClr val="99CCFF"/>
                  </a:solidFill>
                  <a:round/>
                  <a:headEnd/>
                  <a:tailEnd/>
                </a:ln>
                <a:solidFill>
                  <a:srgbClr val="FF0000"/>
                </a:solidFill>
                <a:effectLst>
                  <a:outerShdw dist="63500" dir="5400000" algn="ctr" rotWithShape="0">
                    <a:srgbClr val="FFCCFF">
                      <a:alpha val="50000"/>
                    </a:srgbClr>
                  </a:outerShdw>
                </a:effectLst>
                <a:latin typeface=".VnBahamasBH"/>
                <a:cs typeface="Arial" charset="0"/>
              </a:rPr>
              <a:t>M«n</a:t>
            </a:r>
            <a:r>
              <a:rPr lang="en-US" sz="10666" kern="10">
                <a:ln w="19050">
                  <a:solidFill>
                    <a:srgbClr val="99CCFF"/>
                  </a:solidFill>
                  <a:round/>
                  <a:headEnd/>
                  <a:tailEnd/>
                </a:ln>
                <a:solidFill>
                  <a:srgbClr val="FF0000"/>
                </a:solidFill>
                <a:effectLst>
                  <a:outerShdw dist="63500" dir="5400000" algn="ctr" rotWithShape="0">
                    <a:srgbClr val="FFCCFF">
                      <a:alpha val="50000"/>
                    </a:srgbClr>
                  </a:outerShdw>
                </a:effectLst>
                <a:latin typeface=".VnBahamasBH"/>
                <a:cs typeface="Arial" charset="0"/>
              </a:rPr>
              <a:t> </a:t>
            </a:r>
            <a:r>
              <a:rPr lang="en-US" sz="10666" kern="10" smtClean="0">
                <a:ln w="19050">
                  <a:solidFill>
                    <a:srgbClr val="99CCFF"/>
                  </a:solidFill>
                  <a:round/>
                  <a:headEnd/>
                  <a:tailEnd/>
                </a:ln>
                <a:solidFill>
                  <a:srgbClr val="FF0000"/>
                </a:solidFill>
                <a:effectLst>
                  <a:outerShdw dist="63500" dir="5400000" algn="ctr" rotWithShape="0">
                    <a:srgbClr val="FFCCFF">
                      <a:alpha val="50000"/>
                    </a:srgbClr>
                  </a:outerShdw>
                </a:effectLst>
                <a:latin typeface=".VnBahamasBH"/>
                <a:cs typeface="Arial" charset="0"/>
              </a:rPr>
              <a:t>TI</a:t>
            </a:r>
            <a:r>
              <a:rPr lang="en-US" sz="10700" b="1" kern="10" smtClean="0">
                <a:ln w="19050">
                  <a:solidFill>
                    <a:srgbClr val="99CCFF"/>
                  </a:solidFill>
                  <a:round/>
                  <a:headEnd/>
                  <a:tailEnd/>
                </a:ln>
                <a:solidFill>
                  <a:srgbClr val="FF0000"/>
                </a:solidFill>
                <a:effectLst>
                  <a:outerShdw dist="63500" dir="5400000" algn="ctr" rotWithShape="0">
                    <a:srgbClr val="FFCCFF">
                      <a:alpha val="50000"/>
                    </a:srgbClr>
                  </a:outerShdw>
                </a:effectLst>
                <a:latin typeface=".VnBahamasBH"/>
                <a:cs typeface="Arial" charset="0"/>
              </a:rPr>
              <a:t>Ế</a:t>
            </a:r>
            <a:r>
              <a:rPr lang="en-US" sz="10666" kern="10" smtClean="0">
                <a:ln w="19050">
                  <a:solidFill>
                    <a:srgbClr val="99CCFF"/>
                  </a:solidFill>
                  <a:round/>
                  <a:headEnd/>
                  <a:tailEnd/>
                </a:ln>
                <a:solidFill>
                  <a:srgbClr val="FF0000"/>
                </a:solidFill>
                <a:effectLst>
                  <a:outerShdw dist="63500" dir="5400000" algn="ctr" rotWithShape="0">
                    <a:srgbClr val="FFCCFF">
                      <a:alpha val="50000"/>
                    </a:srgbClr>
                  </a:outerShdw>
                </a:effectLst>
                <a:latin typeface=".VnBahamasBH"/>
                <a:cs typeface="Arial" charset="0"/>
              </a:rPr>
              <a:t>NG VI</a:t>
            </a:r>
            <a:r>
              <a:rPr lang="en-US" sz="10666" b="1" kern="10" smtClean="0">
                <a:ln w="19050">
                  <a:solidFill>
                    <a:srgbClr val="99CCFF"/>
                  </a:solidFill>
                  <a:round/>
                  <a:headEnd/>
                  <a:tailEnd/>
                </a:ln>
                <a:solidFill>
                  <a:srgbClr val="FF0000"/>
                </a:solidFill>
                <a:effectLst>
                  <a:outerShdw dist="63500" dir="5400000" algn="ctr" rotWithShape="0">
                    <a:srgbClr val="FFCCFF">
                      <a:alpha val="50000"/>
                    </a:srgbClr>
                  </a:outerShdw>
                </a:effectLst>
                <a:latin typeface=".VnBahamasBH"/>
                <a:cs typeface="Arial" charset="0"/>
              </a:rPr>
              <a:t>Ệ</a:t>
            </a:r>
            <a:r>
              <a:rPr lang="en-US" sz="10666" kern="10" smtClean="0">
                <a:ln w="19050">
                  <a:solidFill>
                    <a:srgbClr val="99CCFF"/>
                  </a:solidFill>
                  <a:round/>
                  <a:headEnd/>
                  <a:tailEnd/>
                </a:ln>
                <a:solidFill>
                  <a:srgbClr val="FF0000"/>
                </a:solidFill>
                <a:effectLst>
                  <a:outerShdw dist="63500" dir="5400000" algn="ctr" rotWithShape="0">
                    <a:srgbClr val="FFCCFF">
                      <a:alpha val="50000"/>
                    </a:srgbClr>
                  </a:outerShdw>
                </a:effectLst>
                <a:latin typeface=".VnBahamasBH"/>
                <a:cs typeface="Arial" charset="0"/>
              </a:rPr>
              <a:t>T líp </a:t>
            </a:r>
            <a:r>
              <a:rPr lang="en-US" sz="10666"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VnBahamasBH"/>
                <a:cs typeface="Arial" charset="0"/>
              </a:rPr>
              <a:t>1</a:t>
            </a:r>
          </a:p>
        </p:txBody>
      </p:sp>
      <p:sp>
        <p:nvSpPr>
          <p:cNvPr id="16" name="Text Box 8"/>
          <p:cNvSpPr txBox="1">
            <a:spLocks noChangeArrowheads="1"/>
          </p:cNvSpPr>
          <p:nvPr/>
        </p:nvSpPr>
        <p:spPr bwMode="auto">
          <a:xfrm>
            <a:off x="1354667" y="4706937"/>
            <a:ext cx="8602133" cy="6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8800" tIns="69401" rIns="138800" bIns="69401">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en-US" sz="3200" b="1">
                <a:solidFill>
                  <a:srgbClr val="1F497D"/>
                </a:solidFill>
                <a:latin typeface=".VnTimeH" panose="020B7200000000000000" pitchFamily="34" charset="0"/>
              </a:rPr>
              <a:t>GV thùc hiÖn</a:t>
            </a:r>
            <a:r>
              <a:rPr lang="en-US" altLang="en-US" sz="3200" b="1">
                <a:solidFill>
                  <a:srgbClr val="1F497D"/>
                </a:solidFill>
                <a:latin typeface=".VnTimeH" panose="020B7200000000000000" pitchFamily="34" charset="0"/>
              </a:rPr>
              <a:t>: </a:t>
            </a:r>
            <a:r>
              <a:rPr lang="en-US" altLang="en-US" sz="3200" b="1" smtClean="0">
                <a:solidFill>
                  <a:srgbClr val="002060"/>
                </a:solidFill>
                <a:latin typeface="Times New Roman" panose="02020603050405020304" pitchFamily="18" charset="0"/>
                <a:cs typeface="Times New Roman" panose="02020603050405020304" pitchFamily="18" charset="0"/>
              </a:rPr>
              <a:t>LƯƠNG THỊ VÂN ANH</a:t>
            </a:r>
            <a:endParaRPr lang="en-US" altLang="en-US" sz="3200" b="1">
              <a:solidFill>
                <a:srgbClr val="002060"/>
              </a:solidFill>
              <a:latin typeface=".VnAristote" panose="020B7200000000000000" pitchFamily="34" charset="0"/>
            </a:endParaRPr>
          </a:p>
        </p:txBody>
      </p:sp>
    </p:spTree>
    <p:custDataLst>
      <p:tags r:id="rId1"/>
    </p:custDataLst>
    <p:extLst>
      <p:ext uri="{BB962C8B-B14F-4D97-AF65-F5344CB8AC3E}">
        <p14:creationId xmlns:p14="http://schemas.microsoft.com/office/powerpoint/2010/main" val="4173590740"/>
      </p:ext>
    </p:extLst>
  </p:cSld>
  <p:clrMapOvr>
    <a:masterClrMapping/>
  </p:clrMapOvr>
  <p:transition spd="slow" advClick="0" advTm="3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nodePh="1">
                                  <p:stCondLst>
                                    <p:cond delay="0"/>
                                  </p:stCondLst>
                                  <p:endCondLst>
                                    <p:cond evt="begin" delay="0">
                                      <p:tn val="5"/>
                                    </p:cond>
                                  </p:endCondLst>
                                  <p:childTnLst>
                                    <p:animClr clrSpc="hsl" dir="cw">
                                      <p:cBhvr override="childStyle">
                                        <p:cTn id="6" dur="500" fill="hold"/>
                                        <p:tgtEl>
                                          <p:spTgt spid="275463"/>
                                        </p:tgtEl>
                                        <p:attrNameLst>
                                          <p:attrName>style.color</p:attrName>
                                        </p:attrNameLst>
                                      </p:cBhvr>
                                      <p:by>
                                        <p:hsl h="10842353" s="0" l="0"/>
                                      </p:by>
                                    </p:animClr>
                                    <p:animClr clrSpc="hsl" dir="cw">
                                      <p:cBhvr>
                                        <p:cTn id="7" dur="500" fill="hold"/>
                                        <p:tgtEl>
                                          <p:spTgt spid="275463"/>
                                        </p:tgtEl>
                                        <p:attrNameLst>
                                          <p:attrName>fillcolor</p:attrName>
                                        </p:attrNameLst>
                                      </p:cBhvr>
                                      <p:by>
                                        <p:hsl h="10842353" s="0" l="0"/>
                                      </p:by>
                                    </p:animClr>
                                    <p:animClr clrSpc="hsl" dir="cw">
                                      <p:cBhvr>
                                        <p:cTn id="8" dur="500" fill="hold"/>
                                        <p:tgtEl>
                                          <p:spTgt spid="275463"/>
                                        </p:tgtEl>
                                        <p:attrNameLst>
                                          <p:attrName>stroke.color</p:attrName>
                                        </p:attrNameLst>
                                      </p:cBhvr>
                                      <p:by>
                                        <p:hsl h="10842353" s="0" l="0"/>
                                      </p:by>
                                    </p:animClr>
                                    <p:set>
                                      <p:cBhvr>
                                        <p:cTn id="9" dur="500" fill="hold"/>
                                        <p:tgtEl>
                                          <p:spTgt spid="275463"/>
                                        </p:tgtEl>
                                        <p:attrNameLst>
                                          <p:attrName>fill.type</p:attrName>
                                        </p:attrNameLst>
                                      </p:cBhvr>
                                      <p:to>
                                        <p:strVal val="solid"/>
                                      </p:to>
                                    </p:set>
                                  </p:childTnLst>
                                </p:cTn>
                              </p:par>
                              <p:par>
                                <p:cTn id="10" presetID="23" presetClass="emph" presetSubtype="0" repeatCount="indefinite" fill="hold" grpId="0" nodeType="withEffect">
                                  <p:stCondLst>
                                    <p:cond delay="0"/>
                                  </p:stCondLst>
                                  <p:childTnLst>
                                    <p:animClr clrSpc="hsl" dir="cw">
                                      <p:cBhvr override="childStyle">
                                        <p:cTn id="11" dur="1000" fill="hold"/>
                                        <p:tgtEl>
                                          <p:spTgt spid="16"/>
                                        </p:tgtEl>
                                        <p:attrNameLst>
                                          <p:attrName>style.color</p:attrName>
                                        </p:attrNameLst>
                                      </p:cBhvr>
                                      <p:by>
                                        <p:hsl h="10842353" s="0" l="0"/>
                                      </p:by>
                                    </p:animClr>
                                    <p:animClr clrSpc="hsl" dir="cw">
                                      <p:cBhvr>
                                        <p:cTn id="12" dur="1000" fill="hold"/>
                                        <p:tgtEl>
                                          <p:spTgt spid="16"/>
                                        </p:tgtEl>
                                        <p:attrNameLst>
                                          <p:attrName>fillcolor</p:attrName>
                                        </p:attrNameLst>
                                      </p:cBhvr>
                                      <p:by>
                                        <p:hsl h="10842353" s="0" l="0"/>
                                      </p:by>
                                    </p:animClr>
                                    <p:animClr clrSpc="hsl" dir="cw">
                                      <p:cBhvr>
                                        <p:cTn id="13" dur="1000" fill="hold"/>
                                        <p:tgtEl>
                                          <p:spTgt spid="16"/>
                                        </p:tgtEl>
                                        <p:attrNameLst>
                                          <p:attrName>stroke.color</p:attrName>
                                        </p:attrNameLst>
                                      </p:cBhvr>
                                      <p:by>
                                        <p:hsl h="10842353" s="0" l="0"/>
                                      </p:by>
                                    </p:animClr>
                                    <p:set>
                                      <p:cBhvr>
                                        <p:cTn id="14" dur="10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3"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0" y="-14643"/>
            <a:ext cx="12192000" cy="214412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1" y="-14643"/>
            <a:ext cx="12192000" cy="18965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595187" y="-778310"/>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145072" y="77027"/>
            <a:ext cx="9404007" cy="1446501"/>
          </a:xfrm>
          <a:prstGeom prst="rect">
            <a:avLst/>
          </a:prstGeom>
          <a:noFill/>
        </p:spPr>
        <p:txBody>
          <a:bodyPr wrap="square" lIns="91391" tIns="45696" rIns="91391" bIns="45696" rtlCol="0">
            <a:spAutoFit/>
          </a:bodyPr>
          <a:lstStyle/>
          <a:p>
            <a:pPr algn="ctr"/>
            <a:r>
              <a:rPr lang="en-US" sz="8800" b="1" dirty="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sp>
        <p:nvSpPr>
          <p:cNvPr id="11" name="TextBox 10"/>
          <p:cNvSpPr txBox="1"/>
          <p:nvPr/>
        </p:nvSpPr>
        <p:spPr>
          <a:xfrm>
            <a:off x="207032" y="0"/>
            <a:ext cx="1341530" cy="1446501"/>
          </a:xfrm>
          <a:prstGeom prst="rect">
            <a:avLst/>
          </a:prstGeom>
          <a:noFill/>
        </p:spPr>
        <p:txBody>
          <a:bodyPr wrap="square" lIns="91391" tIns="45696" rIns="91391" bIns="45696" rtlCol="0">
            <a:spAutoFit/>
          </a:bodyPr>
          <a:lstStyle/>
          <a:p>
            <a:pPr algn="ctr"/>
            <a:r>
              <a:rPr lang="en-US" sz="8800" b="1" dirty="0">
                <a:solidFill>
                  <a:schemeClr val="accent5"/>
                </a:solidFill>
                <a:latin typeface="Arial Rounded MT Bold" pitchFamily="34" charset="0"/>
                <a:ea typeface="Arial-Rounded" pitchFamily="34" charset="0"/>
                <a:cs typeface="Times New Roman" pitchFamily="18" charset="0"/>
              </a:rPr>
              <a:t>4</a:t>
            </a:r>
          </a:p>
        </p:txBody>
      </p:sp>
      <p:grpSp>
        <p:nvGrpSpPr>
          <p:cNvPr id="12" name="Group 11"/>
          <p:cNvGrpSpPr/>
          <p:nvPr/>
        </p:nvGrpSpPr>
        <p:grpSpPr>
          <a:xfrm>
            <a:off x="3800114" y="3187567"/>
            <a:ext cx="7748965" cy="1447618"/>
            <a:chOff x="9590210" y="966823"/>
            <a:chExt cx="5422018" cy="695802"/>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90210" y="971722"/>
              <a:ext cx="5195199"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834900" y="1041206"/>
              <a:ext cx="4705817" cy="488933"/>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20"/>
          <p:cNvSpPr/>
          <p:nvPr/>
        </p:nvSpPr>
        <p:spPr>
          <a:xfrm rot="356518">
            <a:off x="2210802" y="3800555"/>
            <a:ext cx="1570100" cy="1141290"/>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11342 w 1570100"/>
              <a:gd name="connsiteY0" fmla="*/ 0 h 1018309"/>
              <a:gd name="connsiteX1" fmla="*/ 1570100 w 1570100"/>
              <a:gd name="connsiteY1" fmla="*/ 27709 h 1018309"/>
              <a:gd name="connsiteX2" fmla="*/ 1570100 w 1570100"/>
              <a:gd name="connsiteY2" fmla="*/ 1018309 h 1018309"/>
              <a:gd name="connsiteX3" fmla="*/ 11342 w 1570100"/>
              <a:gd name="connsiteY3" fmla="*/ 1018309 h 1018309"/>
              <a:gd name="connsiteX4" fmla="*/ 593652 w 1570100"/>
              <a:gd name="connsiteY4" fmla="*/ 464420 h 1018309"/>
              <a:gd name="connsiteX5" fmla="*/ 11342 w 1570100"/>
              <a:gd name="connsiteY5" fmla="*/ 0 h 101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100" h="1018309">
                <a:moveTo>
                  <a:pt x="11342" y="0"/>
                </a:moveTo>
                <a:lnTo>
                  <a:pt x="1570100" y="27709"/>
                </a:lnTo>
                <a:lnTo>
                  <a:pt x="1570100" y="1018309"/>
                </a:lnTo>
                <a:lnTo>
                  <a:pt x="11342" y="1018309"/>
                </a:lnTo>
                <a:cubicBezTo>
                  <a:pt x="-95981" y="930612"/>
                  <a:pt x="593652" y="634138"/>
                  <a:pt x="593652" y="464420"/>
                </a:cubicBezTo>
                <a:cubicBezTo>
                  <a:pt x="593652" y="294702"/>
                  <a:pt x="-95981" y="77403"/>
                  <a:pt x="11342" y="0"/>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0"/>
          <p:cNvSpPr/>
          <p:nvPr/>
        </p:nvSpPr>
        <p:spPr>
          <a:xfrm rot="309287">
            <a:off x="2491685" y="3889251"/>
            <a:ext cx="1192901" cy="1007075"/>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10971 w 1569729"/>
              <a:gd name="connsiteY0" fmla="*/ 0 h 1018309"/>
              <a:gd name="connsiteX1" fmla="*/ 1569729 w 1569729"/>
              <a:gd name="connsiteY1" fmla="*/ 27709 h 1018309"/>
              <a:gd name="connsiteX2" fmla="*/ 1569729 w 1569729"/>
              <a:gd name="connsiteY2" fmla="*/ 1018309 h 1018309"/>
              <a:gd name="connsiteX3" fmla="*/ 10971 w 1569729"/>
              <a:gd name="connsiteY3" fmla="*/ 1018309 h 1018309"/>
              <a:gd name="connsiteX4" fmla="*/ 589653 w 1569729"/>
              <a:gd name="connsiteY4" fmla="*/ 463118 h 1018309"/>
              <a:gd name="connsiteX5" fmla="*/ 10971 w 1569729"/>
              <a:gd name="connsiteY5" fmla="*/ 0 h 101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729" h="1018309">
                <a:moveTo>
                  <a:pt x="10971" y="0"/>
                </a:moveTo>
                <a:lnTo>
                  <a:pt x="1569729" y="27709"/>
                </a:lnTo>
                <a:lnTo>
                  <a:pt x="1569729" y="1018309"/>
                </a:lnTo>
                <a:lnTo>
                  <a:pt x="10971" y="1018309"/>
                </a:lnTo>
                <a:cubicBezTo>
                  <a:pt x="-94058" y="929131"/>
                  <a:pt x="589653" y="632836"/>
                  <a:pt x="589653" y="463118"/>
                </a:cubicBezTo>
                <a:cubicBezTo>
                  <a:pt x="589653" y="293400"/>
                  <a:pt x="-94058" y="75922"/>
                  <a:pt x="10971" y="0"/>
                </a:cubicBezTo>
                <a:close/>
              </a:path>
            </a:pathLst>
          </a:custGeom>
          <a:solidFill>
            <a:schemeClr val="accent1">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735486" y="3366764"/>
            <a:ext cx="6453033" cy="769393"/>
          </a:xfrm>
          <a:prstGeom prst="rect">
            <a:avLst/>
          </a:prstGeom>
          <a:solidFill>
            <a:schemeClr val="bg1"/>
          </a:solidFill>
        </p:spPr>
        <p:txBody>
          <a:bodyPr wrap="square" lIns="91391" tIns="45696" rIns="91391" bIns="45696" rtlCol="0">
            <a:spAutoFit/>
          </a:bodyPr>
          <a:lstStyle/>
          <a:p>
            <a:pPr algn="ctr"/>
            <a:r>
              <a:rPr lang="en-US" sz="4400" b="1" dirty="0">
                <a:solidFill>
                  <a:srgbClr val="0070C0"/>
                </a:solidFill>
                <a:latin typeface="Arial-Rounded" pitchFamily="34" charset="0"/>
                <a:ea typeface="Arial-Rounded" pitchFamily="34" charset="0"/>
                <a:cs typeface="Arial-Rounded" pitchFamily="34" charset="0"/>
              </a:rPr>
              <a:t>NẾU KHÔNG MAY BỊ LẠC</a:t>
            </a:r>
          </a:p>
        </p:txBody>
      </p:sp>
      <p:grpSp>
        <p:nvGrpSpPr>
          <p:cNvPr id="23" name="Group 22"/>
          <p:cNvGrpSpPr/>
          <p:nvPr/>
        </p:nvGrpSpPr>
        <p:grpSpPr>
          <a:xfrm>
            <a:off x="2688272" y="3132154"/>
            <a:ext cx="1390607" cy="1322726"/>
            <a:chOff x="1212828" y="1077394"/>
            <a:chExt cx="992332" cy="1009145"/>
          </a:xfrm>
          <a:solidFill>
            <a:srgbClr val="7030A0"/>
          </a:solidFill>
        </p:grpSpPr>
        <p:sp>
          <p:nvSpPr>
            <p:cNvPr id="24" name="Oval 23"/>
            <p:cNvSpPr/>
            <p:nvPr/>
          </p:nvSpPr>
          <p:spPr>
            <a:xfrm>
              <a:off x="1212828" y="1094207"/>
              <a:ext cx="992332" cy="992332"/>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251794" y="1077394"/>
              <a:ext cx="914400" cy="936413"/>
            </a:xfrm>
            <a:prstGeom prst="ellipse">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899763" y="3125589"/>
            <a:ext cx="990600" cy="1354168"/>
          </a:xfrm>
          <a:prstGeom prst="rect">
            <a:avLst/>
          </a:prstGeom>
          <a:noFill/>
        </p:spPr>
        <p:txBody>
          <a:bodyPr wrap="square" lIns="91391" tIns="45696" rIns="91391" bIns="45696" rtlCol="0">
            <a:spAutoFit/>
          </a:bodyPr>
          <a:lstStyle/>
          <a:p>
            <a:pPr algn="ctr"/>
            <a:r>
              <a:rPr lang="en-US" sz="28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4</a:t>
            </a:r>
          </a:p>
        </p:txBody>
      </p:sp>
    </p:spTree>
    <p:extLst>
      <p:ext uri="{BB962C8B-B14F-4D97-AF65-F5344CB8AC3E}">
        <p14:creationId xmlns:p14="http://schemas.microsoft.com/office/powerpoint/2010/main" val="1487566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0533"/>
            <a:ext cx="12063412" cy="4878667"/>
          </a:xfrm>
          <a:prstGeom prst="rect">
            <a:avLst/>
          </a:prstGeom>
        </p:spPr>
      </p:pic>
      <p:sp>
        <p:nvSpPr>
          <p:cNvPr id="5" name="矩形 8"/>
          <p:cNvSpPr/>
          <p:nvPr/>
        </p:nvSpPr>
        <p:spPr>
          <a:xfrm>
            <a:off x="447439" y="5638800"/>
            <a:ext cx="11615973" cy="646331"/>
          </a:xfrm>
          <a:prstGeom prst="rect">
            <a:avLst/>
          </a:prstGeom>
        </p:spPr>
        <p:txBody>
          <a:bodyPr wrap="square">
            <a:spAutoFit/>
          </a:bodyPr>
          <a:lstStyle/>
          <a:p>
            <a:pPr defTabSz="685800"/>
            <a:r>
              <a:rPr lang="en-US" sz="3600" b="1">
                <a:solidFill>
                  <a:srgbClr val="000000"/>
                </a:solidFill>
                <a:latin typeface="Times New Roman" panose="02020603050405020304" pitchFamily="18" charset="0"/>
                <a:ea typeface="Arial-Rounded" panose="020B0500000000000000" pitchFamily="34" charset="-93"/>
                <a:cs typeface="Times New Roman" panose="02020603050405020304" pitchFamily="18" charset="0"/>
                <a:sym typeface="+mn-lt"/>
              </a:rPr>
              <a:t>b. Nếu </a:t>
            </a:r>
            <a:r>
              <a:rPr lang="en-US" sz="3600" b="1" dirty="0" err="1">
                <a:solidFill>
                  <a:srgbClr val="000000"/>
                </a:solidFill>
                <a:latin typeface="Times New Roman" panose="02020603050405020304" pitchFamily="18" charset="0"/>
                <a:ea typeface="Arial-Rounded" panose="020B0500000000000000" pitchFamily="34" charset="-93"/>
                <a:cs typeface="Times New Roman" panose="02020603050405020304" pitchFamily="18" charset="0"/>
                <a:sym typeface="+mn-lt"/>
              </a:rPr>
              <a:t>gặp phải trường hợp như bạn nhỏ, em sẽ làm gì?</a:t>
            </a:r>
            <a:endParaRPr lang="en-US" sz="3600" b="1" dirty="0">
              <a:solidFill>
                <a:srgbClr val="00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6" name="矩形 8"/>
          <p:cNvSpPr/>
          <p:nvPr/>
        </p:nvSpPr>
        <p:spPr>
          <a:xfrm>
            <a:off x="447439" y="4959131"/>
            <a:ext cx="10654430" cy="646331"/>
          </a:xfrm>
          <a:prstGeom prst="rect">
            <a:avLst/>
          </a:prstGeom>
        </p:spPr>
        <p:txBody>
          <a:bodyPr wrap="square">
            <a:spAutoFit/>
          </a:bodyPr>
          <a:lstStyle/>
          <a:p>
            <a:pPr defTabSz="685800"/>
            <a:r>
              <a:rPr lang="en-US" altLang="zh-CN" sz="3600" b="1" dirty="0">
                <a:solidFill>
                  <a:srgbClr val="000000"/>
                </a:solidFill>
                <a:latin typeface="Times New Roman" panose="02020603050405020304" pitchFamily="18" charset="0"/>
                <a:ea typeface="Arial-Rounded" panose="020B0500000000000000" pitchFamily="34" charset="-93"/>
                <a:cs typeface="Times New Roman" panose="02020603050405020304" pitchFamily="18" charset="0"/>
                <a:sym typeface="+mn-lt"/>
              </a:rPr>
              <a:t>a. Bạn nhỏ đang ở đâu? Vì sao bạn </a:t>
            </a:r>
            <a:r>
              <a:rPr lang="en-US" altLang="zh-CN" sz="3600" b="1">
                <a:solidFill>
                  <a:srgbClr val="000000"/>
                </a:solidFill>
                <a:latin typeface="Times New Roman" panose="02020603050405020304" pitchFamily="18" charset="0"/>
                <a:ea typeface="Arial-Rounded" panose="020B0500000000000000" pitchFamily="34" charset="-93"/>
                <a:cs typeface="Times New Roman" panose="02020603050405020304" pitchFamily="18" charset="0"/>
                <a:sym typeface="+mn-lt"/>
              </a:rPr>
              <a:t>ý khóc?</a:t>
            </a:r>
            <a:endParaRPr lang="zh-CN" altLang="en-US" sz="3600" b="1" dirty="0">
              <a:solidFill>
                <a:srgbClr val="00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10465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34636"/>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5" name="Rectangle 4"/>
          <p:cNvSpPr/>
          <p:nvPr/>
        </p:nvSpPr>
        <p:spPr>
          <a:xfrm>
            <a:off x="685800" y="-69273"/>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sp>
        <p:nvSpPr>
          <p:cNvPr id="6" name="Rectangle 5"/>
          <p:cNvSpPr/>
          <p:nvPr/>
        </p:nvSpPr>
        <p:spPr>
          <a:xfrm>
            <a:off x="3548282" y="77986"/>
            <a:ext cx="4376518" cy="646331"/>
          </a:xfrm>
          <a:prstGeom prst="rect">
            <a:avLst/>
          </a:prstGeom>
        </p:spPr>
        <p:txBody>
          <a:bodyPr wrap="none">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7" name="Text Box 1"/>
          <p:cNvSpPr txBox="1"/>
          <p:nvPr/>
        </p:nvSpPr>
        <p:spPr>
          <a:xfrm>
            <a:off x="0" y="838200"/>
            <a:ext cx="12192000" cy="6186309"/>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3600">
                <a:latin typeface="Arial-Rounded" panose="020B0500000000000000" pitchFamily="34" charset="0"/>
                <a:ea typeface="Arial-Rounded" panose="020B0500000000000000" pitchFamily="34" charset="0"/>
                <a:cs typeface="Arial-Rounded" panose="020B0500000000000000" pitchFamily="34" charset="0"/>
              </a:rPr>
              <a:t>thận </a:t>
            </a:r>
            <a:r>
              <a:rPr lang="en-US" sz="3600" smtClean="0">
                <a:latin typeface="Arial-Rounded" panose="020B0500000000000000" pitchFamily="34" charset="0"/>
                <a:ea typeface="Arial-Rounded" panose="020B0500000000000000" pitchFamily="34" charset="0"/>
                <a:cs typeface="Arial-Rounded" panose="020B0500000000000000" pitchFamily="34" charset="0"/>
              </a:rPr>
              <a:t>kẻo </a:t>
            </a:r>
            <a:r>
              <a:rPr lang="en-US" sz="3600" dirty="0">
                <a:latin typeface="Arial-Rounded" panose="020B0500000000000000" pitchFamily="34" charset="0"/>
                <a:ea typeface="Arial-Rounded" panose="020B0500000000000000" pitchFamily="34" charset="0"/>
                <a:cs typeface="Arial-Rounded" panose="020B0500000000000000" pitchFamily="34" charset="0"/>
              </a:rPr>
              <a:t>bị lạc, Nếu không may bị lạc, các con nhớ đi ra cổng này. Nhìn kìa, trên cổng có lá cờ rất </a:t>
            </a:r>
            <a:r>
              <a:rPr lang="en-US" sz="3600">
                <a:latin typeface="Arial-Rounded" panose="020B0500000000000000" pitchFamily="34" charset="0"/>
                <a:ea typeface="Arial-Rounded" panose="020B0500000000000000" pitchFamily="34" charset="0"/>
                <a:cs typeface="Arial-Rounded" panose="020B0500000000000000" pitchFamily="34" charset="0"/>
              </a:rPr>
              <a:t>to</a:t>
            </a:r>
            <a:r>
              <a:rPr lang="en-US" sz="3600" smtClean="0">
                <a:latin typeface="Arial-Rounded" panose="020B0500000000000000" pitchFamily="34" charset="0"/>
                <a:ea typeface="Arial-Rounded" panose="020B0500000000000000" pitchFamily="34" charset="0"/>
                <a:cs typeface="Arial-Rounded" panose="020B0500000000000000" pitchFamily="34" charset="0"/>
              </a:rPr>
              <a:t>”.</a:t>
            </a:r>
            <a:r>
              <a:rPr lang="en-US" sz="3600" dirty="0">
                <a:latin typeface="Arial-Rounded" panose="020B0500000000000000" pitchFamily="34" charset="0"/>
                <a:ea typeface="Arial-Rounded" panose="020B0500000000000000" pitchFamily="34" charset="0"/>
                <a:cs typeface="Arial-Rounded" panose="020B0500000000000000" pitchFamily="34" charset="0"/>
              </a:rPr>
              <a:t/>
            </a:r>
            <a:br>
              <a:rPr lang="en-US" sz="3600" dirty="0">
                <a:latin typeface="Arial-Rounded" panose="020B0500000000000000" pitchFamily="34" charset="0"/>
                <a:ea typeface="Arial-Rounded" panose="020B0500000000000000" pitchFamily="34" charset="0"/>
                <a:cs typeface="Arial-Rounded" panose="020B0500000000000000" pitchFamily="34" charset="0"/>
              </a:rPr>
            </a:br>
            <a:r>
              <a:rPr lang="en-US" sz="36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3600" dirty="0">
                <a:latin typeface="Arial-Rounded" panose="020B0500000000000000" pitchFamily="34" charset="0"/>
                <a:ea typeface="Arial-Rounded" panose="020B0500000000000000" pitchFamily="34" charset="0"/>
                <a:cs typeface="Arial-Rounded" panose="020B0500000000000000" pitchFamily="34" charset="0"/>
              </a:rPr>
            </a:b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7239000" y="6248400"/>
            <a:ext cx="4572000" cy="461665"/>
          </a:xfrm>
          <a:prstGeom prst="rect">
            <a:avLst/>
          </a:prstGeom>
        </p:spPr>
        <p:txBody>
          <a:bodyPr>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400" dirty="0"/>
          </a:p>
        </p:txBody>
      </p:sp>
    </p:spTree>
    <p:extLst>
      <p:ext uri="{BB962C8B-B14F-4D97-AF65-F5344CB8AC3E}">
        <p14:creationId xmlns:p14="http://schemas.microsoft.com/office/powerpoint/2010/main" val="2854175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1000" t="33000" r="-1000" b="3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57601" y="233097"/>
            <a:ext cx="4718713" cy="757504"/>
          </a:xfrm>
          <a:prstGeom prst="rect">
            <a:avLst/>
          </a:prstGeom>
        </p:spPr>
      </p:pic>
      <p:sp>
        <p:nvSpPr>
          <p:cNvPr id="12" name="Oval 11"/>
          <p:cNvSpPr/>
          <p:nvPr/>
        </p:nvSpPr>
        <p:spPr>
          <a:xfrm>
            <a:off x="0" y="55979"/>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13" name="Rectangle 12"/>
          <p:cNvSpPr/>
          <p:nvPr/>
        </p:nvSpPr>
        <p:spPr>
          <a:xfrm>
            <a:off x="639063" y="0"/>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pic>
        <p:nvPicPr>
          <p:cNvPr id="14" name="Picture 13"/>
          <p:cNvPicPr>
            <a:picLocks noChangeAspect="1"/>
          </p:cNvPicPr>
          <p:nvPr/>
        </p:nvPicPr>
        <p:blipFill>
          <a:blip r:embed="rId4"/>
          <a:stretch>
            <a:fillRect/>
          </a:stretch>
        </p:blipFill>
        <p:spPr>
          <a:xfrm>
            <a:off x="609600" y="1039094"/>
            <a:ext cx="11353800" cy="4950381"/>
          </a:xfrm>
          <a:prstGeom prst="rect">
            <a:avLst/>
          </a:prstGeom>
        </p:spPr>
      </p:pic>
      <p:sp>
        <p:nvSpPr>
          <p:cNvPr id="15" name="TextBox 14"/>
          <p:cNvSpPr txBox="1"/>
          <p:nvPr/>
        </p:nvSpPr>
        <p:spPr>
          <a:xfrm>
            <a:off x="1524000" y="6054971"/>
            <a:ext cx="5825836" cy="646294"/>
          </a:xfrm>
          <a:prstGeom prst="rect">
            <a:avLst/>
          </a:prstGeom>
          <a:solidFill>
            <a:schemeClr val="accent5">
              <a:lumMod val="60000"/>
              <a:lumOff val="40000"/>
            </a:schemeClr>
          </a:solidFill>
        </p:spPr>
        <p:txBody>
          <a:bodyPr wrap="square" lIns="91403" tIns="45702" rIns="91403" bIns="45702" rtlCol="0">
            <a:spAutoFit/>
          </a:bodyPr>
          <a:lstStyle/>
          <a:p>
            <a:pPr algn="ctr"/>
            <a:r>
              <a:rPr lang="en-US" sz="3600" dirty="0">
                <a:latin typeface="Arial-Rounded" pitchFamily="34" charset="0"/>
                <a:ea typeface="Arial-Rounded" pitchFamily="34" charset="0"/>
                <a:cs typeface="Arial-Rounded" pitchFamily="34" charset="0"/>
              </a:rPr>
              <a:t>Bài chia mấy câu?</a:t>
            </a:r>
          </a:p>
        </p:txBody>
      </p:sp>
      <p:cxnSp>
        <p:nvCxnSpPr>
          <p:cNvPr id="16" name="Straight Connector 15"/>
          <p:cNvCxnSpPr/>
          <p:nvPr/>
        </p:nvCxnSpPr>
        <p:spPr>
          <a:xfrm flipH="1">
            <a:off x="9885219" y="117059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377045" y="153093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307303" y="158209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0744200" y="202218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864981" y="240041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39433" y="307853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88675" y="3503679"/>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0143600" y="3584831"/>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206653" y="3954371"/>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934947" y="397615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187737" y="440910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711428" y="474022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0668000" y="477788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466017" y="5174369"/>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a:stretch>
            <a:fillRect/>
          </a:stretch>
        </p:blipFill>
        <p:spPr>
          <a:xfrm>
            <a:off x="9738970" y="952699"/>
            <a:ext cx="361770" cy="242195"/>
          </a:xfrm>
          <a:prstGeom prst="rect">
            <a:avLst/>
          </a:prstGeom>
        </p:spPr>
      </p:pic>
      <p:pic>
        <p:nvPicPr>
          <p:cNvPr id="31" name="Picture 30"/>
          <p:cNvPicPr>
            <a:picLocks noChangeAspect="1"/>
          </p:cNvPicPr>
          <p:nvPr/>
        </p:nvPicPr>
        <p:blipFill>
          <a:blip r:embed="rId6"/>
          <a:stretch>
            <a:fillRect/>
          </a:stretch>
        </p:blipFill>
        <p:spPr>
          <a:xfrm>
            <a:off x="3134806" y="1427272"/>
            <a:ext cx="432854" cy="265906"/>
          </a:xfrm>
          <a:prstGeom prst="rect">
            <a:avLst/>
          </a:prstGeom>
        </p:spPr>
      </p:pic>
      <p:pic>
        <p:nvPicPr>
          <p:cNvPr id="32" name="Picture 31"/>
          <p:cNvPicPr>
            <a:picLocks noChangeAspect="1"/>
          </p:cNvPicPr>
          <p:nvPr/>
        </p:nvPicPr>
        <p:blipFill>
          <a:blip r:embed="rId7"/>
          <a:stretch>
            <a:fillRect/>
          </a:stretch>
        </p:blipFill>
        <p:spPr>
          <a:xfrm>
            <a:off x="6986284" y="1404546"/>
            <a:ext cx="353033" cy="384799"/>
          </a:xfrm>
          <a:prstGeom prst="rect">
            <a:avLst/>
          </a:prstGeom>
        </p:spPr>
      </p:pic>
      <p:pic>
        <p:nvPicPr>
          <p:cNvPr id="33" name="Picture 32"/>
          <p:cNvPicPr>
            <a:picLocks noChangeAspect="1"/>
          </p:cNvPicPr>
          <p:nvPr/>
        </p:nvPicPr>
        <p:blipFill>
          <a:blip r:embed="rId8"/>
          <a:stretch>
            <a:fillRect/>
          </a:stretch>
        </p:blipFill>
        <p:spPr>
          <a:xfrm>
            <a:off x="10613423" y="1809725"/>
            <a:ext cx="337754" cy="434752"/>
          </a:xfrm>
          <a:prstGeom prst="rect">
            <a:avLst/>
          </a:prstGeom>
        </p:spPr>
      </p:pic>
      <p:pic>
        <p:nvPicPr>
          <p:cNvPr id="34" name="Picture 33"/>
          <p:cNvPicPr>
            <a:picLocks noChangeAspect="1"/>
          </p:cNvPicPr>
          <p:nvPr/>
        </p:nvPicPr>
        <p:blipFill>
          <a:blip r:embed="rId9"/>
          <a:stretch>
            <a:fillRect/>
          </a:stretch>
        </p:blipFill>
        <p:spPr>
          <a:xfrm>
            <a:off x="5749840" y="2178034"/>
            <a:ext cx="382682" cy="455757"/>
          </a:xfrm>
          <a:prstGeom prst="rect">
            <a:avLst/>
          </a:prstGeom>
        </p:spPr>
      </p:pic>
      <p:pic>
        <p:nvPicPr>
          <p:cNvPr id="35" name="Picture 34"/>
          <p:cNvPicPr>
            <a:picLocks noChangeAspect="1"/>
          </p:cNvPicPr>
          <p:nvPr/>
        </p:nvPicPr>
        <p:blipFill>
          <a:blip r:embed="rId10"/>
          <a:stretch>
            <a:fillRect/>
          </a:stretch>
        </p:blipFill>
        <p:spPr>
          <a:xfrm>
            <a:off x="4996058" y="2985483"/>
            <a:ext cx="239150" cy="339195"/>
          </a:xfrm>
          <a:prstGeom prst="rect">
            <a:avLst/>
          </a:prstGeom>
        </p:spPr>
      </p:pic>
      <p:pic>
        <p:nvPicPr>
          <p:cNvPr id="36" name="Picture 35"/>
          <p:cNvPicPr>
            <a:picLocks noChangeAspect="1"/>
          </p:cNvPicPr>
          <p:nvPr/>
        </p:nvPicPr>
        <p:blipFill>
          <a:blip r:embed="rId11"/>
          <a:stretch>
            <a:fillRect/>
          </a:stretch>
        </p:blipFill>
        <p:spPr>
          <a:xfrm>
            <a:off x="2333572" y="3433412"/>
            <a:ext cx="310205" cy="384799"/>
          </a:xfrm>
          <a:prstGeom prst="rect">
            <a:avLst/>
          </a:prstGeom>
        </p:spPr>
      </p:pic>
      <p:pic>
        <p:nvPicPr>
          <p:cNvPr id="37" name="Picture 36"/>
          <p:cNvPicPr>
            <a:picLocks noChangeAspect="1"/>
          </p:cNvPicPr>
          <p:nvPr/>
        </p:nvPicPr>
        <p:blipFill>
          <a:blip r:embed="rId12"/>
          <a:stretch>
            <a:fillRect/>
          </a:stretch>
        </p:blipFill>
        <p:spPr>
          <a:xfrm>
            <a:off x="9971179" y="3432382"/>
            <a:ext cx="344841" cy="339195"/>
          </a:xfrm>
          <a:prstGeom prst="rect">
            <a:avLst/>
          </a:prstGeom>
        </p:spPr>
      </p:pic>
      <p:pic>
        <p:nvPicPr>
          <p:cNvPr id="38" name="Picture 37"/>
          <p:cNvPicPr>
            <a:picLocks noChangeAspect="1"/>
          </p:cNvPicPr>
          <p:nvPr/>
        </p:nvPicPr>
        <p:blipFill>
          <a:blip r:embed="rId13"/>
          <a:stretch>
            <a:fillRect/>
          </a:stretch>
        </p:blipFill>
        <p:spPr>
          <a:xfrm>
            <a:off x="6132522" y="3772730"/>
            <a:ext cx="344841" cy="342071"/>
          </a:xfrm>
          <a:prstGeom prst="rect">
            <a:avLst/>
          </a:prstGeom>
        </p:spPr>
      </p:pic>
      <p:pic>
        <p:nvPicPr>
          <p:cNvPr id="39" name="Picture 38"/>
          <p:cNvPicPr>
            <a:picLocks noChangeAspect="1"/>
          </p:cNvPicPr>
          <p:nvPr/>
        </p:nvPicPr>
        <p:blipFill>
          <a:blip r:embed="rId14"/>
          <a:stretch>
            <a:fillRect/>
          </a:stretch>
        </p:blipFill>
        <p:spPr>
          <a:xfrm>
            <a:off x="10823074" y="3898175"/>
            <a:ext cx="376145" cy="200762"/>
          </a:xfrm>
          <a:prstGeom prst="rect">
            <a:avLst/>
          </a:prstGeom>
        </p:spPr>
      </p:pic>
      <p:pic>
        <p:nvPicPr>
          <p:cNvPr id="40" name="Picture 39"/>
          <p:cNvPicPr>
            <a:picLocks noChangeAspect="1"/>
          </p:cNvPicPr>
          <p:nvPr/>
        </p:nvPicPr>
        <p:blipFill>
          <a:blip r:embed="rId15"/>
          <a:stretch>
            <a:fillRect/>
          </a:stretch>
        </p:blipFill>
        <p:spPr>
          <a:xfrm>
            <a:off x="8033113" y="4232771"/>
            <a:ext cx="343201" cy="221673"/>
          </a:xfrm>
          <a:prstGeom prst="rect">
            <a:avLst/>
          </a:prstGeom>
        </p:spPr>
      </p:pic>
      <p:pic>
        <p:nvPicPr>
          <p:cNvPr id="41" name="Picture 40"/>
          <p:cNvPicPr>
            <a:picLocks noChangeAspect="1"/>
          </p:cNvPicPr>
          <p:nvPr/>
        </p:nvPicPr>
        <p:blipFill>
          <a:blip r:embed="rId16"/>
          <a:stretch>
            <a:fillRect/>
          </a:stretch>
        </p:blipFill>
        <p:spPr>
          <a:xfrm>
            <a:off x="7618898" y="4656615"/>
            <a:ext cx="245558" cy="300940"/>
          </a:xfrm>
          <a:prstGeom prst="rect">
            <a:avLst/>
          </a:prstGeom>
        </p:spPr>
      </p:pic>
      <p:pic>
        <p:nvPicPr>
          <p:cNvPr id="42" name="Picture 41"/>
          <p:cNvPicPr>
            <a:picLocks noChangeAspect="1"/>
          </p:cNvPicPr>
          <p:nvPr/>
        </p:nvPicPr>
        <p:blipFill>
          <a:blip r:embed="rId17"/>
          <a:stretch>
            <a:fillRect/>
          </a:stretch>
        </p:blipFill>
        <p:spPr>
          <a:xfrm>
            <a:off x="10522704" y="4661714"/>
            <a:ext cx="297696" cy="199398"/>
          </a:xfrm>
          <a:prstGeom prst="rect">
            <a:avLst/>
          </a:prstGeom>
        </p:spPr>
      </p:pic>
      <p:pic>
        <p:nvPicPr>
          <p:cNvPr id="43" name="Picture 42"/>
          <p:cNvPicPr>
            <a:picLocks noChangeAspect="1"/>
          </p:cNvPicPr>
          <p:nvPr/>
        </p:nvPicPr>
        <p:blipFill>
          <a:blip r:embed="rId18"/>
          <a:stretch>
            <a:fillRect/>
          </a:stretch>
        </p:blipFill>
        <p:spPr>
          <a:xfrm>
            <a:off x="7333730" y="5080875"/>
            <a:ext cx="379739" cy="227377"/>
          </a:xfrm>
          <a:prstGeom prst="rect">
            <a:avLst/>
          </a:prstGeom>
        </p:spPr>
      </p:pic>
      <p:sp>
        <p:nvSpPr>
          <p:cNvPr id="44" name="TextBox 43"/>
          <p:cNvSpPr txBox="1"/>
          <p:nvPr/>
        </p:nvSpPr>
        <p:spPr>
          <a:xfrm>
            <a:off x="1540598" y="6070207"/>
            <a:ext cx="5755732" cy="584739"/>
          </a:xfrm>
          <a:prstGeom prst="rect">
            <a:avLst/>
          </a:prstGeom>
          <a:solidFill>
            <a:schemeClr val="accent5">
              <a:lumMod val="60000"/>
              <a:lumOff val="4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lần 1</a:t>
            </a:r>
          </a:p>
        </p:txBody>
      </p:sp>
      <p:pic>
        <p:nvPicPr>
          <p:cNvPr id="45" name="Picture 44"/>
          <p:cNvPicPr>
            <a:picLocks noChangeAspect="1"/>
          </p:cNvPicPr>
          <p:nvPr/>
        </p:nvPicPr>
        <p:blipFill>
          <a:blip r:embed="rId19"/>
          <a:stretch>
            <a:fillRect/>
          </a:stretch>
        </p:blipFill>
        <p:spPr>
          <a:xfrm>
            <a:off x="7296331" y="5539937"/>
            <a:ext cx="4034229" cy="542591"/>
          </a:xfrm>
          <a:prstGeom prst="rect">
            <a:avLst/>
          </a:prstGeom>
        </p:spPr>
      </p:pic>
    </p:spTree>
    <p:extLst>
      <p:ext uri="{BB962C8B-B14F-4D97-AF65-F5344CB8AC3E}">
        <p14:creationId xmlns:p14="http://schemas.microsoft.com/office/powerpoint/2010/main" val="207197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circle(in)">
                                      <p:cBhvr>
                                        <p:cTn id="83" dur="20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circle(in)">
                                      <p:cBhvr>
                                        <p:cTn id="88" dur="2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circle(in)">
                                      <p:cBhvr>
                                        <p:cTn id="93" dur="20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circle(in)">
                                      <p:cBhvr>
                                        <p:cTn id="98" dur="2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circle(in)">
                                      <p:cBhvr>
                                        <p:cTn id="103" dur="20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nodeType="click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circle(in)">
                                      <p:cBhvr>
                                        <p:cTn id="108" dur="2000"/>
                                        <p:tgtEl>
                                          <p:spTgt spid="35"/>
                                        </p:tgtEl>
                                      </p:cBhvr>
                                    </p:animEffec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nodeType="click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circle(in)">
                                      <p:cBhvr>
                                        <p:cTn id="113" dur="2000"/>
                                        <p:tgtEl>
                                          <p:spTgt spid="36"/>
                                        </p:tgtEl>
                                      </p:cBhvr>
                                    </p:animEffect>
                                  </p:childTnLst>
                                </p:cTn>
                              </p:par>
                            </p:childTnLst>
                          </p:cTn>
                        </p:par>
                      </p:childTnLst>
                    </p:cTn>
                  </p:par>
                  <p:par>
                    <p:cTn id="114" fill="hold">
                      <p:stCondLst>
                        <p:cond delay="indefinite"/>
                      </p:stCondLst>
                      <p:childTnLst>
                        <p:par>
                          <p:cTn id="115" fill="hold">
                            <p:stCondLst>
                              <p:cond delay="0"/>
                            </p:stCondLst>
                            <p:childTnLst>
                              <p:par>
                                <p:cTn id="116" presetID="6" presetClass="entr" presetSubtype="16" fill="hold" nodeType="click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circle(in)">
                                      <p:cBhvr>
                                        <p:cTn id="118" dur="2000"/>
                                        <p:tgtEl>
                                          <p:spTgt spid="37"/>
                                        </p:tgtEl>
                                      </p:cBhvr>
                                    </p:animEffect>
                                  </p:childTnLst>
                                </p:cTn>
                              </p:par>
                            </p:childTnLst>
                          </p:cTn>
                        </p:par>
                      </p:childTnLst>
                    </p:cTn>
                  </p:par>
                  <p:par>
                    <p:cTn id="119" fill="hold">
                      <p:stCondLst>
                        <p:cond delay="indefinite"/>
                      </p:stCondLst>
                      <p:childTnLst>
                        <p:par>
                          <p:cTn id="120" fill="hold">
                            <p:stCondLst>
                              <p:cond delay="0"/>
                            </p:stCondLst>
                            <p:childTnLst>
                              <p:par>
                                <p:cTn id="121" presetID="6" presetClass="entr" presetSubtype="16" fill="hold"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circle(in)">
                                      <p:cBhvr>
                                        <p:cTn id="123" dur="2000"/>
                                        <p:tgtEl>
                                          <p:spTgt spid="38"/>
                                        </p:tgtEl>
                                      </p:cBhvr>
                                    </p:animEffect>
                                  </p:childTnLst>
                                </p:cTn>
                              </p:par>
                            </p:childTnLst>
                          </p:cTn>
                        </p:par>
                      </p:childTnLst>
                    </p:cTn>
                  </p:par>
                  <p:par>
                    <p:cTn id="124" fill="hold">
                      <p:stCondLst>
                        <p:cond delay="indefinite"/>
                      </p:stCondLst>
                      <p:childTnLst>
                        <p:par>
                          <p:cTn id="125" fill="hold">
                            <p:stCondLst>
                              <p:cond delay="0"/>
                            </p:stCondLst>
                            <p:childTnLst>
                              <p:par>
                                <p:cTn id="126" presetID="6" presetClass="entr" presetSubtype="16" fill="hold" nodeType="click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circle(in)">
                                      <p:cBhvr>
                                        <p:cTn id="128" dur="2000"/>
                                        <p:tgtEl>
                                          <p:spTgt spid="39"/>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ntr" presetSubtype="16" fill="hold"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ircle(in)">
                                      <p:cBhvr>
                                        <p:cTn id="133" dur="2000"/>
                                        <p:tgtEl>
                                          <p:spTgt spid="40"/>
                                        </p:tgtEl>
                                      </p:cBhvr>
                                    </p:animEffec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nodeType="clickEffect">
                                  <p:stCondLst>
                                    <p:cond delay="0"/>
                                  </p:stCondLst>
                                  <p:childTnLst>
                                    <p:set>
                                      <p:cBhvr>
                                        <p:cTn id="137" dur="1" fill="hold">
                                          <p:stCondLst>
                                            <p:cond delay="0"/>
                                          </p:stCondLst>
                                        </p:cTn>
                                        <p:tgtEl>
                                          <p:spTgt spid="41"/>
                                        </p:tgtEl>
                                        <p:attrNameLst>
                                          <p:attrName>style.visibility</p:attrName>
                                        </p:attrNameLst>
                                      </p:cBhvr>
                                      <p:to>
                                        <p:strVal val="visible"/>
                                      </p:to>
                                    </p:set>
                                    <p:animEffect transition="in" filter="circle(in)">
                                      <p:cBhvr>
                                        <p:cTn id="138" dur="2000"/>
                                        <p:tgtEl>
                                          <p:spTgt spid="41"/>
                                        </p:tgtEl>
                                      </p:cBhvr>
                                    </p:animEffect>
                                  </p:childTnLst>
                                </p:cTn>
                              </p:par>
                            </p:childTnLst>
                          </p:cTn>
                        </p:par>
                      </p:childTnLst>
                    </p:cTn>
                  </p:par>
                  <p:par>
                    <p:cTn id="139" fill="hold">
                      <p:stCondLst>
                        <p:cond delay="indefinite"/>
                      </p:stCondLst>
                      <p:childTnLst>
                        <p:par>
                          <p:cTn id="140" fill="hold">
                            <p:stCondLst>
                              <p:cond delay="0"/>
                            </p:stCondLst>
                            <p:childTnLst>
                              <p:par>
                                <p:cTn id="141" presetID="6" presetClass="entr" presetSubtype="16" fill="hold" nodeType="click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circle(in)">
                                      <p:cBhvr>
                                        <p:cTn id="143" dur="2000"/>
                                        <p:tgtEl>
                                          <p:spTgt spid="42"/>
                                        </p:tgtEl>
                                      </p:cBhvr>
                                    </p:animEffect>
                                  </p:childTnLst>
                                </p:cTn>
                              </p:par>
                            </p:childTnLst>
                          </p:cTn>
                        </p:par>
                      </p:childTnLst>
                    </p:cTn>
                  </p:par>
                  <p:par>
                    <p:cTn id="144" fill="hold">
                      <p:stCondLst>
                        <p:cond delay="indefinite"/>
                      </p:stCondLst>
                      <p:childTnLst>
                        <p:par>
                          <p:cTn id="145" fill="hold">
                            <p:stCondLst>
                              <p:cond delay="0"/>
                            </p:stCondLst>
                            <p:childTnLst>
                              <p:par>
                                <p:cTn id="146" presetID="6" presetClass="entr" presetSubtype="16" fill="hold" nodeType="click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circle(in)">
                                      <p:cBhvr>
                                        <p:cTn id="148" dur="2000"/>
                                        <p:tgtEl>
                                          <p:spTgt spid="43"/>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2" fill="hold" grpId="0" nodeType="click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additive="base">
                                        <p:cTn id="153" dur="500" fill="hold"/>
                                        <p:tgtEl>
                                          <p:spTgt spid="44"/>
                                        </p:tgtEl>
                                        <p:attrNameLst>
                                          <p:attrName>ppt_x</p:attrName>
                                        </p:attrNameLst>
                                      </p:cBhvr>
                                      <p:tavLst>
                                        <p:tav tm="0">
                                          <p:val>
                                            <p:strVal val="1+#ppt_w/2"/>
                                          </p:val>
                                        </p:tav>
                                        <p:tav tm="100000">
                                          <p:val>
                                            <p:strVal val="#ppt_x"/>
                                          </p:val>
                                        </p:tav>
                                      </p:tavLst>
                                    </p:anim>
                                    <p:anim calcmode="lin" valueType="num">
                                      <p:cBhvr additive="base">
                                        <p:cTn id="154"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36000" t="34000" b="24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57601" y="111021"/>
            <a:ext cx="4718713" cy="757504"/>
          </a:xfrm>
          <a:prstGeom prst="rect">
            <a:avLst/>
          </a:prstGeom>
        </p:spPr>
      </p:pic>
      <p:pic>
        <p:nvPicPr>
          <p:cNvPr id="9" name="Picture 8"/>
          <p:cNvPicPr>
            <a:picLocks noChangeAspect="1"/>
          </p:cNvPicPr>
          <p:nvPr/>
        </p:nvPicPr>
        <p:blipFill>
          <a:blip r:embed="rId4"/>
          <a:stretch>
            <a:fillRect/>
          </a:stretch>
        </p:blipFill>
        <p:spPr>
          <a:xfrm>
            <a:off x="381000" y="889424"/>
            <a:ext cx="11887200" cy="5241327"/>
          </a:xfrm>
          <a:prstGeom prst="rect">
            <a:avLst/>
          </a:prstGeom>
        </p:spPr>
      </p:pic>
      <p:sp>
        <p:nvSpPr>
          <p:cNvPr id="10" name="TextBox 9"/>
          <p:cNvSpPr txBox="1"/>
          <p:nvPr/>
        </p:nvSpPr>
        <p:spPr>
          <a:xfrm>
            <a:off x="1828800" y="6074858"/>
            <a:ext cx="6934200" cy="523184"/>
          </a:xfrm>
          <a:prstGeom prst="rect">
            <a:avLst/>
          </a:prstGeom>
          <a:solidFill>
            <a:schemeClr val="accent5">
              <a:lumMod val="60000"/>
              <a:lumOff val="40000"/>
            </a:schemeClr>
          </a:solidFill>
        </p:spPr>
        <p:txBody>
          <a:bodyPr wrap="square" lIns="91403" tIns="45702" rIns="91403" bIns="45702" rtlCol="0">
            <a:spAutoFit/>
          </a:bodyPr>
          <a:lstStyle/>
          <a:p>
            <a:r>
              <a:rPr lang="en-US" sz="2800" dirty="0">
                <a:latin typeface="Arial-Rounded" pitchFamily="34" charset="0"/>
                <a:ea typeface="Arial-Rounded" pitchFamily="34" charset="0"/>
                <a:cs typeface="Arial-Rounded" pitchFamily="34" charset="0"/>
              </a:rPr>
              <a:t>Em hãy tìm từ khó đọc, khó hiểu trong bài.</a:t>
            </a:r>
          </a:p>
        </p:txBody>
      </p:sp>
      <p:sp>
        <p:nvSpPr>
          <p:cNvPr id="11" name="Minus 10"/>
          <p:cNvSpPr/>
          <p:nvPr/>
        </p:nvSpPr>
        <p:spPr>
          <a:xfrm>
            <a:off x="381000" y="1735365"/>
            <a:ext cx="2895600" cy="1524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Minus 11"/>
          <p:cNvSpPr/>
          <p:nvPr/>
        </p:nvSpPr>
        <p:spPr>
          <a:xfrm>
            <a:off x="6477000" y="3352800"/>
            <a:ext cx="1374996" cy="159326"/>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Minus 12"/>
          <p:cNvSpPr/>
          <p:nvPr/>
        </p:nvSpPr>
        <p:spPr>
          <a:xfrm>
            <a:off x="3200400" y="3779556"/>
            <a:ext cx="1921698" cy="200078"/>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Minus 13"/>
          <p:cNvSpPr/>
          <p:nvPr/>
        </p:nvSpPr>
        <p:spPr>
          <a:xfrm>
            <a:off x="9372600" y="4287172"/>
            <a:ext cx="864669" cy="1524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Minus 14"/>
          <p:cNvSpPr/>
          <p:nvPr/>
        </p:nvSpPr>
        <p:spPr>
          <a:xfrm>
            <a:off x="4416757" y="4639095"/>
            <a:ext cx="1600200" cy="132428"/>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Minus 15"/>
          <p:cNvSpPr/>
          <p:nvPr/>
        </p:nvSpPr>
        <p:spPr>
          <a:xfrm>
            <a:off x="533400" y="5544855"/>
            <a:ext cx="1828800" cy="62345"/>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TextBox 16"/>
          <p:cNvSpPr txBox="1"/>
          <p:nvPr/>
        </p:nvSpPr>
        <p:spPr>
          <a:xfrm>
            <a:off x="1859294" y="5905310"/>
            <a:ext cx="5837401" cy="584739"/>
          </a:xfrm>
          <a:prstGeom prst="rect">
            <a:avLst/>
          </a:prstGeom>
          <a:solidFill>
            <a:schemeClr val="accent5">
              <a:lumMod val="60000"/>
              <a:lumOff val="4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lần 2.</a:t>
            </a:r>
          </a:p>
        </p:txBody>
      </p:sp>
      <p:pic>
        <p:nvPicPr>
          <p:cNvPr id="18" name="Picture 17"/>
          <p:cNvPicPr>
            <a:picLocks noChangeAspect="1"/>
          </p:cNvPicPr>
          <p:nvPr/>
        </p:nvPicPr>
        <p:blipFill>
          <a:blip r:embed="rId5"/>
          <a:stretch>
            <a:fillRect/>
          </a:stretch>
        </p:blipFill>
        <p:spPr>
          <a:xfrm>
            <a:off x="8763000" y="5544856"/>
            <a:ext cx="4035902" cy="542591"/>
          </a:xfrm>
          <a:prstGeom prst="rect">
            <a:avLst/>
          </a:prstGeom>
        </p:spPr>
      </p:pic>
      <p:sp>
        <p:nvSpPr>
          <p:cNvPr id="19" name="Oval 18"/>
          <p:cNvSpPr/>
          <p:nvPr/>
        </p:nvSpPr>
        <p:spPr>
          <a:xfrm>
            <a:off x="0" y="55979"/>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20" name="Rectangle 19"/>
          <p:cNvSpPr/>
          <p:nvPr/>
        </p:nvSpPr>
        <p:spPr>
          <a:xfrm>
            <a:off x="685800" y="-69273"/>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spTree>
    <p:extLst>
      <p:ext uri="{BB962C8B-B14F-4D97-AF65-F5344CB8AC3E}">
        <p14:creationId xmlns:p14="http://schemas.microsoft.com/office/powerpoint/2010/main" val="296226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1+#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inus 3"/>
          <p:cNvSpPr/>
          <p:nvPr/>
        </p:nvSpPr>
        <p:spPr>
          <a:xfrm>
            <a:off x="-77779" y="6400800"/>
            <a:ext cx="12420600" cy="703340"/>
          </a:xfrm>
          <a:prstGeom prst="mathMinus">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5" name="Minus 4"/>
          <p:cNvSpPr/>
          <p:nvPr/>
        </p:nvSpPr>
        <p:spPr>
          <a:xfrm>
            <a:off x="-77779" y="-228600"/>
            <a:ext cx="12420600" cy="703340"/>
          </a:xfrm>
          <a:prstGeom prst="mathMinus">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 name="Rounded Rectangle 6"/>
          <p:cNvSpPr/>
          <p:nvPr/>
        </p:nvSpPr>
        <p:spPr>
          <a:xfrm>
            <a:off x="3695965" y="381000"/>
            <a:ext cx="4495800" cy="685800"/>
          </a:xfrm>
          <a:prstGeom prst="roundRect">
            <a:avLst/>
          </a:prstGeom>
          <a:solidFill>
            <a:schemeClr val="accent5">
              <a:lumMod val="60000"/>
              <a:lumOff val="40000"/>
            </a:schemeClr>
          </a:solid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câu dài</a:t>
            </a:r>
            <a:endParaRPr lang="en-US" sz="3600" b="1" dirty="0"/>
          </a:p>
        </p:txBody>
      </p:sp>
      <p:sp>
        <p:nvSpPr>
          <p:cNvPr id="2" name="Rectangle 1"/>
          <p:cNvSpPr/>
          <p:nvPr/>
        </p:nvSpPr>
        <p:spPr>
          <a:xfrm>
            <a:off x="685800" y="1676401"/>
            <a:ext cx="10363199" cy="646331"/>
          </a:xfrm>
          <a:prstGeom prst="rect">
            <a:avLst/>
          </a:prstGeom>
        </p:spPr>
        <p:txBody>
          <a:bodyPr wrap="square">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      Sáng chủ nhật, bố cho Nam và em đi công viên. </a:t>
            </a:r>
            <a:endParaRPr lang="en-US" sz="3600" dirty="0"/>
          </a:p>
        </p:txBody>
      </p:sp>
      <p:sp>
        <p:nvSpPr>
          <p:cNvPr id="3" name="Rectangle 2"/>
          <p:cNvSpPr/>
          <p:nvPr/>
        </p:nvSpPr>
        <p:spPr>
          <a:xfrm>
            <a:off x="685800" y="3098998"/>
            <a:ext cx="9905999" cy="646331"/>
          </a:xfrm>
          <a:prstGeom prst="rect">
            <a:avLst/>
          </a:prstGeom>
        </p:spPr>
        <p:txBody>
          <a:bodyPr wrap="square">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      Nam cứ mải mê xem, hết chỗ này đến chỗ khác.</a:t>
            </a:r>
            <a:endParaRPr lang="en-US" sz="3600" dirty="0"/>
          </a:p>
        </p:txBody>
      </p:sp>
      <p:cxnSp>
        <p:nvCxnSpPr>
          <p:cNvPr id="10" name="Straight Connector 9"/>
          <p:cNvCxnSpPr/>
          <p:nvPr/>
        </p:nvCxnSpPr>
        <p:spPr>
          <a:xfrm flipH="1">
            <a:off x="7767637" y="1738119"/>
            <a:ext cx="171450" cy="653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596187" y="3110857"/>
            <a:ext cx="171450" cy="653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88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l="39000" t="37000" b="17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657601" y="111021"/>
            <a:ext cx="4718713" cy="757504"/>
          </a:xfrm>
          <a:prstGeom prst="rect">
            <a:avLst/>
          </a:prstGeom>
        </p:spPr>
      </p:pic>
      <p:pic>
        <p:nvPicPr>
          <p:cNvPr id="10" name="Picture 9"/>
          <p:cNvPicPr>
            <a:picLocks noChangeAspect="1"/>
          </p:cNvPicPr>
          <p:nvPr/>
        </p:nvPicPr>
        <p:blipFill>
          <a:blip r:embed="rId4"/>
          <a:stretch>
            <a:fillRect/>
          </a:stretch>
        </p:blipFill>
        <p:spPr>
          <a:xfrm>
            <a:off x="609600" y="839193"/>
            <a:ext cx="11582400" cy="5204887"/>
          </a:xfrm>
          <a:prstGeom prst="rect">
            <a:avLst/>
          </a:prstGeom>
        </p:spPr>
      </p:pic>
      <p:pic>
        <p:nvPicPr>
          <p:cNvPr id="11" name="Picture 10"/>
          <p:cNvPicPr>
            <a:picLocks noChangeAspect="1"/>
          </p:cNvPicPr>
          <p:nvPr/>
        </p:nvPicPr>
        <p:blipFill>
          <a:blip r:embed="rId5"/>
          <a:stretch>
            <a:fillRect/>
          </a:stretch>
        </p:blipFill>
        <p:spPr>
          <a:xfrm>
            <a:off x="8991600" y="5612477"/>
            <a:ext cx="4035902" cy="542591"/>
          </a:xfrm>
          <a:prstGeom prst="rect">
            <a:avLst/>
          </a:prstGeom>
        </p:spPr>
      </p:pic>
      <p:sp>
        <p:nvSpPr>
          <p:cNvPr id="12" name="TextBox 11"/>
          <p:cNvSpPr txBox="1"/>
          <p:nvPr/>
        </p:nvSpPr>
        <p:spPr>
          <a:xfrm>
            <a:off x="1558636" y="6065386"/>
            <a:ext cx="6975764" cy="584739"/>
          </a:xfrm>
          <a:prstGeom prst="rect">
            <a:avLst/>
          </a:prstGeom>
          <a:solidFill>
            <a:schemeClr val="accent1"/>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Văn bản chia thành mấy đoạn?</a:t>
            </a:r>
          </a:p>
        </p:txBody>
      </p:sp>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096" y="442560"/>
            <a:ext cx="5270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1003581" y="926527"/>
            <a:ext cx="374650" cy="381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5" name="Oval 14"/>
          <p:cNvSpPr/>
          <p:nvPr/>
        </p:nvSpPr>
        <p:spPr>
          <a:xfrm>
            <a:off x="6026150" y="2180432"/>
            <a:ext cx="374650" cy="381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499" y="2373323"/>
            <a:ext cx="527050" cy="3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a:xfrm>
            <a:off x="1136650" y="3084429"/>
            <a:ext cx="374650" cy="33642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9" name="Oval 18"/>
          <p:cNvSpPr/>
          <p:nvPr/>
        </p:nvSpPr>
        <p:spPr>
          <a:xfrm>
            <a:off x="7564278" y="5231477"/>
            <a:ext cx="374650" cy="381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20" name="TextBox 19"/>
          <p:cNvSpPr txBox="1"/>
          <p:nvPr/>
        </p:nvSpPr>
        <p:spPr>
          <a:xfrm>
            <a:off x="1949465" y="6086692"/>
            <a:ext cx="5702270" cy="584739"/>
          </a:xfrm>
          <a:prstGeom prst="rect">
            <a:avLst/>
          </a:prstGeom>
          <a:solidFill>
            <a:schemeClr val="accent1"/>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đoạn nối tiếp 2 lần</a:t>
            </a:r>
          </a:p>
        </p:txBody>
      </p:sp>
      <p:sp>
        <p:nvSpPr>
          <p:cNvPr id="18" name="Oval 17"/>
          <p:cNvSpPr/>
          <p:nvPr/>
        </p:nvSpPr>
        <p:spPr>
          <a:xfrm>
            <a:off x="0" y="55979"/>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21" name="Rectangle 20"/>
          <p:cNvSpPr/>
          <p:nvPr/>
        </p:nvSpPr>
        <p:spPr>
          <a:xfrm>
            <a:off x="685800" y="-69273"/>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spTree>
    <p:extLst>
      <p:ext uri="{BB962C8B-B14F-4D97-AF65-F5344CB8AC3E}">
        <p14:creationId xmlns:p14="http://schemas.microsoft.com/office/powerpoint/2010/main" val="102947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1+#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62000" r="3000"/>
          </a:stretch>
        </a:blipFill>
        <a:effectLst/>
      </p:bgPr>
    </p:bg>
    <p:spTree>
      <p:nvGrpSpPr>
        <p:cNvPr id="1" name=""/>
        <p:cNvGrpSpPr/>
        <p:nvPr/>
      </p:nvGrpSpPr>
      <p:grpSpPr>
        <a:xfrm>
          <a:off x="0" y="0"/>
          <a:ext cx="0" cy="0"/>
          <a:chOff x="0" y="0"/>
          <a:chExt cx="0" cy="0"/>
        </a:xfrm>
      </p:grpSpPr>
      <p:sp>
        <p:nvSpPr>
          <p:cNvPr id="8" name="TextBox 7"/>
          <p:cNvSpPr txBox="1"/>
          <p:nvPr/>
        </p:nvSpPr>
        <p:spPr>
          <a:xfrm>
            <a:off x="4800600" y="29344"/>
            <a:ext cx="4953000" cy="646294"/>
          </a:xfrm>
          <a:prstGeom prst="rect">
            <a:avLst/>
          </a:prstGeom>
          <a:solidFill>
            <a:schemeClr val="accent1"/>
          </a:solidFill>
        </p:spPr>
        <p:txBody>
          <a:bodyPr wrap="square" lIns="91403" tIns="45702" rIns="91403" bIns="45702" rtlCol="0">
            <a:spAutoFit/>
          </a:bodyPr>
          <a:lstStyle/>
          <a:p>
            <a:pPr algn="ctr"/>
            <a:r>
              <a:rPr lang="en-US" sz="3600" b="1" dirty="0">
                <a:latin typeface="Arial-Rounded" pitchFamily="34" charset="0"/>
                <a:ea typeface="Arial-Rounded" pitchFamily="34" charset="0"/>
                <a:cs typeface="Arial-Rounded" pitchFamily="34" charset="0"/>
              </a:rPr>
              <a:t>Giải nghĩa của từ</a:t>
            </a:r>
          </a:p>
        </p:txBody>
      </p:sp>
      <p:sp>
        <p:nvSpPr>
          <p:cNvPr id="9" name="Rectangle 8"/>
          <p:cNvSpPr/>
          <p:nvPr/>
        </p:nvSpPr>
        <p:spPr>
          <a:xfrm>
            <a:off x="990600" y="1219200"/>
            <a:ext cx="11353800" cy="3600986"/>
          </a:xfrm>
          <a:prstGeom prst="rect">
            <a:avLst/>
          </a:prstGeom>
        </p:spPr>
        <p:txBody>
          <a:bodyPr wrap="square">
            <a:spAutoFit/>
          </a:bodyPr>
          <a:lstStyle/>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đông như hội</a:t>
            </a:r>
            <a:r>
              <a:rPr lang="en-US" sz="3200" i="1"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a:latin typeface="Arial-Rounded" panose="020B0500000000000000" pitchFamily="34" charset="0"/>
                <a:ea typeface="Arial-Rounded" panose="020B0500000000000000" pitchFamily="34" charset="0"/>
                <a:cs typeface="Arial-Rounded" panose="020B0500000000000000" pitchFamily="34" charset="0"/>
              </a:rPr>
              <a:t> rất nhiều người. </a:t>
            </a:r>
          </a:p>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 mê</a:t>
            </a:r>
            <a:r>
              <a:rPr lang="en-US" sz="3200" i="1"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a:latin typeface="Arial-Rounded" panose="020B0500000000000000" pitchFamily="34" charset="0"/>
                <a:ea typeface="Arial-Rounded" panose="020B0500000000000000" pitchFamily="34" charset="0"/>
                <a:cs typeface="Arial-Rounded" panose="020B0500000000000000" pitchFamily="34" charset="0"/>
              </a:rPr>
              <a:t> ở đây có nghĩa là tập trung cao vào việc xem đến mức không còn biết gì xung quanh.</a:t>
            </a:r>
          </a:p>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 lại</a:t>
            </a:r>
            <a:r>
              <a:rPr lang="en-US" sz="3200" dirty="0">
                <a:latin typeface="Arial-Rounded" panose="020B0500000000000000" pitchFamily="34" charset="0"/>
                <a:ea typeface="Arial-Rounded" panose="020B0500000000000000" pitchFamily="34" charset="0"/>
                <a:cs typeface="Arial-Rounded" panose="020B0500000000000000" pitchFamily="34" charset="0"/>
              </a:rPr>
              <a:t>: quay đầu nhìn về phía sau lưng mình.</a:t>
            </a:r>
          </a:p>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suýt </a:t>
            </a:r>
            <a:r>
              <a:rPr lang="en-US" sz="3200" dirty="0">
                <a:latin typeface="Arial-Rounded" panose="020B0500000000000000" pitchFamily="34" charset="0"/>
                <a:ea typeface="Arial-Rounded" panose="020B0500000000000000" pitchFamily="34" charset="0"/>
                <a:cs typeface="Arial-Rounded" panose="020B0500000000000000" pitchFamily="34" charset="0"/>
              </a:rPr>
              <a:t>(khóc): gần khóc.</a:t>
            </a:r>
          </a:p>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mừng 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được gặp lại nhau, </a:t>
            </a:r>
            <a:r>
              <a:rPr lang="en-US" sz="3200" dirty="0">
                <a:latin typeface="Arial-Rounded" panose="020B0500000000000000" pitchFamily="34" charset="0"/>
                <a:ea typeface="Arial-Rounded" panose="020B0500000000000000" pitchFamily="34" charset="0"/>
                <a:cs typeface="Arial-Rounded" panose="020B0500000000000000" pitchFamily="34" charset="0"/>
              </a:rPr>
              <a:t>từ cử chỉ nét mặt, nụ cười. </a:t>
            </a:r>
          </a:p>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736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22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9">
                                            <p:txEl>
                                              <p:pRg st="1" end="1"/>
                                            </p:txEl>
                                          </p:spTgt>
                                        </p:tgtEl>
                                      </p:cBhvr>
                                    </p:animEffect>
                                  </p:childTnLst>
                                </p:cTn>
                              </p:par>
                            </p:childTnLst>
                          </p:cTn>
                        </p:par>
                        <p:par>
                          <p:cTn id="21" fill="hold">
                            <p:stCondLst>
                              <p:cond delay="615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p:cTn id="24"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9">
                                            <p:txEl>
                                              <p:pRg st="2" end="2"/>
                                            </p:txEl>
                                          </p:spTgt>
                                        </p:tgtEl>
                                      </p:cBhvr>
                                    </p:animEffect>
                                  </p:childTnLst>
                                </p:cTn>
                              </p:par>
                            </p:childTnLst>
                          </p:cTn>
                        </p:par>
                        <p:par>
                          <p:cTn id="27" fill="hold">
                            <p:stCondLst>
                              <p:cond delay="8550"/>
                            </p:stCondLst>
                            <p:childTnLst>
                              <p:par>
                                <p:cTn id="28" presetID="53" presetClass="entr" presetSubtype="16" fill="hold" nodeType="afterEffect">
                                  <p:stCondLst>
                                    <p:cond delay="0"/>
                                  </p:stCondLst>
                                  <p:iterate type="lt">
                                    <p:tmPct val="10000"/>
                                  </p:iterate>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p:cTn id="30"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9">
                                            <p:txEl>
                                              <p:pRg st="3" end="3"/>
                                            </p:txEl>
                                          </p:spTgt>
                                        </p:tgtEl>
                                      </p:cBhvr>
                                    </p:animEffect>
                                  </p:childTnLst>
                                </p:cTn>
                              </p:par>
                            </p:childTnLst>
                          </p:cTn>
                        </p:par>
                        <p:par>
                          <p:cTn id="33" fill="hold">
                            <p:stCondLst>
                              <p:cond delay="9950"/>
                            </p:stCondLst>
                            <p:childTnLst>
                              <p:par>
                                <p:cTn id="34" presetID="53" presetClass="entr" presetSubtype="16" fill="hold" nodeType="afterEffect">
                                  <p:stCondLst>
                                    <p:cond delay="0"/>
                                  </p:stCondLst>
                                  <p:iterate type="lt">
                                    <p:tmPct val="10000"/>
                                  </p:iterate>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p:cTn id="36"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l="56000" t="18000" b="28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657601" y="111021"/>
            <a:ext cx="4718713" cy="757504"/>
          </a:xfrm>
          <a:prstGeom prst="rect">
            <a:avLst/>
          </a:prstGeom>
        </p:spPr>
      </p:pic>
      <p:pic>
        <p:nvPicPr>
          <p:cNvPr id="12" name="Picture 11"/>
          <p:cNvPicPr>
            <a:picLocks noChangeAspect="1"/>
          </p:cNvPicPr>
          <p:nvPr/>
        </p:nvPicPr>
        <p:blipFill>
          <a:blip r:embed="rId4"/>
          <a:stretch>
            <a:fillRect/>
          </a:stretch>
        </p:blipFill>
        <p:spPr>
          <a:xfrm>
            <a:off x="685800" y="839193"/>
            <a:ext cx="11277600" cy="5409207"/>
          </a:xfrm>
          <a:prstGeom prst="rect">
            <a:avLst/>
          </a:prstGeom>
        </p:spPr>
      </p:pic>
      <p:pic>
        <p:nvPicPr>
          <p:cNvPr id="13" name="Picture 12"/>
          <p:cNvPicPr>
            <a:picLocks noChangeAspect="1"/>
          </p:cNvPicPr>
          <p:nvPr/>
        </p:nvPicPr>
        <p:blipFill>
          <a:blip r:embed="rId5"/>
          <a:stretch>
            <a:fillRect/>
          </a:stretch>
        </p:blipFill>
        <p:spPr>
          <a:xfrm>
            <a:off x="8915400" y="5246983"/>
            <a:ext cx="4035902" cy="542591"/>
          </a:xfrm>
          <a:prstGeom prst="rect">
            <a:avLst/>
          </a:prstGeom>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509" y="381000"/>
            <a:ext cx="527050" cy="231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931" y="2451728"/>
            <a:ext cx="527050" cy="333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636885" y="6112236"/>
            <a:ext cx="7005851" cy="523184"/>
          </a:xfrm>
          <a:prstGeom prst="rect">
            <a:avLst/>
          </a:prstGeom>
          <a:solidFill>
            <a:schemeClr val="accent1"/>
          </a:solidFill>
        </p:spPr>
        <p:txBody>
          <a:bodyPr wrap="square" lIns="91403" tIns="45702" rIns="91403" bIns="45702" rtlCol="0">
            <a:spAutoFit/>
          </a:bodyPr>
          <a:lstStyle/>
          <a:p>
            <a:pPr algn="ctr"/>
            <a:r>
              <a:rPr lang="en-US" sz="2800" dirty="0">
                <a:latin typeface="Arial-Rounded" pitchFamily="34" charset="0"/>
                <a:ea typeface="Arial-Rounded" pitchFamily="34" charset="0"/>
                <a:cs typeface="Arial-Rounded" pitchFamily="34" charset="0"/>
              </a:rPr>
              <a:t>Luyện đọc nhóm 2.</a:t>
            </a:r>
          </a:p>
        </p:txBody>
      </p:sp>
      <p:sp>
        <p:nvSpPr>
          <p:cNvPr id="17" name="TextBox 16"/>
          <p:cNvSpPr txBox="1"/>
          <p:nvPr/>
        </p:nvSpPr>
        <p:spPr>
          <a:xfrm>
            <a:off x="2664594" y="6098381"/>
            <a:ext cx="7005851" cy="523184"/>
          </a:xfrm>
          <a:prstGeom prst="rect">
            <a:avLst/>
          </a:prstGeom>
          <a:solidFill>
            <a:schemeClr val="accent1"/>
          </a:solidFill>
        </p:spPr>
        <p:txBody>
          <a:bodyPr wrap="square" lIns="91403" tIns="45702" rIns="91403" bIns="45702" rtlCol="0">
            <a:spAutoFit/>
          </a:bodyPr>
          <a:lstStyle/>
          <a:p>
            <a:pPr algn="ctr"/>
            <a:r>
              <a:rPr lang="en-US" sz="2800" dirty="0">
                <a:latin typeface="Arial-Rounded" pitchFamily="34" charset="0"/>
                <a:ea typeface="Arial-Rounded" pitchFamily="34" charset="0"/>
                <a:cs typeface="Arial-Rounded" pitchFamily="34" charset="0"/>
              </a:rPr>
              <a:t>Thi đọc nhóm 2.</a:t>
            </a:r>
          </a:p>
        </p:txBody>
      </p:sp>
      <p:sp>
        <p:nvSpPr>
          <p:cNvPr id="18" name="TextBox 17"/>
          <p:cNvSpPr txBox="1"/>
          <p:nvPr/>
        </p:nvSpPr>
        <p:spPr>
          <a:xfrm>
            <a:off x="2622667" y="6084668"/>
            <a:ext cx="7034284" cy="523184"/>
          </a:xfrm>
          <a:prstGeom prst="rect">
            <a:avLst/>
          </a:prstGeom>
          <a:solidFill>
            <a:schemeClr val="accent1"/>
          </a:solidFill>
        </p:spPr>
        <p:txBody>
          <a:bodyPr wrap="square" lIns="91403" tIns="45702" rIns="91403" bIns="45702" rtlCol="0">
            <a:spAutoFit/>
          </a:bodyPr>
          <a:lstStyle/>
          <a:p>
            <a:pPr algn="ctr"/>
            <a:r>
              <a:rPr lang="en-US" sz="2800" dirty="0">
                <a:latin typeface="Arial-Rounded" pitchFamily="34" charset="0"/>
                <a:ea typeface="Arial-Rounded" pitchFamily="34" charset="0"/>
                <a:cs typeface="Arial-Rounded" pitchFamily="34" charset="0"/>
              </a:rPr>
              <a:t> HS đọc lại toàn bài</a:t>
            </a:r>
          </a:p>
        </p:txBody>
      </p:sp>
      <p:sp>
        <p:nvSpPr>
          <p:cNvPr id="10" name="Oval 9"/>
          <p:cNvSpPr/>
          <p:nvPr/>
        </p:nvSpPr>
        <p:spPr>
          <a:xfrm>
            <a:off x="0" y="55979"/>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19" name="Rectangle 18"/>
          <p:cNvSpPr/>
          <p:nvPr/>
        </p:nvSpPr>
        <p:spPr>
          <a:xfrm>
            <a:off x="685800" y="-69273"/>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spTree>
    <p:extLst>
      <p:ext uri="{BB962C8B-B14F-4D97-AF65-F5344CB8AC3E}">
        <p14:creationId xmlns:p14="http://schemas.microsoft.com/office/powerpoint/2010/main" val="6444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70000"/>
          </a:stretch>
        </a:blipFill>
        <a:effectLst/>
      </p:bgPr>
    </p:bg>
    <p:spTree>
      <p:nvGrpSpPr>
        <p:cNvPr id="1" name=""/>
        <p:cNvGrpSpPr/>
        <p:nvPr/>
      </p:nvGrpSpPr>
      <p:grpSpPr>
        <a:xfrm>
          <a:off x="0" y="0"/>
          <a:ext cx="0" cy="0"/>
          <a:chOff x="0" y="0"/>
          <a:chExt cx="0" cy="0"/>
        </a:xfrm>
      </p:grpSpPr>
      <p:sp>
        <p:nvSpPr>
          <p:cNvPr id="7" name="Oval 6"/>
          <p:cNvSpPr/>
          <p:nvPr/>
        </p:nvSpPr>
        <p:spPr>
          <a:xfrm>
            <a:off x="152400" y="0"/>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8" name="TextBox 7"/>
          <p:cNvSpPr txBox="1"/>
          <p:nvPr/>
        </p:nvSpPr>
        <p:spPr>
          <a:xfrm>
            <a:off x="998220" y="26433"/>
            <a:ext cx="471678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10" name="Rectangle 9"/>
          <p:cNvSpPr/>
          <p:nvPr/>
        </p:nvSpPr>
        <p:spPr>
          <a:xfrm>
            <a:off x="710738" y="1699804"/>
            <a:ext cx="10896600" cy="2062103"/>
          </a:xfrm>
          <a:prstGeom prst="rect">
            <a:avLst/>
          </a:prstGeom>
        </p:spPr>
        <p:txBody>
          <a:bodyPr wrap="square">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Sáng chủ nhật, bố cho Nam và em đi công viên. Công viên đông như hội . Khi vào cổng, bố dặn: “Các con cẩn thận kéo bị lạc, Nếu không may bị lạc, các con nhớ đi ra cổng này. Nhìn kìa, trên cổng có lá cờ rất to”.</a:t>
            </a:r>
          </a:p>
        </p:txBody>
      </p:sp>
      <p:sp>
        <p:nvSpPr>
          <p:cNvPr id="11" name="TextBox 10"/>
          <p:cNvSpPr txBox="1"/>
          <p:nvPr/>
        </p:nvSpPr>
        <p:spPr>
          <a:xfrm>
            <a:off x="2971800" y="869885"/>
            <a:ext cx="6248400" cy="523184"/>
          </a:xfrm>
          <a:prstGeom prst="rect">
            <a:avLst/>
          </a:prstGeom>
          <a:solidFill>
            <a:schemeClr val="accent1"/>
          </a:solidFill>
        </p:spPr>
        <p:txBody>
          <a:bodyPr wrap="square" lIns="91403" tIns="45702" rIns="91403" bIns="45702" rtlCol="0">
            <a:spAutoFit/>
          </a:bodyPr>
          <a:lstStyle/>
          <a:p>
            <a:pPr algn="ctr"/>
            <a:r>
              <a:rPr lang="en-US" sz="2800" b="1" dirty="0">
                <a:solidFill>
                  <a:schemeClr val="bg1"/>
                </a:solidFill>
                <a:latin typeface="Arial-Rounded" pitchFamily="34" charset="0"/>
                <a:ea typeface="Arial-Rounded" pitchFamily="34" charset="0"/>
                <a:cs typeface="Arial-Rounded" pitchFamily="34" charset="0"/>
              </a:rPr>
              <a:t>Đọc thầm đoạn 1 và trả lời câu hỏi:</a:t>
            </a:r>
          </a:p>
        </p:txBody>
      </p:sp>
      <p:sp>
        <p:nvSpPr>
          <p:cNvPr id="12" name="Text Box 1"/>
          <p:cNvSpPr txBox="1"/>
          <p:nvPr/>
        </p:nvSpPr>
        <p:spPr>
          <a:xfrm>
            <a:off x="2442556" y="4024899"/>
            <a:ext cx="6812280" cy="523220"/>
          </a:xfrm>
          <a:prstGeom prst="rect">
            <a:avLst/>
          </a:prstGeom>
          <a:solidFill>
            <a:schemeClr val="accent1"/>
          </a:solidFill>
        </p:spPr>
        <p:txBody>
          <a:bodyPr wrap="square" rtlCol="0">
            <a:spAutoFit/>
          </a:bodyPr>
          <a:lstStyle/>
          <a:p>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 Bố cho em và Nam đi chơi ở đâu?</a:t>
            </a:r>
          </a:p>
        </p:txBody>
      </p:sp>
      <p:sp>
        <p:nvSpPr>
          <p:cNvPr id="13" name="Minus 12"/>
          <p:cNvSpPr/>
          <p:nvPr/>
        </p:nvSpPr>
        <p:spPr>
          <a:xfrm>
            <a:off x="4648201" y="2172960"/>
            <a:ext cx="5628409" cy="62783"/>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ext Box 3"/>
          <p:cNvSpPr txBox="1"/>
          <p:nvPr/>
        </p:nvSpPr>
        <p:spPr>
          <a:xfrm>
            <a:off x="2385060" y="3844171"/>
            <a:ext cx="6927272" cy="954107"/>
          </a:xfrm>
          <a:prstGeom prst="rect">
            <a:avLst/>
          </a:prstGeom>
          <a:solidFill>
            <a:schemeClr val="accent1"/>
          </a:solidFill>
        </p:spPr>
        <p:txBody>
          <a:bodyPr wrap="square" rtlCol="0">
            <a:spAutoFit/>
          </a:bodyPr>
          <a:lstStyle/>
          <a:p>
            <a:r>
              <a:rPr lang="en-US" sz="2800" dirty="0">
                <a:solidFill>
                  <a:schemeClr val="bg1"/>
                </a:solidFill>
              </a:rPr>
              <a:t>b. Khi vào cổng, bố dặn 2 anh em Nam như thế nào?</a:t>
            </a:r>
          </a:p>
        </p:txBody>
      </p:sp>
      <p:sp>
        <p:nvSpPr>
          <p:cNvPr id="15" name="Minus 14"/>
          <p:cNvSpPr/>
          <p:nvPr/>
        </p:nvSpPr>
        <p:spPr>
          <a:xfrm>
            <a:off x="6974723" y="2687982"/>
            <a:ext cx="5217277" cy="73456"/>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Minus 15"/>
          <p:cNvSpPr/>
          <p:nvPr/>
        </p:nvSpPr>
        <p:spPr>
          <a:xfrm flipV="1">
            <a:off x="609600" y="3124200"/>
            <a:ext cx="762000" cy="76200"/>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Minus 16"/>
          <p:cNvSpPr/>
          <p:nvPr/>
        </p:nvSpPr>
        <p:spPr>
          <a:xfrm flipV="1">
            <a:off x="817418" y="3100562"/>
            <a:ext cx="5126182" cy="45719"/>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Minus 17"/>
          <p:cNvSpPr/>
          <p:nvPr/>
        </p:nvSpPr>
        <p:spPr>
          <a:xfrm>
            <a:off x="5532812" y="3128851"/>
            <a:ext cx="5668587" cy="71549"/>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Minus 18"/>
          <p:cNvSpPr/>
          <p:nvPr/>
        </p:nvSpPr>
        <p:spPr>
          <a:xfrm flipV="1">
            <a:off x="10553700" y="3123420"/>
            <a:ext cx="1053638" cy="45719"/>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Minus 19"/>
          <p:cNvSpPr/>
          <p:nvPr/>
        </p:nvSpPr>
        <p:spPr>
          <a:xfrm>
            <a:off x="817418" y="3636501"/>
            <a:ext cx="5126182" cy="125405"/>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06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4" grpId="0" animBg="1"/>
      <p:bldP spid="14" grpId="1" animBg="1"/>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 y="100814"/>
            <a:ext cx="11582400" cy="100644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bằng trò chơi: </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b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“Tổ chức sinh nhật” </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p>
        </p:txBody>
      </p:sp>
      <p:pic>
        <p:nvPicPr>
          <p:cNvPr id="2" name="ChucMungSinhNhat-HoaTau-3089002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917571" y="266700"/>
            <a:ext cx="609600" cy="609600"/>
          </a:xfrm>
          <a:prstGeom prst="rect">
            <a:avLst/>
          </a:prstGeom>
        </p:spPr>
      </p:pic>
    </p:spTree>
    <p:extLst>
      <p:ext uri="{BB962C8B-B14F-4D97-AF65-F5344CB8AC3E}">
        <p14:creationId xmlns:p14="http://schemas.microsoft.com/office/powerpoint/2010/main" val="21500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
                                        </p:tgtEl>
                                        <p:attrNameLst>
                                          <p:attrName>r</p:attrName>
                                        </p:attrNameLst>
                                      </p:cBhvr>
                                    </p:animRot>
                                    <p:animRot by="-240000">
                                      <p:cBhvr>
                                        <p:cTn id="31" dur="600" fill="hold">
                                          <p:stCondLst>
                                            <p:cond delay="600"/>
                                          </p:stCondLst>
                                        </p:cTn>
                                        <p:tgtEl>
                                          <p:spTgt spid="4"/>
                                        </p:tgtEl>
                                        <p:attrNameLst>
                                          <p:attrName>r</p:attrName>
                                        </p:attrNameLst>
                                      </p:cBhvr>
                                    </p:animRot>
                                    <p:animRot by="240000">
                                      <p:cBhvr>
                                        <p:cTn id="32" dur="600" fill="hold">
                                          <p:stCondLst>
                                            <p:cond delay="1200"/>
                                          </p:stCondLst>
                                        </p:cTn>
                                        <p:tgtEl>
                                          <p:spTgt spid="4"/>
                                        </p:tgtEl>
                                        <p:attrNameLst>
                                          <p:attrName>r</p:attrName>
                                        </p:attrNameLst>
                                      </p:cBhvr>
                                    </p:animRot>
                                    <p:animRot by="-240000">
                                      <p:cBhvr>
                                        <p:cTn id="33" dur="600" fill="hold">
                                          <p:stCondLst>
                                            <p:cond delay="1800"/>
                                          </p:stCondLst>
                                        </p:cTn>
                                        <p:tgtEl>
                                          <p:spTgt spid="4"/>
                                        </p:tgtEl>
                                        <p:attrNameLst>
                                          <p:attrName>r</p:attrName>
                                        </p:attrNameLst>
                                      </p:cBhvr>
                                    </p:animRot>
                                    <p:animRot by="120000">
                                      <p:cBhvr>
                                        <p:cTn id="34" dur="600" fill="hold">
                                          <p:stCondLst>
                                            <p:cond delay="2400"/>
                                          </p:stCondLst>
                                        </p:cTn>
                                        <p:tgtEl>
                                          <p:spTgt spid="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l="-1000" t="69000" b="-1000"/>
          </a:stretch>
        </a:blipFill>
        <a:effectLst/>
      </p:bgPr>
    </p:bg>
    <p:spTree>
      <p:nvGrpSpPr>
        <p:cNvPr id="1" name=""/>
        <p:cNvGrpSpPr/>
        <p:nvPr/>
      </p:nvGrpSpPr>
      <p:grpSpPr>
        <a:xfrm>
          <a:off x="0" y="0"/>
          <a:ext cx="0" cy="0"/>
          <a:chOff x="0" y="0"/>
          <a:chExt cx="0" cy="0"/>
        </a:xfrm>
      </p:grpSpPr>
      <p:sp>
        <p:nvSpPr>
          <p:cNvPr id="8" name="Oval 7"/>
          <p:cNvSpPr/>
          <p:nvPr/>
        </p:nvSpPr>
        <p:spPr>
          <a:xfrm>
            <a:off x="14287" y="28902"/>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9" name="TextBox 8"/>
          <p:cNvSpPr txBox="1"/>
          <p:nvPr/>
        </p:nvSpPr>
        <p:spPr>
          <a:xfrm>
            <a:off x="755072" y="0"/>
            <a:ext cx="2888672"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10" name="TextBox 9"/>
          <p:cNvSpPr txBox="1"/>
          <p:nvPr/>
        </p:nvSpPr>
        <p:spPr>
          <a:xfrm>
            <a:off x="4344179" y="431524"/>
            <a:ext cx="6248400" cy="584739"/>
          </a:xfrm>
          <a:prstGeom prst="rect">
            <a:avLst/>
          </a:prstGeom>
          <a:solidFill>
            <a:schemeClr val="accent1"/>
          </a:solidFill>
        </p:spPr>
        <p:txBody>
          <a:bodyPr wrap="square" lIns="91403" tIns="45702" rIns="91403" bIns="45702"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Đọc thầm đoạn 2 và trả lời câu hỏi:</a:t>
            </a:r>
          </a:p>
        </p:txBody>
      </p:sp>
      <p:sp>
        <p:nvSpPr>
          <p:cNvPr id="3" name="Rectangle 2"/>
          <p:cNvSpPr/>
          <p:nvPr/>
        </p:nvSpPr>
        <p:spPr>
          <a:xfrm>
            <a:off x="2047010" y="1447800"/>
            <a:ext cx="8620991" cy="2893100"/>
          </a:xfrm>
          <a:prstGeom prst="rect">
            <a:avLst/>
          </a:prstGeom>
        </p:spPr>
        <p:txBody>
          <a:bodyPr wrap="square">
            <a:spAutoFit/>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600" dirty="0">
                <a:latin typeface="Arial-Rounded" panose="020B0500000000000000" pitchFamily="34" charset="0"/>
                <a:ea typeface="Arial-Rounded" panose="020B0500000000000000" pitchFamily="34" charset="0"/>
                <a:cs typeface="Arial-Rounded" panose="020B0500000000000000" pitchFamily="34" charset="0"/>
              </a:rPr>
            </a:br>
            <a:endParaRPr lang="en-US" sz="2600" dirty="0"/>
          </a:p>
        </p:txBody>
      </p:sp>
      <p:sp>
        <p:nvSpPr>
          <p:cNvPr id="11" name="Text Box 1"/>
          <p:cNvSpPr txBox="1"/>
          <p:nvPr/>
        </p:nvSpPr>
        <p:spPr>
          <a:xfrm>
            <a:off x="2442556" y="4024899"/>
            <a:ext cx="6812280" cy="523220"/>
          </a:xfrm>
          <a:prstGeom prst="rect">
            <a:avLst/>
          </a:prstGeom>
          <a:solidFill>
            <a:schemeClr val="accent1"/>
          </a:solidFill>
        </p:spPr>
        <p:txBody>
          <a:bodyPr wrap="square" rtlCol="0">
            <a:spAutoFit/>
          </a:bodyPr>
          <a:lstStyle/>
          <a:p>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 Nhớ lời bố dặn, Nam đã làm gì?</a:t>
            </a:r>
          </a:p>
        </p:txBody>
      </p:sp>
      <p:sp>
        <p:nvSpPr>
          <p:cNvPr id="12" name="Minus 11"/>
          <p:cNvSpPr/>
          <p:nvPr/>
        </p:nvSpPr>
        <p:spPr>
          <a:xfrm>
            <a:off x="8610601" y="3048000"/>
            <a:ext cx="1891145" cy="76200"/>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Minus 12"/>
          <p:cNvSpPr/>
          <p:nvPr/>
        </p:nvSpPr>
        <p:spPr>
          <a:xfrm>
            <a:off x="2199410" y="3452667"/>
            <a:ext cx="5628409" cy="62783"/>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Minus 13"/>
          <p:cNvSpPr/>
          <p:nvPr/>
        </p:nvSpPr>
        <p:spPr>
          <a:xfrm flipV="1">
            <a:off x="2199408" y="3809002"/>
            <a:ext cx="7401792" cy="45719"/>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2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8000" b="60000"/>
          </a:stretch>
        </a:blipFill>
        <a:effectLst/>
      </p:bgPr>
    </p:bg>
    <p:spTree>
      <p:nvGrpSpPr>
        <p:cNvPr id="1" name=""/>
        <p:cNvGrpSpPr/>
        <p:nvPr/>
      </p:nvGrpSpPr>
      <p:grpSpPr>
        <a:xfrm>
          <a:off x="0" y="0"/>
          <a:ext cx="0" cy="0"/>
          <a:chOff x="0" y="0"/>
          <a:chExt cx="0" cy="0"/>
        </a:xfrm>
      </p:grpSpPr>
      <p:sp>
        <p:nvSpPr>
          <p:cNvPr id="10" name="Oval 9"/>
          <p:cNvSpPr/>
          <p:nvPr/>
        </p:nvSpPr>
        <p:spPr>
          <a:xfrm>
            <a:off x="0" y="-138766"/>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11" name="TextBox 10"/>
          <p:cNvSpPr txBox="1"/>
          <p:nvPr/>
        </p:nvSpPr>
        <p:spPr>
          <a:xfrm>
            <a:off x="609600" y="-113893"/>
            <a:ext cx="8222672" cy="584727"/>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a ở mục 3</a:t>
            </a:r>
          </a:p>
        </p:txBody>
      </p:sp>
      <p:sp>
        <p:nvSpPr>
          <p:cNvPr id="12" name="TextBox 11"/>
          <p:cNvSpPr txBox="1">
            <a:spLocks noChangeArrowheads="1"/>
          </p:cNvSpPr>
          <p:nvPr/>
        </p:nvSpPr>
        <p:spPr bwMode="auto">
          <a:xfrm>
            <a:off x="2105892" y="1363431"/>
            <a:ext cx="8936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4000" b="1" dirty="0">
                <a:latin typeface="Arial-Rounded" panose="020B0500000000000000" pitchFamily="34" charset="0"/>
                <a:ea typeface="Arial-Rounded" panose="020B0500000000000000" pitchFamily="34" charset="0"/>
                <a:cs typeface="Arial-Rounded" panose="020B0500000000000000" pitchFamily="34" charset="0"/>
              </a:rPr>
              <a:t>Bố cho Nam và em (…………..)</a:t>
            </a:r>
          </a:p>
        </p:txBody>
      </p:sp>
      <p:sp>
        <p:nvSpPr>
          <p:cNvPr id="17" name="TextBox 16"/>
          <p:cNvSpPr txBox="1"/>
          <p:nvPr/>
        </p:nvSpPr>
        <p:spPr>
          <a:xfrm>
            <a:off x="2105891" y="5725928"/>
            <a:ext cx="7536872" cy="584739"/>
          </a:xfrm>
          <a:prstGeom prst="rect">
            <a:avLst/>
          </a:prstGeom>
          <a:solidFill>
            <a:schemeClr val="accent4">
              <a:lumMod val="40000"/>
              <a:lumOff val="6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Cần chú ý gì khi viết chữ đầu câu?</a:t>
            </a:r>
          </a:p>
        </p:txBody>
      </p:sp>
      <p:sp>
        <p:nvSpPr>
          <p:cNvPr id="19" name="TextBox 18"/>
          <p:cNvSpPr txBox="1"/>
          <p:nvPr/>
        </p:nvSpPr>
        <p:spPr>
          <a:xfrm>
            <a:off x="2106205" y="5725928"/>
            <a:ext cx="7536872" cy="584739"/>
          </a:xfrm>
          <a:prstGeom prst="rect">
            <a:avLst/>
          </a:prstGeom>
          <a:solidFill>
            <a:schemeClr val="accent4">
              <a:lumMod val="40000"/>
              <a:lumOff val="6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câu có dấu gì?</a:t>
            </a:r>
          </a:p>
        </p:txBody>
      </p:sp>
      <p:sp>
        <p:nvSpPr>
          <p:cNvPr id="21" name="TextBox 20"/>
          <p:cNvSpPr txBox="1"/>
          <p:nvPr/>
        </p:nvSpPr>
        <p:spPr>
          <a:xfrm>
            <a:off x="1607128" y="5796125"/>
            <a:ext cx="8797950" cy="584739"/>
          </a:xfrm>
          <a:prstGeom prst="rect">
            <a:avLst/>
          </a:prstGeom>
          <a:solidFill>
            <a:schemeClr val="accent4">
              <a:lumMod val="40000"/>
              <a:lumOff val="6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Khoảng cách giữa các chữ như thế nào?</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 y="2920684"/>
            <a:ext cx="11811000" cy="2838581"/>
          </a:xfrm>
          <a:prstGeom prst="rect">
            <a:avLst/>
          </a:prstGeom>
        </p:spPr>
      </p:pic>
    </p:spTree>
    <p:extLst>
      <p:ext uri="{BB962C8B-B14F-4D97-AF65-F5344CB8AC3E}">
        <p14:creationId xmlns:p14="http://schemas.microsoft.com/office/powerpoint/2010/main" val="17637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P spid="19"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474740"/>
            <a:ext cx="11734800" cy="5697460"/>
          </a:xfrm>
          <a:prstGeom prst="rect">
            <a:avLst/>
          </a:prstGeom>
        </p:spPr>
      </p:pic>
    </p:spTree>
    <p:extLst>
      <p:ext uri="{BB962C8B-B14F-4D97-AF65-F5344CB8AC3E}">
        <p14:creationId xmlns:p14="http://schemas.microsoft.com/office/powerpoint/2010/main" val="14532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0" y="256080"/>
            <a:ext cx="12420600" cy="177953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50984" y="557415"/>
            <a:ext cx="1198944" cy="1517559"/>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06929" y="1057186"/>
            <a:ext cx="1198944" cy="896125"/>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155935" y="1170851"/>
            <a:ext cx="1198944" cy="971008"/>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142295" y="661320"/>
            <a:ext cx="1198944" cy="1517559"/>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6912990" y="661321"/>
            <a:ext cx="1198944" cy="1517559"/>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6842567" y="1165164"/>
            <a:ext cx="1198944" cy="989730"/>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372596" y="637335"/>
            <a:ext cx="1198944" cy="1517559"/>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1186558" y="1221446"/>
            <a:ext cx="1198944" cy="850075"/>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584655" y="3259434"/>
            <a:ext cx="1198944" cy="1517559"/>
          </a:xfrm>
          <a:prstGeom prst="rect">
            <a:avLst/>
          </a:prstGeom>
        </p:spPr>
      </p:pic>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572936" y="2702932"/>
            <a:ext cx="1198944" cy="208858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55043" y="3560133"/>
            <a:ext cx="1198944" cy="1378606"/>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305434" y="4343167"/>
            <a:ext cx="1198944" cy="1517559"/>
          </a:xfrm>
          <a:prstGeom prst="rect">
            <a:avLst/>
          </a:prstGeom>
        </p:spPr>
      </p:pic>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0993056" y="3191162"/>
            <a:ext cx="1198944" cy="1300573"/>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2938547" y="1133407"/>
            <a:ext cx="1346044" cy="1343630"/>
          </a:xfrm>
          <a:prstGeom prst="rect">
            <a:avLst/>
          </a:prstGeom>
        </p:spPr>
      </p:pic>
      <p:pic>
        <p:nvPicPr>
          <p:cNvPr id="24" name="Picture 2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179996" y="1210213"/>
            <a:ext cx="737603" cy="1109396"/>
          </a:xfrm>
          <a:prstGeom prst="rect">
            <a:avLst/>
          </a:prstGeom>
        </p:spPr>
      </p:pic>
      <p:pic>
        <p:nvPicPr>
          <p:cNvPr id="25" name="Picture 2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62659" y="2534616"/>
            <a:ext cx="1824781" cy="1573506"/>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555272" y="2687311"/>
            <a:ext cx="1273988" cy="1458604"/>
          </a:xfrm>
          <a:prstGeom prst="rect">
            <a:avLst/>
          </a:prstGeom>
        </p:spPr>
      </p:pic>
      <p:pic>
        <p:nvPicPr>
          <p:cNvPr id="27" name="Picture 26"/>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6133925" y="1674616"/>
            <a:ext cx="1004181" cy="1507273"/>
          </a:xfrm>
          <a:prstGeom prst="rect">
            <a:avLst/>
          </a:prstGeom>
        </p:spPr>
      </p:pic>
      <p:pic>
        <p:nvPicPr>
          <p:cNvPr id="28" name="Picture 27"/>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7" b="97312" l="2077" r="100000">
                        <a14:foregroundMark x1="24121" y1="6810" x2="30990" y2="64158"/>
                        <a14:foregroundMark x1="30990" y1="74552" x2="38019" y2="76703"/>
                        <a14:foregroundMark x1="40575" y1="46953" x2="41054" y2="65233"/>
                        <a14:foregroundMark x1="17572" y1="20430" x2="24920" y2="23477"/>
                        <a14:foregroundMark x1="73323" y1="22043" x2="77955" y2="27240"/>
                        <a14:foregroundMark x1="68051" y1="23118" x2="65335" y2="29749"/>
                        <a14:foregroundMark x1="59744" y1="26703" x2="57029" y2="28136"/>
                        <a14:foregroundMark x1="76038" y1="40860" x2="76038" y2="40860"/>
                        <a14:foregroundMark x1="85304" y1="75627" x2="83067" y2="78674"/>
                        <a14:foregroundMark x1="69489" y1="78853" x2="69489" y2="80824"/>
                      </a14:backgroundRemoval>
                    </a14:imgEffect>
                  </a14:imgLayer>
                </a14:imgProps>
              </a:ext>
              <a:ext uri="{28A0092B-C50C-407E-A947-70E740481C1C}">
                <a14:useLocalDpi xmlns:a14="http://schemas.microsoft.com/office/drawing/2010/main" val="0"/>
              </a:ext>
            </a:extLst>
          </a:blip>
          <a:srcRect l="9134" t="4909" r="6710" b="12232"/>
          <a:stretch/>
        </p:blipFill>
        <p:spPr>
          <a:xfrm flipH="1">
            <a:off x="7769496" y="1903918"/>
            <a:ext cx="2085977" cy="1626925"/>
          </a:xfrm>
          <a:prstGeom prst="rect">
            <a:avLst/>
          </a:prstGeom>
        </p:spPr>
      </p:pic>
      <p:pic>
        <p:nvPicPr>
          <p:cNvPr id="29" name="Picture 28"/>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815410" y="4289812"/>
            <a:ext cx="2186690" cy="1929424"/>
          </a:xfrm>
          <a:prstGeom prst="rect">
            <a:avLst/>
          </a:prstGeom>
        </p:spPr>
      </p:pic>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775577" y="5119357"/>
            <a:ext cx="1198944" cy="1017305"/>
          </a:xfrm>
          <a:prstGeom prst="rect">
            <a:avLst/>
          </a:prstGeom>
        </p:spPr>
      </p:pic>
      <p:pic>
        <p:nvPicPr>
          <p:cNvPr id="33" name="Picture 3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45025" t="27597" r="10901" b="9984"/>
          <a:stretch/>
        </p:blipFill>
        <p:spPr>
          <a:xfrm>
            <a:off x="9201044" y="4956671"/>
            <a:ext cx="754910" cy="671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19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6"/>
                                        </p:tgtEl>
                                        <p:attrNameLst>
                                          <p:attrName>r</p:attrName>
                                        </p:attrNameLst>
                                      </p:cBhvr>
                                    </p:animRot>
                                    <p:animRot by="-240000">
                                      <p:cBhvr>
                                        <p:cTn id="7" dur="1150" fill="hold">
                                          <p:stCondLst>
                                            <p:cond delay="1150"/>
                                          </p:stCondLst>
                                        </p:cTn>
                                        <p:tgtEl>
                                          <p:spTgt spid="26"/>
                                        </p:tgtEl>
                                        <p:attrNameLst>
                                          <p:attrName>r</p:attrName>
                                        </p:attrNameLst>
                                      </p:cBhvr>
                                    </p:animRot>
                                    <p:animRot by="240000">
                                      <p:cBhvr>
                                        <p:cTn id="8" dur="1150" fill="hold">
                                          <p:stCondLst>
                                            <p:cond delay="2300"/>
                                          </p:stCondLst>
                                        </p:cTn>
                                        <p:tgtEl>
                                          <p:spTgt spid="26"/>
                                        </p:tgtEl>
                                        <p:attrNameLst>
                                          <p:attrName>r</p:attrName>
                                        </p:attrNameLst>
                                      </p:cBhvr>
                                    </p:animRot>
                                    <p:animRot by="-240000">
                                      <p:cBhvr>
                                        <p:cTn id="9" dur="1150" fill="hold">
                                          <p:stCondLst>
                                            <p:cond delay="3450"/>
                                          </p:stCondLst>
                                        </p:cTn>
                                        <p:tgtEl>
                                          <p:spTgt spid="26"/>
                                        </p:tgtEl>
                                        <p:attrNameLst>
                                          <p:attrName>r</p:attrName>
                                        </p:attrNameLst>
                                      </p:cBhvr>
                                    </p:animRot>
                                    <p:animRot by="120000">
                                      <p:cBhvr>
                                        <p:cTn id="10" dur="1150" fill="hold">
                                          <p:stCondLst>
                                            <p:cond delay="46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29"/>
                                        </p:tgtEl>
                                        <p:attrNameLst>
                                          <p:attrName>r</p:attrName>
                                        </p:attrNameLst>
                                      </p:cBhvr>
                                    </p:animRot>
                                    <p:animRot by="-240000">
                                      <p:cBhvr>
                                        <p:cTn id="13" dur="1150" fill="hold">
                                          <p:stCondLst>
                                            <p:cond delay="1150"/>
                                          </p:stCondLst>
                                        </p:cTn>
                                        <p:tgtEl>
                                          <p:spTgt spid="29"/>
                                        </p:tgtEl>
                                        <p:attrNameLst>
                                          <p:attrName>r</p:attrName>
                                        </p:attrNameLst>
                                      </p:cBhvr>
                                    </p:animRot>
                                    <p:animRot by="240000">
                                      <p:cBhvr>
                                        <p:cTn id="14" dur="1150" fill="hold">
                                          <p:stCondLst>
                                            <p:cond delay="2300"/>
                                          </p:stCondLst>
                                        </p:cTn>
                                        <p:tgtEl>
                                          <p:spTgt spid="29"/>
                                        </p:tgtEl>
                                        <p:attrNameLst>
                                          <p:attrName>r</p:attrName>
                                        </p:attrNameLst>
                                      </p:cBhvr>
                                    </p:animRot>
                                    <p:animRot by="-240000">
                                      <p:cBhvr>
                                        <p:cTn id="15" dur="1150" fill="hold">
                                          <p:stCondLst>
                                            <p:cond delay="3450"/>
                                          </p:stCondLst>
                                        </p:cTn>
                                        <p:tgtEl>
                                          <p:spTgt spid="29"/>
                                        </p:tgtEl>
                                        <p:attrNameLst>
                                          <p:attrName>r</p:attrName>
                                        </p:attrNameLst>
                                      </p:cBhvr>
                                    </p:animRot>
                                    <p:animRot by="120000">
                                      <p:cBhvr>
                                        <p:cTn id="16" dur="1150" fill="hold">
                                          <p:stCondLst>
                                            <p:cond delay="46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9107258" y="231735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37646" y="3635088"/>
            <a:ext cx="2334953" cy="322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3420317" y="162880"/>
            <a:ext cx="5604153" cy="1280593"/>
          </a:xfrm>
          <a:prstGeom prst="wedgeEllipseCallout">
            <a:avLst>
              <a:gd name="adj1" fmla="val -20688"/>
              <a:gd name="adj2" fmla="val 116002"/>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Hôm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nay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cháu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Nam,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mua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bánh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kem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3" name="Oval Callout 22"/>
          <p:cNvSpPr/>
          <p:nvPr/>
        </p:nvSpPr>
        <p:spPr>
          <a:xfrm rot="20624333">
            <a:off x="18225" y="488765"/>
            <a:ext cx="3452724" cy="1372637"/>
          </a:xfrm>
          <a:prstGeom prst="wedgeEllipseCallout">
            <a:avLst>
              <a:gd name="adj1" fmla="val 6605"/>
              <a:gd name="adj2" fmla="val 8130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mua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hoa</a:t>
            </a:r>
            <a:endPar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Oval Callout 23"/>
          <p:cNvSpPr/>
          <p:nvPr/>
        </p:nvSpPr>
        <p:spPr>
          <a:xfrm>
            <a:off x="8906143" y="352100"/>
            <a:ext cx="2785982" cy="1498938"/>
          </a:xfrm>
          <a:prstGeom prst="wedgeEllipseCallout">
            <a:avLst>
              <a:gd name="adj1" fmla="val 6605"/>
              <a:gd name="adj2" fmla="val 9240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Con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mua</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ít</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Callout 24"/>
          <p:cNvSpPr/>
          <p:nvPr/>
        </p:nvSpPr>
        <p:spPr>
          <a:xfrm>
            <a:off x="2843124" y="5153778"/>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hàng</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lưu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niệm</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mua</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tặng</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món</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228600" y="2819400"/>
            <a:ext cx="7592039" cy="45720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657600"/>
            <a:ext cx="2897240"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990600" y="152402"/>
            <a:ext cx="97536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Hãy chọn âm phù hợp hoàn thiện các từ sau: </a:t>
            </a:r>
            <a:r>
              <a:rPr lang="en-US" sz="4000" b="1"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….ì lạ</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…ỏ non</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….ể chuyện </a:t>
            </a:r>
          </a:p>
        </p:txBody>
      </p:sp>
      <p:sp>
        <p:nvSpPr>
          <p:cNvPr id="10" name="Rectangle 9"/>
          <p:cNvSpPr/>
          <p:nvPr/>
        </p:nvSpPr>
        <p:spPr>
          <a:xfrm>
            <a:off x="567528" y="1686217"/>
            <a:ext cx="2556671" cy="5334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a:t>
            </a:r>
            <a:r>
              <a:rPr lang="en-US" sz="38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8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800" b="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hay n </a:t>
            </a:r>
          </a:p>
        </p:txBody>
      </p:sp>
      <p:sp>
        <p:nvSpPr>
          <p:cNvPr id="11" name="Rectangle 10"/>
          <p:cNvSpPr/>
          <p:nvPr/>
        </p:nvSpPr>
        <p:spPr>
          <a:xfrm>
            <a:off x="9116070" y="1564012"/>
            <a:ext cx="2385706" cy="5334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a:t>
            </a:r>
            <a:r>
              <a:rPr lang="en-US" sz="38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8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hay k</a:t>
            </a:r>
          </a:p>
        </p:txBody>
      </p:sp>
      <p:sp>
        <p:nvSpPr>
          <p:cNvPr id="12" name="Rectangle 11"/>
          <p:cNvSpPr/>
          <p:nvPr/>
        </p:nvSpPr>
        <p:spPr>
          <a:xfrm>
            <a:off x="4754603" y="1635839"/>
            <a:ext cx="2311960" cy="5334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8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8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 </a:t>
            </a:r>
            <a:r>
              <a:rPr lang="en-US" sz="3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hay d</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0" y="876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638800" y="2362201"/>
            <a:ext cx="3952243" cy="1600200"/>
          </a:xfrm>
          <a:prstGeom prst="wedgeEllipseCallout">
            <a:avLst>
              <a:gd name="adj1" fmla="val 43250"/>
              <a:gd name="adj2" fmla="val 7195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Cháu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mua</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bó</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7" name="Oval Callout 16"/>
          <p:cNvSpPr/>
          <p:nvPr/>
        </p:nvSpPr>
        <p:spPr>
          <a:xfrm>
            <a:off x="3655771" y="5486400"/>
            <a:ext cx="4421429"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Cháu </a:t>
            </a:r>
            <a:r>
              <a:rPr lang="en-US" sz="2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400" b="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 cho bác </a:t>
            </a:r>
            <a:r>
              <a:rPr lang="en-US" sz="2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2400" b="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1.11111E-6 3.7037E-6 C 0.00121 -0.05533 -0.00382 -0.08496 0.01041 -0.12778 C 0.01493 -0.14121 0.01475 -0.15463 0.02083 -0.16667 C 0.02604 -0.19491 0.0335 -0.22199 0.04791 -0.24445 C 0.05399 -0.25394 0.06198 -0.25834 0.06875 -0.26667 C 0.07378 -0.27292 0.07847 -0.27963 0.08333 -0.28611 C 0.08507 -0.28843 0.08784 -0.28935 0.08958 -0.29167 C 0.09201 -0.29491 0.09323 -0.29977 0.09583 -0.30278 C 0.09757 -0.30463 0.10017 -0.30417 0.10208 -0.30556 C 0.1085 -0.30996 0.11267 -0.31713 0.11875 -0.32222 C 0.12066 -0.32384 0.12309 -0.32361 0.125 -0.325 C 0.13715 -0.33449 0.14826 -0.3463 0.16041 -0.35556 C 0.16319 -0.35764 0.16614 -0.3588 0.16875 -0.36111 C 0.17639 -0.36829 0.18663 -0.3831 0.19583 -0.38611 C 0.20746 -0.39005 0.21597 -0.39722 0.22708 -0.40278 C 0.23784 -0.4081 0.24913 -0.41088 0.26041 -0.41389 C 0.2717 -0.42153 0.2835 -0.42361 0.29583 -0.42778 C 0.2993 -0.42894 0.30277 -0.4294 0.30625 -0.43056 C 0.31041 -0.43218 0.31875 -0.43611 0.31875 -0.43611 C 0.36302 -0.43472 0.39896 -0.43588 0.43958 -0.42222 C 0.44166 -0.42037 0.44357 -0.41806 0.44583 -0.41667 C 0.44843 -0.41528 0.45173 -0.41574 0.45416 -0.41389 C 0.48489 -0.39005 0.46041 -0.40185 0.47708 -0.39445 C 0.4809 -0.38935 0.48576 -0.38565 0.48958 -0.38056 C 0.50347 -0.36204 0.51371 -0.33935 0.53333 -0.33056 C 0.54045 -0.31806 0.54757 -0.30764 0.55416 -0.29445 C 0.55764 -0.28727 0.56284 -0.26829 0.56458 -0.26111 C 0.56597 -0.25556 0.57014 -0.25185 0.57291 -0.24722 C 0.57743 -0.2294 0.57152 -0.24884 0.58333 -0.22778 C 0.58871 -0.21806 0.59288 -0.20718 0.59791 -0.19722 C 0.60764 -0.17778 0.60972 -0.1544 0.61666 -0.13334 C 0.62326 -0.11366 0.63437 -0.09028 0.64583 -0.075 C 0.65902 -0.02246 0.65173 -0.05741 0.64791 0.05833 C 0.64774 0.06134 0.64583 0.06666 0.64583 0.06666 L 0.65208 0.04444 " pathEditMode="relative" ptsTypes="fffffffffffffffffffffffffffffffffAA">
                                      <p:cBhvr>
                                        <p:cTn id="53" dur="2000" fill="hold"/>
                                        <p:tgtEl>
                                          <p:spTgt spid="18"/>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4"/>
                                        </p:tgtEl>
                                      </p:cBhvr>
                                    </p:cmd>
                                  </p:childTnLst>
                                </p:cTn>
                              </p:par>
                            </p:childTnLst>
                          </p:cTn>
                        </p:par>
                      </p:childTnLst>
                    </p:cTn>
                  </p:par>
                </p:childTnLst>
              </p:cTn>
              <p:nextCondLst>
                <p:cond evt="onClick" delay="0">
                  <p:tgtEl>
                    <p:spTgt spid="12"/>
                  </p:tgtEl>
                </p:cond>
              </p:nextCondLst>
            </p:seq>
            <p:audio>
              <p:cMediaNode vol="100000">
                <p:cTn id="64" fill="hold" display="0">
                  <p:stCondLst>
                    <p:cond delay="indefinite"/>
                  </p:stCondLst>
                  <p:endCondLst>
                    <p:cond evt="onStopAudio" delay="0">
                      <p:tgtEl>
                        <p:sldTgt/>
                      </p:tgtEl>
                    </p:cond>
                  </p:endCondLst>
                </p:cTn>
                <p:tgtEl>
                  <p:spTgt spid="13"/>
                </p:tgtEl>
              </p:cMediaNode>
            </p:audio>
            <p:audio>
              <p:cMediaNode vol="100000">
                <p:cTn id="65" fill="hold" display="0">
                  <p:stCondLst>
                    <p:cond delay="indefinite"/>
                  </p:stCondLst>
                  <p:endCondLst>
                    <p:cond evt="onStopAudio" delay="0">
                      <p:tgtEl>
                        <p:sldTgt/>
                      </p:tgtEl>
                    </p:cond>
                  </p:endCondLst>
                </p:cTn>
                <p:tgtEl>
                  <p:spTgt spid="14"/>
                </p:tgtEl>
              </p:cMediaNode>
            </p:audio>
            <p:audio>
              <p:cMediaNode vol="10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228601" y="2286000"/>
            <a:ext cx="5962246"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6640641" y="3790951"/>
            <a:ext cx="1761565" cy="328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95028" y="3896924"/>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1295400" y="152402"/>
            <a:ext cx="8850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 việc nào em được làm đúng với độ tuổi của mình hãy chọn đáp án đúng.</a:t>
            </a:r>
          </a:p>
        </p:txBody>
      </p:sp>
      <p:sp>
        <p:nvSpPr>
          <p:cNvPr id="13" name="Rectangle 12"/>
          <p:cNvSpPr/>
          <p:nvPr/>
        </p:nvSpPr>
        <p:spPr>
          <a:xfrm>
            <a:off x="9336984" y="1511772"/>
            <a:ext cx="2855016" cy="69412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Tự giặt quần áo, tắm, gội đầu.</a:t>
            </a:r>
          </a:p>
        </p:txBody>
      </p:sp>
      <p:sp>
        <p:nvSpPr>
          <p:cNvPr id="14" name="Rectangle 13"/>
          <p:cNvSpPr/>
          <p:nvPr/>
        </p:nvSpPr>
        <p:spPr>
          <a:xfrm>
            <a:off x="480470" y="1514006"/>
            <a:ext cx="2911694" cy="100059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mặc quần áo, đánh răng rửa mặt</a:t>
            </a:r>
          </a:p>
        </p:txBody>
      </p:sp>
      <p:sp>
        <p:nvSpPr>
          <p:cNvPr id="15" name="Rectangle 14"/>
          <p:cNvSpPr/>
          <p:nvPr/>
        </p:nvSpPr>
        <p:spPr>
          <a:xfrm>
            <a:off x="5257800" y="1447332"/>
            <a:ext cx="2362200" cy="70531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lấy đồ vật trên cao.</a:t>
            </a: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9" name="Oval Callout 18"/>
          <p:cNvSpPr/>
          <p:nvPr/>
        </p:nvSpPr>
        <p:spPr>
          <a:xfrm>
            <a:off x="6990448" y="2429763"/>
            <a:ext cx="3772399" cy="1504950"/>
          </a:xfrm>
          <a:prstGeom prst="wedgeEllipseCallout">
            <a:avLst>
              <a:gd name="adj1" fmla="val -1072"/>
              <a:gd name="adj2" fmla="val 10152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tôi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mua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1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bánh</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sinh</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0" name="Oval Callout 19"/>
          <p:cNvSpPr/>
          <p:nvPr/>
        </p:nvSpPr>
        <p:spPr>
          <a:xfrm>
            <a:off x="3335970" y="4953000"/>
            <a:ext cx="3430917" cy="1578740"/>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Ông</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ạ! </a:t>
            </a:r>
          </a:p>
        </p:txBody>
      </p:sp>
      <p:pic>
        <p:nvPicPr>
          <p:cNvPr id="205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4"/>
                                        </p:tgtEl>
                                        <p:attrNameLst>
                                          <p:attrName>r</p:attrName>
                                        </p:attrNameLst>
                                      </p:cBhvr>
                                    </p:animRot>
                                    <p:animRot by="-240000">
                                      <p:cBhvr>
                                        <p:cTn id="13" dur="600" fill="hold">
                                          <p:stCondLst>
                                            <p:cond delay="600"/>
                                          </p:stCondLst>
                                        </p:cTn>
                                        <p:tgtEl>
                                          <p:spTgt spid="2054"/>
                                        </p:tgtEl>
                                        <p:attrNameLst>
                                          <p:attrName>r</p:attrName>
                                        </p:attrNameLst>
                                      </p:cBhvr>
                                    </p:animRot>
                                    <p:animRot by="240000">
                                      <p:cBhvr>
                                        <p:cTn id="14" dur="600" fill="hold">
                                          <p:stCondLst>
                                            <p:cond delay="1200"/>
                                          </p:stCondLst>
                                        </p:cTn>
                                        <p:tgtEl>
                                          <p:spTgt spid="2054"/>
                                        </p:tgtEl>
                                        <p:attrNameLst>
                                          <p:attrName>r</p:attrName>
                                        </p:attrNameLst>
                                      </p:cBhvr>
                                    </p:animRot>
                                    <p:animRot by="-240000">
                                      <p:cBhvr>
                                        <p:cTn id="15" dur="600" fill="hold">
                                          <p:stCondLst>
                                            <p:cond delay="1800"/>
                                          </p:stCondLst>
                                        </p:cTn>
                                        <p:tgtEl>
                                          <p:spTgt spid="2054"/>
                                        </p:tgtEl>
                                        <p:attrNameLst>
                                          <p:attrName>r</p:attrName>
                                        </p:attrNameLst>
                                      </p:cBhvr>
                                    </p:animRot>
                                    <p:animRot by="120000">
                                      <p:cBhvr>
                                        <p:cTn id="16" dur="600" fill="hold">
                                          <p:stCondLst>
                                            <p:cond delay="24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8"/>
                                        </p:tgtEl>
                                      </p:cBhvr>
                                    </p:cmd>
                                  </p:childTnLst>
                                </p:cTn>
                              </p:par>
                              <p:par>
                                <p:cTn id="58" presetID="0" presetClass="path" presetSubtype="0" accel="50000" decel="50000" fill="hold" nodeType="withEffect">
                                  <p:stCondLst>
                                    <p:cond delay="0"/>
                                  </p:stCondLst>
                                  <p:childTnLst>
                                    <p:animMotion origin="layout" path="M 1.66667E-6 0.025 C 0.00173 0.00556 0.00451 -0.00671 0.01024 -0.02338 C 0.01406 -0.03426 0.01076 -0.03356 0.01441 -0.04745 C 0.01528 -0.05093 0.01736 -0.05324 0.01857 -0.05648 C 0.02812 -0.08194 0.03594 -0.10556 0.04774 -0.12893 C 0.04826 -0.12986 0.05989 -0.15625 0.06232 -0.15926 C 0.06476 -0.16227 0.06823 -0.1625 0.07066 -0.16528 C 0.07378 -0.16875 0.07587 -0.17384 0.07899 -0.17731 C 0.09114 -0.19028 0.08351 -0.17662 0.09357 -0.18935 C 0.09792 -0.19514 0.10069 -0.2037 0.1059 -0.20741 C 0.10868 -0.20949 0.11163 -0.21111 0.11423 -0.21343 C 0.11667 -0.21597 0.11823 -0.22014 0.12048 -0.22268 C 0.12639 -0.2294 0.13385 -0.23287 0.13923 -0.24074 C 0.15173 -0.2588 0.16597 -0.26991 0.18298 -0.27384 C 0.19392 -0.28009 0.20503 -0.2838 0.21614 -0.28889 C 0.26198 -0.28796 0.30764 -0.28866 0.35347 -0.28588 C 0.37326 -0.28472 0.39305 -0.2625 0.41163 -0.25579 C 0.41875 -0.24907 0.42691 -0.24259 0.43455 -0.23773 C 0.43854 -0.23518 0.44305 -0.23449 0.44705 -0.23171 C 0.45156 -0.22847 0.45955 -0.21944 0.45955 -0.21921 C 0.46094 -0.21643 0.46267 -0.21366 0.46371 -0.21042 C 0.46476 -0.20764 0.46476 -0.20417 0.4658 -0.20139 C 0.47153 -0.18704 0.47917 -0.17431 0.48871 -0.16528 C 0.49357 -0.15463 0.49982 -0.15069 0.50521 -0.14097 C 0.50677 -0.13819 0.50764 -0.13472 0.50937 -0.13194 C 0.51337 -0.12569 0.51771 -0.11991 0.52187 -0.11389 C 0.5243 -0.11042 0.52552 -0.10509 0.52812 -0.10185 C 0.53194 -0.09699 0.54062 -0.08981 0.54062 -0.08935 C 0.54896 -0.07153 0.5467 -0.05972 0.55729 -0.04444 C 0.5625 -0.02176 0.55486 -0.04884 0.56562 -0.0294 C 0.56701 -0.02685 0.56667 -0.02292 0.56771 -0.02037 C 0.57153 -0.01018 0.5816 0.00417 0.58437 0.01597 C 0.58698 0.02708 0.59167 0.03542 0.59479 0.04607 C 0.59913 0.06111 0.59948 0.07894 0.60104 0.09444 C 0.60035 0.10162 0.59896 0.11574 0.59896 0.11597 " pathEditMode="relative" rAng="0" ptsTypes="ffffffffffffffffffffffffffffffffffA">
                                      <p:cBhvr>
                                        <p:cTn id="59" dur="2000" fill="hold"/>
                                        <p:tgtEl>
                                          <p:spTgt spid="2050"/>
                                        </p:tgtEl>
                                        <p:attrNameLst>
                                          <p:attrName>ppt_x</p:attrName>
                                          <p:attrName>ppt_y</p:attrName>
                                        </p:attrNameLst>
                                      </p:cBhvr>
                                      <p:rCtr x="30052" y="-11157"/>
                                    </p:animMotion>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3030" fill="hold"/>
                                        <p:tgtEl>
                                          <p:spTgt spid="16"/>
                                        </p:tgtEl>
                                      </p:cBhvr>
                                    </p:cmd>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audio>
              <p:cMediaNode vol="80000">
                <p:cTn id="72"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573293" y="3238708"/>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8209722" y="2498595"/>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371600" y="152402"/>
            <a:ext cx="87742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 sát tranh SHS: Bạn nhỏ đang ở đâu? Vì sao bạn khóc? </a:t>
            </a:r>
          </a:p>
        </p:txBody>
      </p:sp>
      <p:sp>
        <p:nvSpPr>
          <p:cNvPr id="9" name="Rectangle 8"/>
          <p:cNvSpPr/>
          <p:nvPr/>
        </p:nvSpPr>
        <p:spPr>
          <a:xfrm>
            <a:off x="838200" y="1689259"/>
            <a:ext cx="2728686" cy="8001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Đang đi chơi và rất vui vẻ.</a:t>
            </a:r>
          </a:p>
        </p:txBody>
      </p:sp>
      <p:sp>
        <p:nvSpPr>
          <p:cNvPr id="10" name="Rectangle 9"/>
          <p:cNvSpPr/>
          <p:nvPr/>
        </p:nvSpPr>
        <p:spPr>
          <a:xfrm>
            <a:off x="4939978" y="1592833"/>
            <a:ext cx="2908622" cy="8060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Ở công viên và bị lạc bố mẹ.</a:t>
            </a:r>
          </a:p>
        </p:txBody>
      </p:sp>
      <p:sp>
        <p:nvSpPr>
          <p:cNvPr id="11" name="Rectangle 10"/>
          <p:cNvSpPr/>
          <p:nvPr/>
        </p:nvSpPr>
        <p:spPr>
          <a:xfrm>
            <a:off x="8611178" y="1614309"/>
            <a:ext cx="3251630" cy="84884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Đang đi chơi công viên cùng </a:t>
            </a: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 </a:t>
            </a:r>
            <a:r>
              <a:rPr lang="en-US" sz="2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lang="en-US" sz="26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mua</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món</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quà</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6" name="Oval Callout 15"/>
          <p:cNvSpPr/>
          <p:nvPr/>
        </p:nvSpPr>
        <p:spPr>
          <a:xfrm>
            <a:off x="5426566" y="4858271"/>
            <a:ext cx="2608627" cy="1638104"/>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548605" y="4239143"/>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0.00104 0.02547 C 0.00221 0.01945 0.00469 0.01389 0.00469 0.00764 C 0.00365 -0.05787 0.00833 -0.15208 -0.01719 -0.21389 C -0.01979 -0.23078 -0.02383 -0.24722 -0.03008 -0.26111 C -0.03164 -0.26458 -0.03398 -0.26666 -0.03542 -0.27014 C -0.03789 -0.27523 -0.03945 -0.28611 -0.04271 -0.29074 C -0.05299 -0.30532 -0.06719 -0.31435 -0.07917 -0.32338 C -0.08906 -0.33032 -0.09857 -0.33912 -0.10833 -0.34699 C -0.11081 -0.34884 -0.11159 -0.3537 -0.11393 -0.35578 C -0.12096 -0.36227 -0.12656 -0.36134 -0.13385 -0.36458 C -0.1625 -0.37731 -0.19102 -0.38842 -0.21966 -0.4 C -0.26198 -0.39815 -0.30312 -0.39444 -0.34531 -0.3912 C -0.35781 -0.38727 -0.372 -0.38588 -0.38372 -0.37639 C -0.38997 -0.37129 -0.39518 -0.36527 -0.40195 -0.3618 C -0.40781 -0.33264 -0.39831 -0.37384 -0.40924 -0.34699 C -0.41758 -0.32639 -0.4043 -0.34305 -0.41458 -0.32615 C -0.422 -0.31412 -0.425 -0.31365 -0.42917 -0.29676 C -0.44206 -0.24514 -0.44909 -0.19213 -0.45299 -0.13703 C -0.45404 -0.09722 -0.45208 -0.0794 -0.45833 -0.04838 C -0.46055 -0.01597 -0.46654 0.01158 -0.46029 0.04607 C -0.45937 0.05093 -0.45417 0.04607 -0.45104 0.04607 " pathEditMode="relative" rAng="0" ptsTypes="AAAAAAAAAAAAAAAAAAAAA">
                                      <p:cBhvr>
                                        <p:cTn id="59" dur="2000" fill="hold"/>
                                        <p:tgtEl>
                                          <p:spTgt spid="4101"/>
                                        </p:tgtEl>
                                        <p:attrNameLst>
                                          <p:attrName>ppt_x</p:attrName>
                                          <p:attrName>ppt_y</p:attrName>
                                        </p:attrNameLst>
                                      </p:cBhvr>
                                      <p:rCtr x="-23034" y="-20139"/>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3030"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514600" y="2552700"/>
            <a:ext cx="683285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459015" y="2820461"/>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9208545" y="2717752"/>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791810" y="80655"/>
            <a:ext cx="84582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Nếu gặp phải trường hợp như bạn nhỏ, em sẽ làm gì? </a:t>
            </a:r>
          </a:p>
        </p:txBody>
      </p:sp>
      <p:sp>
        <p:nvSpPr>
          <p:cNvPr id="10" name="Rectangle 9"/>
          <p:cNvSpPr/>
          <p:nvPr/>
        </p:nvSpPr>
        <p:spPr>
          <a:xfrm>
            <a:off x="134043" y="1336893"/>
            <a:ext cx="3149795" cy="10893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Khóc to và chạy đi tìm bố mẹ. Gặp người lạ đi </a:t>
            </a:r>
            <a:r>
              <a:rPr lang="en-US"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018973" y="1351037"/>
            <a:ext cx="3943595" cy="111575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Không đi lung tung, nhờ loa thông báo, hoặc công an tìm bố mẹ tại công viên.</a:t>
            </a:r>
          </a:p>
        </p:txBody>
      </p:sp>
      <p:sp>
        <p:nvSpPr>
          <p:cNvPr id="12" name="Rectangle 11"/>
          <p:cNvSpPr/>
          <p:nvPr/>
        </p:nvSpPr>
        <p:spPr>
          <a:xfrm>
            <a:off x="3855786" y="1350076"/>
            <a:ext cx="3591239" cy="108938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Chạy khắp nơi và nhờ sự giúp đỡ tìm bố mẹ.</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10250010" y="4953000"/>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2868045" y="3468161"/>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Tôi</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mua</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ít</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8" name="Oval Callout 17"/>
          <p:cNvSpPr/>
          <p:nvPr/>
        </p:nvSpPr>
        <p:spPr>
          <a:xfrm rot="20662772">
            <a:off x="6169677" y="2628900"/>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ạ! </a:t>
            </a:r>
          </a:p>
        </p:txBody>
      </p:sp>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 2.59259E-6 C 0.01458 -0.05834 0.00469 -0.01435 0 -0.16088 C -0.00104 -0.19607 -0.00846 -0.25718 -0.03242 -0.27847 C -0.03437 -0.28635 -0.03646 -0.29422 -0.03841 -0.30209 C -0.03945 -0.30648 -0.0444 -0.30695 -0.04701 -0.30996 C -0.05013 -0.31343 -0.05221 -0.31898 -0.05586 -0.32176 C -0.06628 -0.3294 -0.07721 -0.32986 -0.08841 -0.33334 C -0.10716 -0.33912 -0.12227 -0.34537 -0.14128 -0.34908 C -0.17435 -0.36389 -0.20833 -0.37385 -0.24128 -0.38843 C -0.2599 -0.39676 -0.28034 -0.39422 -0.3 -0.3963 C -0.34023 -0.39491 -0.38034 -0.39468 -0.4207 -0.39236 C -0.44414 -0.39097 -0.46367 -0.37315 -0.48542 -0.36482 C -0.4974 -0.36019 -0.51315 -0.35834 -0.52357 -0.34908 C -0.53659 -0.3375 -0.55052 -0.32986 -0.56471 -0.32176 C -0.56875 -0.31945 -0.57279 -0.3169 -0.57656 -0.31389 C -0.57969 -0.31158 -0.58216 -0.30787 -0.58542 -0.30602 C -0.59102 -0.30255 -0.59779 -0.30278 -0.60299 -0.29815 C -0.64219 -0.2632 -0.58398 -0.31343 -0.6207 -0.28635 C -0.62695 -0.28172 -0.63841 -0.2706 -0.63841 -0.27037 C -0.6474 -0.25278 -0.65195 -0.23334 -0.66185 -0.21574 C -0.6681 -0.19121 -0.66771 -0.2007 -0.66771 -0.18843 " pathEditMode="relative" rAng="0" ptsTypes="AAAAAAAAAAAAAAAAAAAAA">
                                      <p:cBhvr>
                                        <p:cTn id="53" dur="2000" fill="hold"/>
                                        <p:tgtEl>
                                          <p:spTgt spid="16"/>
                                        </p:tgtEl>
                                        <p:attrNameLst>
                                          <p:attrName>ppt_x</p:attrName>
                                          <p:attrName>ppt_y</p:attrName>
                                        </p:attrNameLst>
                                      </p:cBhvr>
                                      <p:rCtr x="-33021"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6"/>
                                        </p:tgtEl>
                                        <p:attrNameLst>
                                          <p:attrName>r</p:attrName>
                                        </p:attrNameLst>
                                      </p:cBhvr>
                                    </p:animRot>
                                    <p:animRot by="-240000">
                                      <p:cBhvr>
                                        <p:cTn id="39" dur="600" fill="hold">
                                          <p:stCondLst>
                                            <p:cond delay="600"/>
                                          </p:stCondLst>
                                        </p:cTn>
                                        <p:tgtEl>
                                          <p:spTgt spid="6"/>
                                        </p:tgtEl>
                                        <p:attrNameLst>
                                          <p:attrName>r</p:attrName>
                                        </p:attrNameLst>
                                      </p:cBhvr>
                                    </p:animRot>
                                    <p:animRot by="240000">
                                      <p:cBhvr>
                                        <p:cTn id="40" dur="600" fill="hold">
                                          <p:stCondLst>
                                            <p:cond delay="1200"/>
                                          </p:stCondLst>
                                        </p:cTn>
                                        <p:tgtEl>
                                          <p:spTgt spid="6"/>
                                        </p:tgtEl>
                                        <p:attrNameLst>
                                          <p:attrName>r</p:attrName>
                                        </p:attrNameLst>
                                      </p:cBhvr>
                                    </p:animRot>
                                    <p:animRot by="-240000">
                                      <p:cBhvr>
                                        <p:cTn id="41" dur="600" fill="hold">
                                          <p:stCondLst>
                                            <p:cond delay="1800"/>
                                          </p:stCondLst>
                                        </p:cTn>
                                        <p:tgtEl>
                                          <p:spTgt spid="6"/>
                                        </p:tgtEl>
                                        <p:attrNameLst>
                                          <p:attrName>r</p:attrName>
                                        </p:attrNameLst>
                                      </p:cBhvr>
                                    </p:animRot>
                                    <p:animRot by="120000">
                                      <p:cBhvr>
                                        <p:cTn id="42"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11963400" cy="5924550"/>
          </a:xfrm>
          <a:prstGeom prst="rect">
            <a:avLst/>
          </a:prstGeom>
        </p:spPr>
      </p:pic>
    </p:spTree>
    <p:extLst>
      <p:ext uri="{BB962C8B-B14F-4D97-AF65-F5344CB8AC3E}">
        <p14:creationId xmlns:p14="http://schemas.microsoft.com/office/powerpoint/2010/main" val="997808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Full"/>
  <p:tag name="GENSWF_SLIDE_TITLE" val="Trang bìa"/>
  <p:tag name="ISPRING_CUSTOM_TIMING_USED" val="1"/>
  <p:tag name="GENSWF_ADVANCE_TIME" val="30.000"/>
  <p:tag name="ISPRING_PLAYER_PLAYLIST_ID" val="58a3302d114392f37f596dc66b17cecec7fffc10"/>
  <p:tag name="ISPRING_SLIDE_ID_2" val="{2C719A42-81D0-430A-A892-24AA7CEC0DE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1191</TotalTime>
  <Words>959</Words>
  <Application>Microsoft Office PowerPoint</Application>
  <PresentationFormat>Widescreen</PresentationFormat>
  <Paragraphs>96</Paragraphs>
  <Slides>23</Slides>
  <Notes>2</Notes>
  <HiddenSlides>0</HiddenSlides>
  <MMClips>16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.VnAristote</vt:lpstr>
      <vt:lpstr>.VnBahamasBH</vt:lpstr>
      <vt:lpstr>.VnTimeH</vt:lpstr>
      <vt:lpstr>Arial</vt:lpstr>
      <vt:lpstr>Arial Rounded MT Bold</vt:lpstr>
      <vt:lpstr>Arial-Rounded</vt:lpstr>
      <vt:lpstr>Calibri</vt:lpstr>
      <vt:lpstr>Calibri Light</vt:lpstr>
      <vt:lpstr>Times New Roman</vt:lpstr>
      <vt:lpstr>Verdana</vt:lpstr>
      <vt:lpstr>1_Office Theme</vt:lpstr>
      <vt:lpstr>Office Theme</vt:lpstr>
      <vt:lpstr>2_Office Theme</vt:lpstr>
      <vt:lpstr>PowerPoint Presentation</vt:lpstr>
      <vt:lpstr>1. Ôn và Khởi động ngày mới bằng trò chơi:  “Tổ chức sinh nhật”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STD_DELL</cp:lastModifiedBy>
  <cp:revision>120</cp:revision>
  <dcterms:created xsi:type="dcterms:W3CDTF">2020-06-15T04:47:23Z</dcterms:created>
  <dcterms:modified xsi:type="dcterms:W3CDTF">2022-02-21T02:47:47Z</dcterms:modified>
</cp:coreProperties>
</file>