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83" r:id="rId3"/>
    <p:sldId id="284" r:id="rId4"/>
    <p:sldId id="279" r:id="rId5"/>
    <p:sldId id="280" r:id="rId6"/>
    <p:sldId id="285" r:id="rId7"/>
    <p:sldId id="281" r:id="rId8"/>
    <p:sldId id="256" r:id="rId9"/>
    <p:sldId id="257" r:id="rId10"/>
    <p:sldId id="269" r:id="rId11"/>
    <p:sldId id="276" r:id="rId12"/>
    <p:sldId id="273" r:id="rId13"/>
    <p:sldId id="271" r:id="rId14"/>
    <p:sldId id="275" r:id="rId15"/>
    <p:sldId id="278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Kiểu Có chủ đề 1 - Nhấn mạnh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EDA57-94D5-4F91-97B9-B5AFE24C2564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AF9CE-764B-44B6-B295-6C33A206F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166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60960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900" b="1" u="sng" kern="10">
                <a:solidFill>
                  <a:srgbClr val="CC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Bảng nhân 8</a:t>
            </a:r>
          </a:p>
        </p:txBody>
      </p:sp>
      <p:pic>
        <p:nvPicPr>
          <p:cNvPr id="2051" name="Picture 15" descr="TeacherDay"/>
          <p:cNvPicPr>
            <a:picLocks noChangeAspect="1" noChangeArrowheads="1"/>
          </p:cNvPicPr>
          <p:nvPr/>
        </p:nvPicPr>
        <p:blipFill>
          <a:blip r:embed="rId2">
            <a:lum bright="-2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8575"/>
            <a:ext cx="12192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in_tit_mi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2179082"/>
            <a:ext cx="3376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6934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chµo mõng c¸c thÇy c« gi¸o ®Õn dù 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1557635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                          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4343400" y="2232748"/>
            <a:ext cx="533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LỚP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GV:Thân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7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9906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" descr="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06680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0" descr="addemoticons172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1816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4152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5" grpId="1" animBg="1"/>
      <p:bldP spid="206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609600"/>
            <a:ext cx="8686800" cy="42780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Bài 3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:      ?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a)  32      4        2    </a:t>
            </a:r>
            <a:r>
              <a:rPr lang="en-US" sz="3200" b="1" dirty="0">
                <a:latin typeface="Times New Roman" pitchFamily="18" charset="0"/>
              </a:rPr>
              <a:t>=  16</a:t>
            </a:r>
          </a:p>
          <a:p>
            <a:pPr marL="514350" indent="-51435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  32     4        2     = 4 </a:t>
            </a:r>
            <a:endParaRPr lang="en-US" sz="3200" b="1" dirty="0">
              <a:latin typeface="Times New Roman" pitchFamily="18" charset="0"/>
            </a:endParaRPr>
          </a:p>
          <a:p>
            <a:pPr marL="514350" indent="-51435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b) </a:t>
            </a:r>
            <a:r>
              <a:rPr lang="en-US" sz="3200" b="1">
                <a:latin typeface="Times New Roman" pitchFamily="18" charset="0"/>
              </a:rPr>
              <a:t>24 </a:t>
            </a:r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    6        </a:t>
            </a:r>
            <a:r>
              <a:rPr lang="en-US" sz="3200" b="1" dirty="0">
                <a:latin typeface="Times New Roman" pitchFamily="18" charset="0"/>
              </a:rPr>
              <a:t>2     = 2 </a:t>
            </a:r>
          </a:p>
          <a:p>
            <a:pPr marL="514350" indent="-51435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24      6        2     </a:t>
            </a:r>
            <a:r>
              <a:rPr lang="en-US" sz="3200" b="1" dirty="0">
                <a:latin typeface="Times New Roman" pitchFamily="18" charset="0"/>
              </a:rPr>
              <a:t>= 8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9564" y="2978727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89564" y="2264812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81745" y="3733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93127" y="2971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6926" y="3733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45527" y="2264812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81745" y="44196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37707" y="44196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89564" y="1295400"/>
            <a:ext cx="304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  <a:endParaRPr lang="en-US"/>
          </a:p>
          <a:p>
            <a:pPr algn="ctr"/>
            <a:r>
              <a:rPr lang="en-US"/>
              <a:t>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81001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.Cho biết:</a:t>
            </a:r>
          </a:p>
          <a:p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3A có 10 học sinh giỏi, 15 học sinh khá, 5 học sinh trung bình.</a:t>
            </a:r>
          </a:p>
          <a:p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Lớp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3B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7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giỏi,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khá,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trung bình.</a:t>
            </a:r>
          </a:p>
          <a:p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3C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9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giỏi,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khá,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trung bình.</a:t>
            </a:r>
          </a:p>
          <a:p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8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giỏi,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khá,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sinh trung bình.</a:t>
            </a:r>
          </a:p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Hãy lập bảng theo mẫu rồi viết số thích hợp vào ô trống trong bảng.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33883"/>
              </p:ext>
            </p:extLst>
          </p:nvPr>
        </p:nvGraphicFramePr>
        <p:xfrm>
          <a:off x="2438401" y="2057400"/>
          <a:ext cx="6858001" cy="40386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832"/>
                <a:gridCol w="888716"/>
                <a:gridCol w="845737"/>
                <a:gridCol w="833459"/>
                <a:gridCol w="858018"/>
                <a:gridCol w="1395239"/>
              </a:tblGrid>
              <a:tr h="1429814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         Lớp               </a:t>
                      </a:r>
                      <a:endParaRPr lang="en-US" sz="3200" dirty="0"/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HS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3A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3B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3C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/>
                        <a:t>3D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/>
                        <a:t>Tổng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219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Giỏi 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65219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Khá 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65219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smtClean="0"/>
                        <a:t>Trung bình 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65219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Tổng 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2514600" y="2133600"/>
            <a:ext cx="19050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0" y="609602"/>
            <a:ext cx="86106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4:</a:t>
            </a:r>
            <a:endParaRPr lang="en-US" sz="3200" b="1" dirty="0">
              <a:latin typeface="Times New Roman" pitchFamily="18" charset="0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/>
        </p:nvGraphicFramePr>
        <p:xfrm>
          <a:off x="2438401" y="2438400"/>
          <a:ext cx="6858001" cy="36576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36832"/>
                <a:gridCol w="888716"/>
                <a:gridCol w="845737"/>
                <a:gridCol w="833459"/>
                <a:gridCol w="858018"/>
                <a:gridCol w="1395239"/>
              </a:tblGrid>
              <a:tr h="129492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         Lớp               </a:t>
                      </a:r>
                      <a:endParaRPr lang="en-US" sz="3200" dirty="0"/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HS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3A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3B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3C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/>
                        <a:t>3D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/>
                        <a:t>Tổng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066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Giỏi 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/>
                        <a:t>10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7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9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8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66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Khá 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/>
                        <a:t>15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/>
                        <a:t>20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22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19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FF0000"/>
                          </a:solidFill>
                        </a:rPr>
                        <a:t>76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66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TB 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/>
                        <a:t>5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/>
                        <a:t>2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/>
                        <a:t>1</a:t>
                      </a:r>
                      <a:endParaRPr lang="en-US" sz="3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/>
                        <a:t>3</a:t>
                      </a:r>
                      <a:endParaRPr lang="en-US" sz="3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66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/>
                        <a:t>Tổng 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rgbClr val="FF0000"/>
                          </a:solidFill>
                        </a:rPr>
                        <a:t>121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2514600" y="2438400"/>
            <a:ext cx="19050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3b\hia\30595151_302558056942912_420887598222173798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5715000"/>
            <a:ext cx="12239626" cy="182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0480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cac-nuoc-dong-nam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5.googleusercontent.com/-BaVEEJXfF6g/UE7LmaxFz-I/AAAAAAAABhg/DFLM1a0I5RI/s400/chen%2520khung%2520anh%2520on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10"/>
          <p:cNvSpPr>
            <a:spLocks noChangeArrowheads="1" noChangeShapeType="1" noTextEdit="1"/>
          </p:cNvSpPr>
          <p:nvPr/>
        </p:nvSpPr>
        <p:spPr bwMode="auto">
          <a:xfrm>
            <a:off x="5181600" y="1066800"/>
            <a:ext cx="27432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11516"/>
              </a:avLst>
            </a:prstTxWarp>
          </a:bodyPr>
          <a:lstStyle/>
          <a:p>
            <a:pPr algn="ctr"/>
            <a:endParaRPr lang="en-US" sz="2400" kern="1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30026"/>
              </a:solidFill>
              <a:latin typeface="Times New Roman"/>
              <a:cs typeface="Times New Roman"/>
            </a:endParaRPr>
          </a:p>
        </p:txBody>
      </p:sp>
      <p:pic>
        <p:nvPicPr>
          <p:cNvPr id="26628" name="Picture 11" descr="EARTH-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93800"/>
            <a:ext cx="2438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14600" y="3429000"/>
            <a:ext cx="8451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C¶m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¬n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c¸c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em</a:t>
            </a:r>
            <a:r>
              <a:rPr lang="en-US" sz="4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</a:p>
          <a:p>
            <a:pPr algn="ctr">
              <a:defRPr/>
            </a:pPr>
            <a:r>
              <a:rPr lang="en-US" sz="4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học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sinh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endParaRPr lang="en-US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99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0" r="15971" b="11481"/>
          <a:stretch>
            <a:fillRect/>
          </a:stretch>
        </p:blipFill>
        <p:spPr bwMode="auto">
          <a:xfrm>
            <a:off x="1524000" y="686779"/>
            <a:ext cx="4572000" cy="4868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56" name="Picture 7" descr="b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2696"/>
            <a:ext cx="4572000" cy="4868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5639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057400" y="304801"/>
            <a:ext cx="8382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trong nhóm 4, thảo luận: (Thời gian 3 phút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).Tìm: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cần giải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</a:p>
          <a:p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-Các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tiếng, từ khó đọc </a:t>
            </a:r>
          </a:p>
          <a:p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9754"/>
            <a:ext cx="7620000" cy="590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2754"/>
            <a:ext cx="9213273" cy="66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5943600" y="3542290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/>
              <a:t>Đọc toàn bài bài thơ Bận</a:t>
            </a:r>
            <a:endParaRPr lang="en-US" sz="3600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1714500" y="3609896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Đọc </a:t>
            </a:r>
            <a:r>
              <a:rPr lang="en-US" sz="3200"/>
              <a:t>khổ  2 bài thơ Bận</a:t>
            </a:r>
            <a:endParaRPr lang="en-US" sz="320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6172200" y="838201"/>
            <a:ext cx="419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Đọc </a:t>
            </a:r>
            <a:r>
              <a:rPr lang="en-US" sz="3200"/>
              <a:t>khổ 3 bài thơ Bận</a:t>
            </a:r>
            <a:endParaRPr lang="en-US" sz="3200"/>
          </a:p>
          <a:p>
            <a:endParaRPr lang="en-US" sz="2000"/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1676400" y="685801"/>
            <a:ext cx="426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Đọc khổ 1 bài thơ Bận</a:t>
            </a:r>
            <a:endParaRPr lang="en-US" sz="3200"/>
          </a:p>
        </p:txBody>
      </p:sp>
      <p:sp>
        <p:nvSpPr>
          <p:cNvPr id="4103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58400" y="685800"/>
            <a:ext cx="304800" cy="304800"/>
          </a:xfrm>
          <a:prstGeom prst="actionButtonHelp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CC"/>
              </a:solidFill>
            </a:endParaRPr>
          </a:p>
        </p:txBody>
      </p:sp>
      <p:pic>
        <p:nvPicPr>
          <p:cNvPr id="52244" name="Picture 2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30928" y="695323"/>
            <a:ext cx="4391025" cy="251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3200400" y="1367600"/>
            <a:ext cx="808038" cy="895351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1</a:t>
            </a:r>
            <a:endParaRPr lang="en-US" sz="1400"/>
          </a:p>
        </p:txBody>
      </p:sp>
      <p:pic>
        <p:nvPicPr>
          <p:cNvPr id="52247" name="Picture 2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17420" y="671568"/>
            <a:ext cx="4598987" cy="253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0200" y="2667000"/>
            <a:ext cx="304800" cy="304800"/>
          </a:xfrm>
          <a:prstGeom prst="actionButtonHelp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CC"/>
              </a:solidFill>
            </a:endParaRPr>
          </a:p>
        </p:txBody>
      </p:sp>
      <p:pic>
        <p:nvPicPr>
          <p:cNvPr id="52250" name="Picture 2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54668" y="3542289"/>
            <a:ext cx="44211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3291681" y="4370459"/>
            <a:ext cx="808038" cy="895351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2</a:t>
            </a:r>
            <a:endParaRPr lang="en-US" sz="1400"/>
          </a:p>
        </p:txBody>
      </p:sp>
      <p:pic>
        <p:nvPicPr>
          <p:cNvPr id="52256" name="Picture 3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92032" y="3537374"/>
            <a:ext cx="4524375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8001000" y="4370458"/>
            <a:ext cx="808038" cy="895351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7924800" y="1283078"/>
            <a:ext cx="808038" cy="895351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117" name="Oval 42"/>
          <p:cNvSpPr>
            <a:spLocks noChangeArrowheads="1"/>
          </p:cNvSpPr>
          <p:nvPr/>
        </p:nvSpPr>
        <p:spPr bwMode="auto">
          <a:xfrm>
            <a:off x="3867150" y="25400"/>
            <a:ext cx="4300538" cy="533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371600" algn="l"/>
              </a:tabLst>
            </a:pPr>
            <a:r>
              <a:rPr lang="en-US" sz="3200" b="1">
                <a:solidFill>
                  <a:srgbClr val="FF0000"/>
                </a:solidFill>
              </a:rPr>
              <a:t>Ô CỬA BÍ MẬT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13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57"/>
                  </p:tgtEl>
                </p:cond>
              </p:nextCondLst>
            </p:seq>
          </p:childTnLst>
        </p:cTn>
      </p:par>
    </p:tnLst>
    <p:bldLst>
      <p:bldP spid="52245" grpId="0" animBg="1"/>
      <p:bldP spid="52251" grpId="0" animBg="1"/>
      <p:bldP spid="52257" grpId="0" animBg="1"/>
      <p:bldP spid="522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3" descr="greenheart_top_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460500"/>
            <a:ext cx="98298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>
                <a:latin typeface="Times New Roman" pitchFamily="18" charset="0"/>
              </a:rPr>
              <a:t>                </a:t>
            </a:r>
            <a:r>
              <a:rPr lang="en-US" sz="4800" b="1" u="sng">
                <a:solidFill>
                  <a:srgbClr val="0000FF"/>
                </a:solidFill>
                <a:latin typeface="Times New Roman" pitchFamily="18" charset="0"/>
              </a:rPr>
              <a:t>Nội dung bài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4800" b="1">
                <a:latin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4800" b="1">
                <a:latin typeface="Times New Roman" pitchFamily="18" charset="0"/>
              </a:rPr>
              <a:t>     </a:t>
            </a:r>
            <a:r>
              <a:rPr lang="en-US" sz="4400" b="1">
                <a:latin typeface="Times New Roman" pitchFamily="18" charset="0"/>
              </a:rPr>
              <a:t>Mọi người, mọi vật, và cả em bé đều bận rộn làm những công việc có ích, đem niềm vui nhỏ góp vào cuộc đời. </a:t>
            </a:r>
          </a:p>
        </p:txBody>
      </p:sp>
    </p:spTree>
    <p:extLst>
      <p:ext uri="{BB962C8B-B14F-4D97-AF65-F5344CB8AC3E}">
        <p14:creationId xmlns:p14="http://schemas.microsoft.com/office/powerpoint/2010/main" val="36351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304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Một người đi xe đạp trong 12 phút đi được 3 km. Hỏi nếu cứ đạp xe đều như vậy trong 28 phút đi được mấy ki- lô – mét?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743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  <a:endParaRPr lang="en-US" sz="40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12 phút :  3 km</a:t>
            </a:r>
          </a:p>
          <a:p>
            <a:r>
              <a:rPr lang="en-US" sz="4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28 phút :… </a:t>
            </a:r>
            <a:r>
              <a:rPr lang="en-US" sz="4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km?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8100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2.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Có 21 kg gạo chia đều vào 7 túi. Hỏi phải lấy mấy túi đó để được 15 kg gạo? 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057401"/>
            <a:ext cx="845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Tóm tắt:</a:t>
            </a:r>
          </a:p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21 kg gạo : 7 túi</a:t>
            </a:r>
          </a:p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15 kg gạo  :  …túi ?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404</Words>
  <Application>Microsoft Office PowerPoint</Application>
  <PresentationFormat>Widescreen</PresentationFormat>
  <Paragraphs>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.VnTimeH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thuan</dc:creator>
  <cp:lastModifiedBy>STD_DELL</cp:lastModifiedBy>
  <cp:revision>66</cp:revision>
  <dcterms:created xsi:type="dcterms:W3CDTF">2006-08-16T00:00:00Z</dcterms:created>
  <dcterms:modified xsi:type="dcterms:W3CDTF">2022-01-11T00:09:27Z</dcterms:modified>
</cp:coreProperties>
</file>