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349" r:id="rId2"/>
    <p:sldId id="350" r:id="rId3"/>
    <p:sldId id="317" r:id="rId4"/>
    <p:sldId id="354" r:id="rId5"/>
    <p:sldId id="355" r:id="rId6"/>
    <p:sldId id="353" r:id="rId7"/>
    <p:sldId id="341" r:id="rId8"/>
    <p:sldId id="352" r:id="rId9"/>
    <p:sldId id="346" r:id="rId10"/>
    <p:sldId id="318" r:id="rId11"/>
    <p:sldId id="342" r:id="rId12"/>
    <p:sldId id="35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alam" panose="020B0604020202020204" charset="0"/>
      <p:regular r:id="rId19"/>
      <p:bold r:id="rId20"/>
    </p:embeddedFont>
    <p:embeddedFont>
      <p:font typeface=".VnVogueH" panose="020B7200000000000000" pitchFamily="34" charset="0"/>
      <p:regular r:id="rId21"/>
    </p:embeddedFon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.VnHelvetInsH" panose="020B7200000000000000" pitchFamily="34" charset="0"/>
      <p:regular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.VnVogue" panose="020B7200000000000000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000000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1559-4E7A-45D2-A0CA-0F52661A91C9}" type="datetime1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Chu Thị Soa - Đà Nẵng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09" y="174940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7" y="1321594"/>
            <a:ext cx="8582413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255821"/>
            <a:ext cx="1931059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239920"/>
            <a:ext cx="8420100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740245-2432-41E7-B7EE-937A2C2B2258}"/>
              </a:ext>
            </a:extLst>
          </p:cNvPr>
          <p:cNvSpPr/>
          <p:nvPr userDrawn="1"/>
        </p:nvSpPr>
        <p:spPr>
          <a:xfrm>
            <a:off x="6280136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42939"/>
            <a:ext cx="6858000" cy="3857625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86013" y="1114425"/>
            <a:ext cx="4329113" cy="39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03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NhiÖt</a:t>
            </a:r>
            <a:r>
              <a:rPr lang="en-US" sz="3038" b="1" dirty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</a:t>
            </a:r>
            <a:r>
              <a:rPr lang="en-US" sz="303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liÖt</a:t>
            </a:r>
            <a:r>
              <a:rPr lang="en-US" sz="3038" b="1" dirty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</a:t>
            </a:r>
            <a:r>
              <a:rPr lang="en-US" sz="303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chµo</a:t>
            </a:r>
            <a:r>
              <a:rPr lang="en-US" sz="3038" b="1" dirty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 </a:t>
            </a:r>
            <a:r>
              <a:rPr lang="en-US" sz="3038" b="1" dirty="0" err="1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</a:rPr>
              <a:t>mõng</a:t>
            </a:r>
            <a:endParaRPr lang="en-US" sz="3038" b="1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334045" y="1585913"/>
            <a:ext cx="6436722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c¸c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thÇy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c«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gi¸o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vÒ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dù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giê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m«n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tiÕng</a:t>
            </a:r>
            <a:r>
              <a:rPr lang="en-US" sz="202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r>
              <a:rPr lang="en-US" sz="2025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viÖt</a:t>
            </a:r>
            <a:endParaRPr lang="en-US" sz="2025" i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/>
            </a:endParaRPr>
          </a:p>
          <a:p>
            <a:pPr algn="ctr"/>
            <a:r>
              <a:rPr lang="en-US" sz="2025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25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2025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25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25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25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25" b="1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25" b="1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/>
              </a:rPr>
              <a:t> </a:t>
            </a:r>
            <a:endParaRPr lang="en-US" sz="2025" b="1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586162" y="2571751"/>
            <a:ext cx="1671638" cy="38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 </a:t>
            </a:r>
            <a:r>
              <a:rPr lang="en-US" sz="2025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Líp</a:t>
            </a:r>
            <a:r>
              <a:rPr lang="en-US" sz="2025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 2A2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2652" y="3063767"/>
            <a:ext cx="432911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575" b="1" dirty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57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7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57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955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4855" y="1160589"/>
            <a:ext cx="6567923" cy="2992704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33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14529" y="1874220"/>
            <a:ext cx="5619175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300" dirty="0" err="1">
                <a:latin typeface="UTM Avo" panose="02040603050506020204" pitchFamily="18" charset="0"/>
              </a:rPr>
              <a:t>Họ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và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tên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của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em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là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gì</a:t>
            </a:r>
            <a:r>
              <a:rPr lang="en-US" sz="2300" dirty="0" smtClean="0">
                <a:latin typeface="UTM Avo" panose="02040603050506020204" pitchFamily="18" charset="0"/>
              </a:rPr>
              <a:t>?</a:t>
            </a:r>
            <a:endParaRPr lang="en-US" sz="2300" dirty="0"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31694" y="1160589"/>
            <a:ext cx="131160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06062" y="1160589"/>
            <a:ext cx="287920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4528" y="2298569"/>
            <a:ext cx="5619175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300" dirty="0" err="1" smtClean="0">
                <a:latin typeface="UTM Avo" panose="02040603050506020204" pitchFamily="18" charset="0"/>
              </a:rPr>
              <a:t>Em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học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lớp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nào</a:t>
            </a:r>
            <a:r>
              <a:rPr lang="en-US" sz="2300" dirty="0" smtClean="0">
                <a:latin typeface="UTM Avo" panose="02040603050506020204" pitchFamily="18" charset="0"/>
              </a:rPr>
              <a:t>, </a:t>
            </a:r>
            <a:r>
              <a:rPr lang="en-US" sz="2300" dirty="0" err="1" smtClean="0">
                <a:latin typeface="UTM Avo" panose="02040603050506020204" pitchFamily="18" charset="0"/>
              </a:rPr>
              <a:t>trường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nào</a:t>
            </a:r>
            <a:r>
              <a:rPr lang="en-US" sz="2300" dirty="0" smtClean="0">
                <a:latin typeface="UTM Avo" panose="02040603050506020204" pitchFamily="18" charset="0"/>
              </a:rPr>
              <a:t>?</a:t>
            </a:r>
            <a:endParaRPr lang="en-US" sz="2300" dirty="0"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527" y="2804727"/>
            <a:ext cx="5619175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300" dirty="0" err="1">
                <a:latin typeface="UTM Avo" panose="02040603050506020204" pitchFamily="18" charset="0"/>
              </a:rPr>
              <a:t>Sở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thích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của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em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là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gì</a:t>
            </a:r>
            <a:r>
              <a:rPr lang="en-US" sz="2300" dirty="0">
                <a:latin typeface="UTM Avo" panose="02040603050506020204" pitchFamily="18" charset="0"/>
              </a:rPr>
              <a:t>?</a:t>
            </a:r>
            <a:endParaRPr lang="en-US" sz="23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2" grpId="0"/>
      <p:bldP spid="22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955" y="712646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2 - 3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bản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3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4855" y="1160589"/>
            <a:ext cx="6567923" cy="2992704"/>
            <a:chOff x="768927" y="1641595"/>
            <a:chExt cx="5340928" cy="2511698"/>
          </a:xfrm>
        </p:grpSpPr>
        <p:grpSp>
          <p:nvGrpSpPr>
            <p:cNvPr id="16" name="Group 1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4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5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7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9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42838" y="1727227"/>
              <a:ext cx="1129909" cy="335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latin typeface="UTM Avo" panose="02040603050506020204" pitchFamily="18" charset="0"/>
                </a:rPr>
                <a:t>Gợi</a:t>
              </a:r>
              <a:r>
                <a:rPr lang="en-US" sz="2000" dirty="0">
                  <a:latin typeface="UTM Avo" panose="02040603050506020204" pitchFamily="18" charset="0"/>
                </a:rPr>
                <a:t> ý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14529" y="1874220"/>
            <a:ext cx="5619175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300" dirty="0" err="1">
                <a:latin typeface="UTM Avo" panose="02040603050506020204" pitchFamily="18" charset="0"/>
              </a:rPr>
              <a:t>Họ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và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tên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của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em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là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gì</a:t>
            </a:r>
            <a:r>
              <a:rPr lang="en-US" sz="2300" dirty="0" smtClean="0">
                <a:latin typeface="UTM Avo" panose="02040603050506020204" pitchFamily="18" charset="0"/>
              </a:rPr>
              <a:t>?</a:t>
            </a:r>
            <a:endParaRPr lang="en-US" sz="2300" dirty="0"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31694" y="1160589"/>
            <a:ext cx="131160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06062" y="1160589"/>
            <a:ext cx="287920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14528" y="2298569"/>
            <a:ext cx="5619175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300" dirty="0" err="1" smtClean="0">
                <a:latin typeface="UTM Avo" panose="02040603050506020204" pitchFamily="18" charset="0"/>
              </a:rPr>
              <a:t>Em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học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lớp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nào</a:t>
            </a:r>
            <a:r>
              <a:rPr lang="en-US" sz="2300" dirty="0" smtClean="0">
                <a:latin typeface="UTM Avo" panose="02040603050506020204" pitchFamily="18" charset="0"/>
              </a:rPr>
              <a:t>, </a:t>
            </a:r>
            <a:r>
              <a:rPr lang="en-US" sz="2300" dirty="0" err="1" smtClean="0">
                <a:latin typeface="UTM Avo" panose="02040603050506020204" pitchFamily="18" charset="0"/>
              </a:rPr>
              <a:t>trường</a:t>
            </a:r>
            <a:r>
              <a:rPr lang="en-US" sz="2300" dirty="0" smtClean="0">
                <a:latin typeface="UTM Avo" panose="02040603050506020204" pitchFamily="18" charset="0"/>
              </a:rPr>
              <a:t> </a:t>
            </a:r>
            <a:r>
              <a:rPr lang="en-US" sz="2300" dirty="0" err="1" smtClean="0">
                <a:latin typeface="UTM Avo" panose="02040603050506020204" pitchFamily="18" charset="0"/>
              </a:rPr>
              <a:t>nào</a:t>
            </a:r>
            <a:r>
              <a:rPr lang="en-US" sz="2300" dirty="0" smtClean="0">
                <a:latin typeface="UTM Avo" panose="02040603050506020204" pitchFamily="18" charset="0"/>
              </a:rPr>
              <a:t>?</a:t>
            </a:r>
            <a:endParaRPr lang="en-US" sz="2300" dirty="0"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72713" y="2804727"/>
            <a:ext cx="5619175" cy="447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Tx/>
              <a:buChar char="-"/>
            </a:pPr>
            <a:r>
              <a:rPr lang="en-US" sz="2300" dirty="0" err="1">
                <a:latin typeface="UTM Avo" panose="02040603050506020204" pitchFamily="18" charset="0"/>
              </a:rPr>
              <a:t>Sở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thích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của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em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là</a:t>
            </a:r>
            <a:r>
              <a:rPr lang="en-US" sz="2300" dirty="0">
                <a:latin typeface="UTM Avo" panose="02040603050506020204" pitchFamily="18" charset="0"/>
              </a:rPr>
              <a:t> </a:t>
            </a:r>
            <a:r>
              <a:rPr lang="en-US" sz="2300" dirty="0" err="1">
                <a:latin typeface="UTM Avo" panose="02040603050506020204" pitchFamily="18" charset="0"/>
              </a:rPr>
              <a:t>gì</a:t>
            </a:r>
            <a:r>
              <a:rPr lang="en-US" sz="2300" dirty="0">
                <a:latin typeface="UTM Avo" panose="02040603050506020204" pitchFamily="18" charset="0"/>
              </a:rPr>
              <a:t>?</a:t>
            </a:r>
            <a:endParaRPr lang="en-US" sz="23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3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1610593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76986" y="1672917"/>
            <a:ext cx="4486308" cy="3083756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06784" y="452774"/>
            <a:ext cx="5876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Quan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84632" y="1198978"/>
            <a:ext cx="2384715" cy="1443678"/>
            <a:chOff x="467590" y="1186252"/>
            <a:chExt cx="2384715" cy="976746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64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47308" y="1066452"/>
            <a:ext cx="3138056" cy="1247644"/>
            <a:chOff x="467590" y="1186252"/>
            <a:chExt cx="2384715" cy="976746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74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792558" y="852055"/>
            <a:ext cx="14105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60318" y="852055"/>
            <a:ext cx="141056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9896" y="587181"/>
            <a:ext cx="5335971" cy="2280710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36670" y="139110"/>
            <a:ext cx="2252104" cy="1132161"/>
            <a:chOff x="467590" y="1186252"/>
            <a:chExt cx="2384715" cy="1066471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898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70664" y="63176"/>
            <a:ext cx="3474054" cy="1266862"/>
            <a:chOff x="563963" y="1131036"/>
            <a:chExt cx="2442526" cy="976746"/>
          </a:xfrm>
        </p:grpSpPr>
        <p:sp>
          <p:nvSpPr>
            <p:cNvPr id="14" name="Oval Callout 13"/>
            <p:cNvSpPr/>
            <p:nvPr/>
          </p:nvSpPr>
          <p:spPr>
            <a:xfrm>
              <a:off x="563963" y="1131036"/>
              <a:ext cx="2442526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052" y="1329381"/>
              <a:ext cx="2118347" cy="73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74879" y="2996246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7615" y="3590435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3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015" y="637510"/>
            <a:ext cx="6949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1752" y="1037620"/>
            <a:ext cx="5652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8245" y="1914784"/>
            <a:ext cx="6993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015" y="3099724"/>
            <a:ext cx="6336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8245" y="3576778"/>
            <a:ext cx="68664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2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4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9896" y="587181"/>
            <a:ext cx="5335971" cy="2280710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36670" y="139110"/>
            <a:ext cx="2252104" cy="1132161"/>
            <a:chOff x="467590" y="1186252"/>
            <a:chExt cx="2384715" cy="1066471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898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70664" y="63176"/>
            <a:ext cx="3474054" cy="1266862"/>
            <a:chOff x="563963" y="1131036"/>
            <a:chExt cx="2442526" cy="976746"/>
          </a:xfrm>
        </p:grpSpPr>
        <p:sp>
          <p:nvSpPr>
            <p:cNvPr id="14" name="Oval Callout 13"/>
            <p:cNvSpPr/>
            <p:nvPr/>
          </p:nvSpPr>
          <p:spPr>
            <a:xfrm>
              <a:off x="563963" y="1131036"/>
              <a:ext cx="2442526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6052" y="1329381"/>
              <a:ext cx="2118347" cy="735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9895" y="2838595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9895" y="3173113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68291" y="789709"/>
            <a:ext cx="79757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31773" y="1028700"/>
            <a:ext cx="55071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29543" y="1022692"/>
            <a:ext cx="594712" cy="600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9895" y="3534748"/>
            <a:ext cx="5652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64161" y="3733727"/>
            <a:ext cx="451299" cy="1904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5460" y="3505452"/>
            <a:ext cx="163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53769" y="3904485"/>
            <a:ext cx="678004" cy="200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4239" y="3904484"/>
            <a:ext cx="163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153770" y="3904485"/>
            <a:ext cx="761131" cy="688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25292" y="4350777"/>
            <a:ext cx="163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529896" y="3721622"/>
            <a:ext cx="205387" cy="107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9" grpId="0"/>
      <p:bldP spid="24" grpId="0"/>
      <p:bldP spid="28" grpId="0"/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isplay 5">
            <a:extLst>
              <a:ext uri="{FF2B5EF4-FFF2-40B4-BE49-F238E27FC236}">
                <a16:creationId xmlns:a16="http://schemas.microsoft.com/office/drawing/2014/main" id="{75291232-FE8D-4297-BFF0-D3FA6BDA4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087" y="1763646"/>
            <a:ext cx="2039617" cy="2239708"/>
          </a:xfrm>
          <a:prstGeom prst="flowChartDisplay">
            <a:avLst/>
          </a:prstGeom>
          <a:solidFill>
            <a:srgbClr val="99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vi-VN" altLang="en-US" sz="2250" b="1" kern="1200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2250" b="1" kern="1200" dirty="0" smtClean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</a:t>
            </a:r>
            <a:r>
              <a:rPr lang="en-US" altLang="en-US" sz="2250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 BẢN THÂN.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80013" y="656025"/>
            <a:ext cx="4718112" cy="1107621"/>
            <a:chOff x="1660654" y="521384"/>
            <a:chExt cx="4718112" cy="1107621"/>
          </a:xfrm>
        </p:grpSpPr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98F10D8F-51C9-4762-BA19-173838E1B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0489" y="521384"/>
              <a:ext cx="3698277" cy="438582"/>
            </a:xfrm>
            <a:prstGeom prst="rect">
              <a:avLst/>
            </a:prstGeom>
            <a:solidFill>
              <a:srgbClr val="DEF6F1">
                <a:lumMod val="7500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n-US" altLang="vi-VN" sz="225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</a:t>
              </a:r>
              <a:r>
                <a:rPr lang="en-US" altLang="vi-VN" sz="22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vi-VN" sz="225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altLang="vi-VN" sz="22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vi-VN" sz="225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Tên</a:t>
              </a:r>
              <a:r>
                <a:rPr lang="en-US" altLang="vi-VN" sz="22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….</a:t>
              </a:r>
            </a:p>
          </p:txBody>
        </p:sp>
        <p:cxnSp>
          <p:nvCxnSpPr>
            <p:cNvPr id="17" name="Straight Arrow Connector 7">
              <a:extLst>
                <a:ext uri="{FF2B5EF4-FFF2-40B4-BE49-F238E27FC236}">
                  <a16:creationId xmlns:a16="http://schemas.microsoft.com/office/drawing/2014/main" id="{0F890744-63DA-4BCE-ABE5-3A06ADC7DA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60654" y="927216"/>
              <a:ext cx="1011655" cy="70178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FB92BB-5131-411E-89AF-D94AC85D8EB9}"/>
              </a:ext>
            </a:extLst>
          </p:cNvPr>
          <p:cNvSpPr txBox="1"/>
          <p:nvPr/>
        </p:nvSpPr>
        <p:spPr>
          <a:xfrm>
            <a:off x="3454111" y="1703256"/>
            <a:ext cx="3844612" cy="43858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2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3896" y="1179105"/>
            <a:ext cx="3087282" cy="584541"/>
            <a:chOff x="1257063" y="1378992"/>
            <a:chExt cx="3087282" cy="5845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AFABBA-45C6-4769-92B1-967C57759BDE}"/>
                </a:ext>
              </a:extLst>
            </p:cNvPr>
            <p:cNvSpPr txBox="1"/>
            <p:nvPr/>
          </p:nvSpPr>
          <p:spPr>
            <a:xfrm>
              <a:off x="2040761" y="1378992"/>
              <a:ext cx="2303584" cy="438582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25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Tuổi</a:t>
              </a:r>
              <a:r>
                <a:rPr lang="vi-VN" sz="2250" dirty="0">
                  <a:solidFill>
                    <a:srgbClr val="FFC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.....</a:t>
              </a:r>
              <a:endParaRPr lang="en-US" sz="2250" dirty="0">
                <a:solidFill>
                  <a:srgbClr val="FFC000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Arrow Connector 7">
              <a:extLst>
                <a:ext uri="{FF2B5EF4-FFF2-40B4-BE49-F238E27FC236}">
                  <a16:creationId xmlns:a16="http://schemas.microsoft.com/office/drawing/2014/main" id="{FEC84336-8F10-475C-865A-1B3E82FC154B}"/>
                </a:ext>
              </a:extLst>
            </p:cNvPr>
            <p:cNvCxnSpPr>
              <a:cxnSpLocks noChangeShapeType="1"/>
              <a:stCxn id="16" idx="0"/>
              <a:endCxn id="23" idx="1"/>
            </p:cNvCxnSpPr>
            <p:nvPr/>
          </p:nvCxnSpPr>
          <p:spPr bwMode="auto">
            <a:xfrm flipV="1">
              <a:off x="1257063" y="1598283"/>
              <a:ext cx="783698" cy="3652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EF46BD27-BC6D-42F5-8691-A9B5F94196A1}"/>
              </a:ext>
            </a:extLst>
          </p:cNvPr>
          <p:cNvCxnSpPr>
            <a:cxnSpLocks noChangeShapeType="1"/>
            <a:endCxn id="21" idx="1"/>
          </p:cNvCxnSpPr>
          <p:nvPr/>
        </p:nvCxnSpPr>
        <p:spPr bwMode="auto">
          <a:xfrm flipV="1">
            <a:off x="3189294" y="1922547"/>
            <a:ext cx="264817" cy="3760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3309369" y="2241612"/>
            <a:ext cx="4068547" cy="438582"/>
            <a:chOff x="2149329" y="2698397"/>
            <a:chExt cx="4068547" cy="4385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ADBC14-8CD0-4D42-8388-541C61E73AE3}"/>
                </a:ext>
              </a:extLst>
            </p:cNvPr>
            <p:cNvSpPr txBox="1"/>
            <p:nvPr/>
          </p:nvSpPr>
          <p:spPr>
            <a:xfrm>
              <a:off x="2515609" y="2698397"/>
              <a:ext cx="3702267" cy="438582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r>
                <a:rPr lang="en-US" sz="225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Sở</a:t>
              </a:r>
              <a:r>
                <a:rPr lang="en-US" sz="22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5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25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</a:p>
          </p:txBody>
        </p:sp>
        <p:cxnSp>
          <p:nvCxnSpPr>
            <p:cNvPr id="31" name="Straight Arrow Connector 7">
              <a:extLst>
                <a:ext uri="{FF2B5EF4-FFF2-40B4-BE49-F238E27FC236}">
                  <a16:creationId xmlns:a16="http://schemas.microsoft.com/office/drawing/2014/main" id="{96FE172B-A52E-46B1-A53A-DC6DE20DA8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49329" y="2810266"/>
              <a:ext cx="392948" cy="15747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3305237" y="3319237"/>
            <a:ext cx="4873078" cy="684118"/>
            <a:chOff x="1393439" y="3249125"/>
            <a:chExt cx="4873078" cy="1363568"/>
          </a:xfrm>
        </p:grpSpPr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E4A7EFB0-D3F4-454F-8557-A949B78B1E47}"/>
                </a:ext>
              </a:extLst>
            </p:cNvPr>
            <p:cNvSpPr/>
            <p:nvPr/>
          </p:nvSpPr>
          <p:spPr>
            <a:xfrm>
              <a:off x="2495476" y="3744195"/>
              <a:ext cx="3771041" cy="868498"/>
            </a:xfrm>
            <a:prstGeom prst="roundRect">
              <a:avLst>
                <a:gd name="adj" fmla="val 3506"/>
              </a:avLst>
            </a:prstGeom>
            <a:solidFill>
              <a:srgbClr val="FFFF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r>
                <a:rPr lang="en-US" sz="225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lang="en-US" sz="225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mơ</a:t>
              </a:r>
              <a:r>
                <a:rPr lang="en-US" sz="2250" dirty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….</a:t>
              </a:r>
            </a:p>
          </p:txBody>
        </p:sp>
        <p:cxnSp>
          <p:nvCxnSpPr>
            <p:cNvPr id="20" name="Straight Arrow Connector 7">
              <a:extLst>
                <a:ext uri="{FF2B5EF4-FFF2-40B4-BE49-F238E27FC236}">
                  <a16:creationId xmlns:a16="http://schemas.microsoft.com/office/drawing/2014/main" id="{96FE172B-A52E-46B1-A53A-DC6DE20DA8E8}"/>
                </a:ext>
              </a:extLst>
            </p:cNvPr>
            <p:cNvCxnSpPr>
              <a:cxnSpLocks noChangeShapeType="1"/>
              <a:endCxn id="25" idx="1"/>
            </p:cNvCxnSpPr>
            <p:nvPr/>
          </p:nvCxnSpPr>
          <p:spPr bwMode="auto">
            <a:xfrm>
              <a:off x="1393439" y="3249125"/>
              <a:ext cx="1102037" cy="92932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17"/>
          <p:cNvGrpSpPr/>
          <p:nvPr/>
        </p:nvGrpSpPr>
        <p:grpSpPr>
          <a:xfrm>
            <a:off x="3309369" y="2628891"/>
            <a:ext cx="4379045" cy="690345"/>
            <a:chOff x="1558636" y="3215549"/>
            <a:chExt cx="4379045" cy="1375980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E4A7EFB0-D3F4-454F-8557-A949B78B1E47}"/>
                </a:ext>
              </a:extLst>
            </p:cNvPr>
            <p:cNvSpPr/>
            <p:nvPr/>
          </p:nvSpPr>
          <p:spPr>
            <a:xfrm>
              <a:off x="2166640" y="3723032"/>
              <a:ext cx="3771041" cy="868497"/>
            </a:xfrm>
            <a:prstGeom prst="roundRect">
              <a:avLst>
                <a:gd name="adj" fmla="val 3506"/>
              </a:avLst>
            </a:prstGeom>
            <a:solidFill>
              <a:srgbClr val="92D05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buClrTx/>
                <a:defRPr/>
              </a:pPr>
              <a:r>
                <a:rPr lang="vi-VN" sz="22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Năng khiếu</a:t>
              </a:r>
              <a:r>
                <a:rPr lang="en-US" sz="225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….</a:t>
              </a:r>
              <a:endParaRPr lang="en-US" sz="225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7">
              <a:extLst>
                <a:ext uri="{FF2B5EF4-FFF2-40B4-BE49-F238E27FC236}">
                  <a16:creationId xmlns:a16="http://schemas.microsoft.com/office/drawing/2014/main" id="{96FE172B-A52E-46B1-A53A-DC6DE20DA8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58636" y="3215549"/>
              <a:ext cx="608004" cy="58400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339125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6132" y="877670"/>
            <a:ext cx="5427947" cy="3731011"/>
            <a:chOff x="1818408" y="1364635"/>
            <a:chExt cx="4486308" cy="3083756"/>
          </a:xfrm>
        </p:grpSpPr>
        <p:pic>
          <p:nvPicPr>
            <p:cNvPr id="5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8" t="17382" r="20162" b="59182"/>
            <a:stretch/>
          </p:blipFill>
          <p:spPr bwMode="auto">
            <a:xfrm>
              <a:off x="1818408" y="1364635"/>
              <a:ext cx="4486307" cy="3083756"/>
            </a:xfrm>
            <a:prstGeom prst="roundRect">
              <a:avLst>
                <a:gd name="adj" fmla="val 689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1818408" y="1364635"/>
              <a:ext cx="1672937" cy="661592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74474" y="1364635"/>
              <a:ext cx="2730242" cy="588856"/>
            </a:xfrm>
            <a:prstGeom prst="roundRect">
              <a:avLst/>
            </a:prstGeom>
            <a:solidFill>
              <a:srgbClr val="BEE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01500" y="253847"/>
            <a:ext cx="2384715" cy="1443678"/>
            <a:chOff x="467590" y="1186252"/>
            <a:chExt cx="2384715" cy="976746"/>
          </a:xfrm>
        </p:grpSpPr>
        <p:sp>
          <p:nvSpPr>
            <p:cNvPr id="8" name="Oval Callout 7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23439"/>
                <a:gd name="adj2" fmla="val 59309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304" y="1353975"/>
              <a:ext cx="2286001" cy="645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Bình</a:t>
              </a:r>
              <a:r>
                <a:rPr lang="en-US" dirty="0"/>
                <a:t>. </a:t>
              </a:r>
              <a:r>
                <a:rPr lang="en-US" dirty="0" err="1"/>
                <a:t>Cậu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cầu</a:t>
              </a:r>
              <a:r>
                <a:rPr lang="en-US" dirty="0"/>
                <a:t> </a:t>
              </a:r>
              <a:r>
                <a:rPr lang="en-US" dirty="0" err="1"/>
                <a:t>thủ</a:t>
              </a:r>
              <a:r>
                <a:rPr lang="en-US" dirty="0"/>
                <a:t> </a:t>
              </a:r>
              <a:r>
                <a:rPr lang="en-US" dirty="0" err="1"/>
                <a:t>mới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tớ</a:t>
              </a:r>
              <a:r>
                <a:rPr lang="en-US" dirty="0"/>
                <a:t> à?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56425" y="253847"/>
            <a:ext cx="3138056" cy="1247644"/>
            <a:chOff x="467590" y="1186252"/>
            <a:chExt cx="2384715" cy="976746"/>
          </a:xfrm>
        </p:grpSpPr>
        <p:sp>
          <p:nvSpPr>
            <p:cNvPr id="14" name="Oval Callout 13"/>
            <p:cNvSpPr/>
            <p:nvPr/>
          </p:nvSpPr>
          <p:spPr>
            <a:xfrm>
              <a:off x="467590" y="1186252"/>
              <a:ext cx="2384715" cy="976746"/>
            </a:xfrm>
            <a:prstGeom prst="wedgeEllipseCallout">
              <a:avLst>
                <a:gd name="adj1" fmla="val -22313"/>
                <a:gd name="adj2" fmla="val 58245"/>
              </a:avLst>
            </a:prstGeom>
            <a:solidFill>
              <a:schemeClr val="accent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8398" y="1329381"/>
              <a:ext cx="2286001" cy="746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Ừ! </a:t>
              </a:r>
              <a:r>
                <a:rPr lang="en-US" dirty="0" err="1"/>
                <a:t>Chào</a:t>
              </a:r>
              <a:r>
                <a:rPr lang="en-US" dirty="0"/>
                <a:t> </a:t>
              </a:r>
              <a:r>
                <a:rPr lang="en-US" dirty="0" err="1"/>
                <a:t>cậu</a:t>
              </a:r>
              <a:r>
                <a:rPr lang="en-US" dirty="0"/>
                <a:t>!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r>
                <a:rPr lang="en-US" dirty="0"/>
                <a:t> </a:t>
              </a:r>
              <a:r>
                <a:rPr lang="en-US" dirty="0" err="1"/>
                <a:t>vì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r>
                <a:rPr lang="en-US" dirty="0"/>
                <a:t> </a:t>
              </a:r>
              <a:r>
                <a:rPr lang="en-US" dirty="0" err="1"/>
                <a:t>đội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là</a:t>
              </a:r>
              <a:r>
                <a:rPr lang="en-US" dirty="0"/>
                <a:t> </a:t>
              </a:r>
              <a:r>
                <a:rPr lang="en-US" dirty="0" err="1"/>
                <a:t>Khang</a:t>
              </a:r>
              <a:r>
                <a:rPr lang="en-US" dirty="0"/>
                <a:t>, </a:t>
              </a:r>
              <a:r>
                <a:rPr lang="en-US" dirty="0" err="1"/>
                <a:t>học</a:t>
              </a:r>
              <a:r>
                <a:rPr lang="en-US" dirty="0"/>
                <a:t> </a:t>
              </a:r>
              <a:r>
                <a:rPr lang="en-US" dirty="0" err="1"/>
                <a:t>lớp</a:t>
              </a:r>
              <a:r>
                <a:rPr lang="en-US" dirty="0"/>
                <a:t> 2C. </a:t>
              </a:r>
              <a:r>
                <a:rPr lang="en-US" dirty="0" err="1"/>
                <a:t>Tớ</a:t>
              </a:r>
              <a:r>
                <a:rPr lang="en-US" dirty="0"/>
                <a:t> </a:t>
              </a:r>
              <a:r>
                <a:rPr lang="en-US" dirty="0" err="1"/>
                <a:t>rất</a:t>
              </a:r>
              <a:r>
                <a:rPr lang="en-US" dirty="0"/>
                <a:t> </a:t>
              </a:r>
              <a:r>
                <a:rPr lang="en-US" dirty="0" err="1"/>
                <a:t>thích</a:t>
              </a:r>
              <a:r>
                <a:rPr lang="en-US" dirty="0"/>
                <a:t> </a:t>
              </a:r>
              <a:r>
                <a:rPr lang="en-US" dirty="0" err="1"/>
                <a:t>đá</a:t>
              </a:r>
              <a:r>
                <a:rPr lang="en-US" dirty="0"/>
                <a:t> </a:t>
              </a:r>
              <a:r>
                <a:rPr lang="en-US" dirty="0" err="1"/>
                <a:t>bóng</a:t>
              </a:r>
              <a:r>
                <a:rPr lang="en-US" dirty="0"/>
                <a:t>.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63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37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3|19.6|2.9|18.8|2.4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483</Words>
  <Application>Microsoft Office PowerPoint</Application>
  <PresentationFormat>On-screen Show (16:9)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Calibri</vt:lpstr>
      <vt:lpstr>Kalam</vt:lpstr>
      <vt:lpstr>.VnVogueH</vt:lpstr>
      <vt:lpstr>.VnAvant</vt:lpstr>
      <vt:lpstr>Arial</vt:lpstr>
      <vt:lpstr>.VnHelvetInsH</vt:lpstr>
      <vt:lpstr>Montserrat</vt:lpstr>
      <vt:lpstr>.VnVogue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86</cp:revision>
  <dcterms:modified xsi:type="dcterms:W3CDTF">2022-08-23T18:04:27Z</dcterms:modified>
</cp:coreProperties>
</file>