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Lst>
  <p:sldIdLst>
    <p:sldId id="292" r:id="rId2"/>
    <p:sldId id="324" r:id="rId3"/>
    <p:sldId id="301" r:id="rId4"/>
    <p:sldId id="317" r:id="rId5"/>
    <p:sldId id="312" r:id="rId6"/>
    <p:sldId id="284" r:id="rId7"/>
    <p:sldId id="322" r:id="rId8"/>
    <p:sldId id="321" r:id="rId9"/>
    <p:sldId id="323" r:id="rId10"/>
    <p:sldId id="318" r:id="rId11"/>
    <p:sldId id="320" r:id="rId12"/>
    <p:sldId id="285" r:id="rId13"/>
    <p:sldId id="319" r:id="rId14"/>
    <p:sldId id="286" r:id="rId15"/>
    <p:sldId id="313" r:id="rId16"/>
    <p:sldId id="299" r:id="rId17"/>
    <p:sldId id="314" r:id="rId18"/>
    <p:sldId id="303" r:id="rId19"/>
    <p:sldId id="302" r:id="rId20"/>
    <p:sldId id="295" r:id="rId21"/>
    <p:sldId id="315" r:id="rId22"/>
    <p:sldId id="310"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D15"/>
    <a:srgbClr val="0000CC"/>
    <a:srgbClr val="00B050"/>
    <a:srgbClr val="FF0066"/>
    <a:srgbClr val="33CC33"/>
    <a:srgbClr val="FF7C80"/>
    <a:srgbClr val="CCCC00"/>
    <a:srgbClr val="6699FF"/>
    <a:srgbClr val="CC66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23" d="100"/>
          <a:sy n="123" d="100"/>
        </p:scale>
        <p:origin x="11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7CCF5DC-3E29-4D43-826E-A08C1C37DD52}"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9021895-C506-41F2-9D68-03701E1093BF}"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918468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58A41CE-4010-4147-95AA-3BF987576A7A}"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BCB73F7D-72EA-4F71-94D9-62F2C965E16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68835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FD508A4-D71E-4B01-BE72-F88774616EF0}"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C0107BC9-196F-46B4-BFA6-154B37B04393}"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44536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1F0B46-2CB5-48E7-902F-0F020C5A3267}"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835D5E8-8794-4E80-84E6-8970756CE7B5}"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18242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20E363F2-C0F3-4E8D-9E3D-01F50B04AC36}"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B80418B-8821-43C8-BE15-8C327893E7E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6019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E487B5F8-978E-472A-BCAB-8D2FB41DD110}"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10ADCB04-F18C-45FE-B053-8A1D46BBF038}"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61448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57AD0B69-E1D4-4652-802D-701B79F0B38F}"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92976EDD-066C-44CD-AC13-4E4C5148919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649759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48AC596-342A-4952-82E3-EFCC1724CE5B}"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5D3C1AAE-D74C-484E-A726-603F753A114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2135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49C266B-1D26-47C8-9064-EBC658D6311A}"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E80E0EB0-D5A4-4660-B30F-CA89CE0C948F}"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96960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A0C651D2-334A-415D-8597-D3112A510501}"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1EDB0AAD-1943-43AA-A6AE-A44202CAC595}"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22543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C21BED-B9FB-4747-9448-45F1EBF99FEC}"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D0D9C4E-5960-4B49-8E7A-450183F0BD1E}"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777842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67332EF-AA6A-4502-953E-6186F8388AFB}" type="datetimeFigureOut">
              <a:rPr lang="en-US" smtClean="0">
                <a:solidFill>
                  <a:prstClr val="black">
                    <a:tint val="75000"/>
                  </a:prstClr>
                </a:solidFill>
              </a:rPr>
              <a:pPr>
                <a:defRPr/>
              </a:pPr>
              <a:t>21/8/2022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87831D66-D690-491F-A938-180B4F80EB72}"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02226531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Hộp Văn bản 3">
            <a:extLst>
              <a:ext uri="{FF2B5EF4-FFF2-40B4-BE49-F238E27FC236}">
                <a16:creationId xmlns:a16="http://schemas.microsoft.com/office/drawing/2014/main" id="{A23E2641-EDF2-4340-9185-E2D1CCD68BD2}"/>
              </a:ext>
            </a:extLst>
          </p:cNvPr>
          <p:cNvSpPr txBox="1"/>
          <p:nvPr/>
        </p:nvSpPr>
        <p:spPr>
          <a:xfrm>
            <a:off x="1090247" y="1940078"/>
            <a:ext cx="8713176" cy="1754326"/>
          </a:xfrm>
          <a:prstGeom prst="rect">
            <a:avLst/>
          </a:prstGeom>
          <a:noFill/>
        </p:spPr>
        <p:txBody>
          <a:bodyPr wrap="square">
            <a:spAutoFit/>
          </a:bodyPr>
          <a:lstStyle/>
          <a:p>
            <a:pPr algn="ctr">
              <a:defRPr/>
            </a:pP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Tả</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ngoại</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hình</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nhân</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vật</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kể</a:t>
            </a:r>
            <a:r>
              <a:rPr lang="en-US" altLang="vi-VN"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5400" b="1" dirty="0" err="1">
                <a:solidFill>
                  <a:schemeClr val="accent1">
                    <a:lumMod val="50000"/>
                  </a:schemeClr>
                </a:solidFill>
                <a:latin typeface="Times New Roman" panose="02020603050405020304" pitchFamily="18" charset="0"/>
                <a:cs typeface="Times New Roman" panose="02020603050405020304" pitchFamily="18" charset="0"/>
              </a:rPr>
              <a:t>chuyện</a:t>
            </a:r>
            <a:endParaRPr lang="vi-VN" sz="54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71" name="图片 1">
            <a:extLst>
              <a:ext uri="{FF2B5EF4-FFF2-40B4-BE49-F238E27FC236}">
                <a16:creationId xmlns:a16="http://schemas.microsoft.com/office/drawing/2014/main" id="{3F791F73-F3BE-48F6-9807-37D2706B8D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8009"/>
          <a:stretch/>
        </p:blipFill>
        <p:spPr>
          <a:xfrm>
            <a:off x="1" y="3295499"/>
            <a:ext cx="12192000" cy="3562502"/>
          </a:xfrm>
          <a:prstGeom prst="rect">
            <a:avLst/>
          </a:prstGeom>
        </p:spPr>
      </p:pic>
      <p:sp>
        <p:nvSpPr>
          <p:cNvPr id="6" name="WordArt 26"/>
          <p:cNvSpPr>
            <a:spLocks noChangeArrowheads="1" noChangeShapeType="1" noTextEdit="1"/>
          </p:cNvSpPr>
          <p:nvPr/>
        </p:nvSpPr>
        <p:spPr bwMode="auto">
          <a:xfrm>
            <a:off x="774915" y="304800"/>
            <a:ext cx="9229241" cy="676275"/>
          </a:xfrm>
          <a:prstGeom prst="rect">
            <a:avLst/>
          </a:prstGeom>
        </p:spPr>
        <p:txBody>
          <a:bodyPr wrap="none" fromWordArt="1">
            <a:prstTxWarp prst="textPlain">
              <a:avLst>
                <a:gd name="adj" fmla="val 50000"/>
              </a:avLst>
            </a:prstTxWarp>
          </a:bodyPr>
          <a:lstStyle/>
          <a:p>
            <a:pPr algn="ctr"/>
            <a:r>
              <a:rPr lang="vi-VN"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TÂN DƯƠNG</a:t>
            </a:r>
            <a:endParaRPr lang="en-US"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7" name="WordArt 29"/>
          <p:cNvSpPr>
            <a:spLocks noChangeArrowheads="1" noChangeShapeType="1" noTextEdit="1"/>
          </p:cNvSpPr>
          <p:nvPr/>
        </p:nvSpPr>
        <p:spPr bwMode="auto">
          <a:xfrm>
            <a:off x="2579126" y="6019801"/>
            <a:ext cx="6705600" cy="838200"/>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TRẦN THỊ HUYỀN TRANG</a:t>
            </a:r>
          </a:p>
        </p:txBody>
      </p:sp>
      <p:sp>
        <p:nvSpPr>
          <p:cNvPr id="9" name="WordArt 19"/>
          <p:cNvSpPr>
            <a:spLocks noChangeArrowheads="1" noChangeShapeType="1" noTextEdit="1"/>
          </p:cNvSpPr>
          <p:nvPr/>
        </p:nvSpPr>
        <p:spPr bwMode="auto">
          <a:xfrm>
            <a:off x="3103685" y="1206273"/>
            <a:ext cx="4580792" cy="622527"/>
          </a:xfrm>
          <a:prstGeom prst="rect">
            <a:avLst/>
          </a:prstGeom>
        </p:spPr>
        <p:txBody>
          <a:bodyPr wrap="none" fromWordArt="1">
            <a:prstTxWarp prst="textPlain">
              <a:avLst>
                <a:gd name="adj" fmla="val 50856"/>
              </a:avLst>
            </a:prstTxWarp>
          </a:bodyPr>
          <a:lstStyle/>
          <a:p>
            <a:pPr algn="ctr"/>
            <a:r>
              <a:rPr lang="vi-VN" b="1" i="1" kern="10" dirty="0">
                <a:ln w="9525">
                  <a:solidFill>
                    <a:srgbClr val="0033CC"/>
                  </a:solidFill>
                  <a:round/>
                  <a:headEnd/>
                  <a:tailEnd/>
                </a:ln>
                <a:solidFill>
                  <a:srgbClr val="195C4E"/>
                </a:solidFill>
                <a:latin typeface="Times New Roman" panose="02020603050405020304" pitchFamily="18" charset="0"/>
                <a:cs typeface="Times New Roman" panose="02020603050405020304" pitchFamily="18" charset="0"/>
              </a:rPr>
              <a:t>TẬP LÀM VĂN</a:t>
            </a:r>
            <a:r>
              <a:rPr lang="en-US" b="1" i="1" kern="10" dirty="0">
                <a:ln w="9525">
                  <a:solidFill>
                    <a:srgbClr val="0033CC"/>
                  </a:solidFill>
                  <a:round/>
                  <a:headEnd/>
                  <a:tailEnd/>
                </a:ln>
                <a:solidFill>
                  <a:srgbClr val="195C4E"/>
                </a:solidFill>
                <a:latin typeface="Times New Roman" panose="02020603050405020304" pitchFamily="18" charset="0"/>
                <a:cs typeface="Times New Roman" panose="02020603050405020304" pitchFamily="18" charset="0"/>
              </a:rPr>
              <a:t>- LỚP 4A3</a:t>
            </a:r>
          </a:p>
        </p:txBody>
      </p:sp>
    </p:spTree>
    <p:extLst>
      <p:ext uri="{BB962C8B-B14F-4D97-AF65-F5344CB8AC3E}">
        <p14:creationId xmlns:p14="http://schemas.microsoft.com/office/powerpoint/2010/main" val="4291179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 grpId="0"/>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700" y="576214"/>
            <a:ext cx="9067800" cy="2074414"/>
          </a:xfrm>
          <a:prstGeom prst="rect">
            <a:avLst/>
          </a:prstGeom>
        </p:spPr>
        <p:txBody>
          <a:bodyPr wrap="square">
            <a:spAutoFit/>
          </a:bodyPr>
          <a:lstStyle/>
          <a:p>
            <a:pPr marL="514350" lvl="0" indent="-514350" algn="just">
              <a:spcBef>
                <a:spcPct val="20000"/>
              </a:spcBef>
              <a:buClr>
                <a:schemeClr val="hlink"/>
              </a:buClr>
              <a:buSzPct val="120000"/>
            </a:pPr>
            <a:r>
              <a:rPr lang="vi-VN" sz="2800" dirty="0" smtClean="0">
                <a:solidFill>
                  <a:srgbClr val="FF0000"/>
                </a:solidFill>
                <a:effectLst>
                  <a:outerShdw blurRad="38100" dist="38100" dir="2700000" algn="tl">
                    <a:srgbClr val="000000"/>
                  </a:outerShdw>
                </a:effectLst>
                <a:latin typeface="Times New Roman" pitchFamily="18" charset="0"/>
                <a:cs typeface="Times New Roman" pitchFamily="18" charset="0"/>
              </a:rPr>
              <a:t>1.</a:t>
            </a:r>
            <a:r>
              <a:rPr lang="en-US" sz="2800" b="1" dirty="0" err="1" smtClean="0">
                <a:solidFill>
                  <a:srgbClr val="FF0000"/>
                </a:solidFill>
                <a:latin typeface="Times New Roman" pitchFamily="18" charset="0"/>
                <a:cs typeface="Times New Roman" pitchFamily="18" charset="0"/>
              </a:rPr>
              <a:t>Ghi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vắn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tắt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đặc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điểm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ngoại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chị</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Trò</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a:p>
            <a:pPr marL="514350" lvl="0" indent="-514350" algn="just">
              <a:spcBef>
                <a:spcPct val="20000"/>
              </a:spcBef>
              <a:buClr>
                <a:schemeClr val="hlink"/>
              </a:buClr>
              <a:buSzPct val="120000"/>
            </a:pP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Sức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vóc</a:t>
            </a:r>
            <a:r>
              <a:rPr lang="en-US" sz="2800" b="1" dirty="0">
                <a:solidFill>
                  <a:srgbClr val="FF0000"/>
                </a:solidFill>
                <a:latin typeface="Times New Roman" pitchFamily="18" charset="0"/>
                <a:cs typeface="Times New Roman" pitchFamily="18" charset="0"/>
              </a:rPr>
              <a:t>: </a:t>
            </a:r>
            <a:endParaRPr lang="en-US" sz="2800" b="1" dirty="0" smtClean="0">
              <a:solidFill>
                <a:srgbClr val="FF0000"/>
              </a:solidFill>
              <a:latin typeface="Times New Roman" pitchFamily="18" charset="0"/>
              <a:cs typeface="Times New Roman" pitchFamily="18" charset="0"/>
            </a:endParaRPr>
          </a:p>
          <a:p>
            <a:pPr lvl="0" algn="just">
              <a:spcBef>
                <a:spcPct val="20000"/>
              </a:spcBef>
              <a:buClr>
                <a:schemeClr val="hlink"/>
              </a:buClr>
              <a:buSzPct val="120000"/>
            </a:pP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Cánh</a:t>
            </a:r>
            <a:r>
              <a:rPr lang="en-US" sz="2800" b="1" dirty="0">
                <a:solidFill>
                  <a:srgbClr val="FF0000"/>
                </a:solidFill>
                <a:latin typeface="Times New Roman" pitchFamily="18" charset="0"/>
                <a:cs typeface="Times New Roman" pitchFamily="18" charset="0"/>
              </a:rPr>
              <a:t>: </a:t>
            </a:r>
          </a:p>
          <a:p>
            <a:pPr lvl="0" algn="just">
              <a:spcBef>
                <a:spcPct val="20000"/>
              </a:spcBef>
              <a:buClr>
                <a:schemeClr val="hlink"/>
              </a:buClr>
              <a:buSzPct val="120000"/>
            </a:pPr>
            <a:r>
              <a:rPr lang="en-US" sz="2800" b="1" i="1" dirty="0" smtClean="0">
                <a:solidFill>
                  <a:srgbClr val="FF0000"/>
                </a:solidFill>
                <a:latin typeface="Times New Roman" pitchFamily="18" charset="0"/>
                <a:cs typeface="Times New Roman" pitchFamily="18" charset="0"/>
              </a:rPr>
              <a:t>-“</a:t>
            </a:r>
            <a:r>
              <a:rPr lang="en-US" sz="2800" b="1" i="1" dirty="0" err="1">
                <a:solidFill>
                  <a:srgbClr val="FF0000"/>
                </a:solidFill>
                <a:latin typeface="Times New Roman" pitchFamily="18" charset="0"/>
                <a:cs typeface="Times New Roman" pitchFamily="18" charset="0"/>
              </a:rPr>
              <a:t>Trang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phục</a:t>
            </a:r>
            <a:r>
              <a:rPr lang="en-US" sz="2800" b="1" i="1" dirty="0" smtClean="0">
                <a:solidFill>
                  <a:srgbClr val="FF0000"/>
                </a:solidFill>
                <a:latin typeface="Times New Roman" pitchFamily="18" charset="0"/>
                <a:cs typeface="Times New Roman" pitchFamily="18" charset="0"/>
              </a:rPr>
              <a:t>”:</a:t>
            </a:r>
            <a:endParaRPr lang="en-US" sz="2800" dirty="0"/>
          </a:p>
        </p:txBody>
      </p:sp>
    </p:spTree>
    <p:extLst>
      <p:ext uri="{BB962C8B-B14F-4D97-AF65-F5344CB8AC3E}">
        <p14:creationId xmlns:p14="http://schemas.microsoft.com/office/powerpoint/2010/main" val="3557904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070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692" y="250898"/>
            <a:ext cx="9416806" cy="4302716"/>
          </a:xfrm>
          <a:prstGeom prst="rect">
            <a:avLst/>
          </a:prstGeom>
        </p:spPr>
        <p:txBody>
          <a:bodyPr wrap="square">
            <a:spAutoFit/>
          </a:bodyPr>
          <a:lstStyle/>
          <a:p>
            <a:pPr marL="514350" lvl="0" indent="-514350" algn="just">
              <a:spcBef>
                <a:spcPct val="20000"/>
              </a:spcBef>
              <a:buClr>
                <a:schemeClr val="hlink"/>
              </a:buClr>
              <a:buSzPct val="120000"/>
            </a:pPr>
            <a:r>
              <a:rPr lang="vi-VN" sz="3600" dirty="0">
                <a:solidFill>
                  <a:srgbClr val="FF0000"/>
                </a:solidFill>
                <a:effectLst>
                  <a:outerShdw blurRad="38100" dist="38100" dir="2700000" algn="tl">
                    <a:srgbClr val="000000"/>
                  </a:outerShdw>
                </a:effectLst>
                <a:latin typeface="Times New Roman" pitchFamily="18" charset="0"/>
                <a:cs typeface="Times New Roman" pitchFamily="18" charset="0"/>
              </a:rPr>
              <a:t>1.</a:t>
            </a:r>
            <a:r>
              <a:rPr lang="en-US" sz="3600" b="1" dirty="0" err="1">
                <a:solidFill>
                  <a:srgbClr val="FF0000"/>
                </a:solidFill>
                <a:latin typeface="Times New Roman" pitchFamily="18" charset="0"/>
                <a:cs typeface="Times New Roman" pitchFamily="18" charset="0"/>
              </a:rPr>
              <a:t>Đặc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điểm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ngoại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chị</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Trò</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a:t>
            </a:r>
          </a:p>
          <a:p>
            <a:pPr marL="514350" lvl="0" indent="-514350" algn="just">
              <a:spcBef>
                <a:spcPct val="20000"/>
              </a:spcBef>
              <a:buClr>
                <a:schemeClr val="hlink"/>
              </a:buClr>
              <a:buSzPct val="120000"/>
            </a:pP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Sức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vóc</a:t>
            </a:r>
            <a:r>
              <a:rPr lang="en-US" sz="3600" b="1" dirty="0">
                <a:solidFill>
                  <a:srgbClr val="FF0000"/>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gầy</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yếu</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quá</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người</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bự</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những</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phấn</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như</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mới</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lột</a:t>
            </a:r>
            <a:r>
              <a:rPr lang="en-US" sz="3600" b="1" i="1" dirty="0">
                <a:solidFill>
                  <a:schemeClr val="tx1">
                    <a:lumMod val="75000"/>
                    <a:lumOff val="25000"/>
                  </a:schemeClr>
                </a:solidFill>
                <a:latin typeface="Times New Roman" pitchFamily="18" charset="0"/>
                <a:cs typeface="Times New Roman" pitchFamily="18" charset="0"/>
              </a:rPr>
              <a:t>.</a:t>
            </a:r>
          </a:p>
          <a:p>
            <a:pPr marL="514350" lvl="0" indent="-514350" algn="just">
              <a:spcBef>
                <a:spcPct val="20000"/>
              </a:spcBef>
              <a:buClr>
                <a:schemeClr val="hlink"/>
              </a:buClr>
              <a:buSzPct val="120000"/>
            </a:pP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Cánh</a:t>
            </a:r>
            <a:r>
              <a:rPr lang="en-US" sz="3600" b="1" dirty="0">
                <a:solidFill>
                  <a:srgbClr val="FF0000"/>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hai</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cánh</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mỏng</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như</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cánh</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bướm</a:t>
            </a:r>
            <a:r>
              <a:rPr lang="en-US" sz="3600" b="1" i="1" dirty="0">
                <a:solidFill>
                  <a:schemeClr val="tx1">
                    <a:lumMod val="75000"/>
                    <a:lumOff val="25000"/>
                  </a:schemeClr>
                </a:solidFill>
                <a:latin typeface="Times New Roman" pitchFamily="18" charset="0"/>
                <a:cs typeface="Times New Roman" pitchFamily="18" charset="0"/>
              </a:rPr>
              <a:t> non; </a:t>
            </a:r>
            <a:r>
              <a:rPr lang="en-US" sz="3600" b="1" i="1" dirty="0" err="1">
                <a:solidFill>
                  <a:schemeClr val="tx1">
                    <a:lumMod val="75000"/>
                    <a:lumOff val="25000"/>
                  </a:schemeClr>
                </a:solidFill>
                <a:latin typeface="Times New Roman" pitchFamily="18" charset="0"/>
                <a:cs typeface="Times New Roman" pitchFamily="18" charset="0"/>
              </a:rPr>
              <a:t>ngắn</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chùn</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chùn</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rất</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yếu</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chưa</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quen</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mở</a:t>
            </a:r>
            <a:r>
              <a:rPr lang="en-US" sz="3600" b="1" i="1" dirty="0">
                <a:solidFill>
                  <a:schemeClr val="tx1">
                    <a:lumMod val="75000"/>
                    <a:lumOff val="25000"/>
                  </a:schemeClr>
                </a:solidFill>
                <a:latin typeface="Times New Roman" pitchFamily="18" charset="0"/>
                <a:cs typeface="Times New Roman" pitchFamily="18" charset="0"/>
              </a:rPr>
              <a:t>.</a:t>
            </a:r>
          </a:p>
          <a:p>
            <a:pPr marL="514350" lvl="0" indent="-514350" algn="just">
              <a:spcBef>
                <a:spcPct val="20000"/>
              </a:spcBef>
              <a:buClr>
                <a:schemeClr val="hlink"/>
              </a:buClr>
              <a:buSzPct val="120000"/>
            </a:pP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phục</a:t>
            </a:r>
            <a:r>
              <a:rPr lang="en-US" sz="3600" b="1" i="1" dirty="0">
                <a:solidFill>
                  <a:srgbClr val="FF0000"/>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mặc</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áo</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thâm</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dài</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đôi</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chỗ</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chấm</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điểm</a:t>
            </a:r>
            <a:r>
              <a:rPr lang="en-US" sz="3600" b="1" i="1" dirty="0">
                <a:solidFill>
                  <a:schemeClr val="tx1">
                    <a:lumMod val="75000"/>
                    <a:lumOff val="25000"/>
                  </a:schemeClr>
                </a:solidFill>
                <a:latin typeface="Times New Roman" pitchFamily="18" charset="0"/>
                <a:cs typeface="Times New Roman" pitchFamily="18" charset="0"/>
              </a:rPr>
              <a:t> </a:t>
            </a:r>
            <a:r>
              <a:rPr lang="en-US" sz="3600" b="1" i="1" dirty="0" err="1">
                <a:solidFill>
                  <a:schemeClr val="tx1">
                    <a:lumMod val="75000"/>
                    <a:lumOff val="25000"/>
                  </a:schemeClr>
                </a:solidFill>
                <a:latin typeface="Times New Roman" pitchFamily="18" charset="0"/>
                <a:cs typeface="Times New Roman" pitchFamily="18" charset="0"/>
              </a:rPr>
              <a:t>vàng</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34992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810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475373" y="304800"/>
            <a:ext cx="3626625" cy="914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4400" b="1" dirty="0">
                <a:solidFill>
                  <a:schemeClr val="accent1">
                    <a:lumMod val="50000"/>
                  </a:schemeClr>
                </a:solidFill>
                <a:latin typeface="Calibri" panose="020F0502020204030204" pitchFamily="34" charset="0"/>
                <a:cs typeface="Calibri" panose="020F0502020204030204" pitchFamily="34" charset="0"/>
              </a:rPr>
              <a:t>II. </a:t>
            </a:r>
            <a:r>
              <a:rPr lang="en-US" sz="4400" b="1" dirty="0" err="1">
                <a:solidFill>
                  <a:schemeClr val="accent1">
                    <a:lumMod val="50000"/>
                  </a:schemeClr>
                </a:solidFill>
                <a:latin typeface="Calibri" panose="020F0502020204030204" pitchFamily="34" charset="0"/>
                <a:cs typeface="Calibri" panose="020F0502020204030204" pitchFamily="34" charset="0"/>
              </a:rPr>
              <a:t>Ghi</a:t>
            </a:r>
            <a:r>
              <a:rPr lang="en-US" sz="4400" b="1" dirty="0">
                <a:solidFill>
                  <a:schemeClr val="accent1">
                    <a:lumMod val="50000"/>
                  </a:schemeClr>
                </a:solidFill>
                <a:latin typeface="Calibri" panose="020F0502020204030204" pitchFamily="34" charset="0"/>
                <a:cs typeface="Calibri" panose="020F0502020204030204" pitchFamily="34" charset="0"/>
              </a:rPr>
              <a:t> </a:t>
            </a:r>
            <a:r>
              <a:rPr lang="en-US" sz="4400" b="1" dirty="0" err="1">
                <a:solidFill>
                  <a:schemeClr val="accent1">
                    <a:lumMod val="50000"/>
                  </a:schemeClr>
                </a:solidFill>
                <a:latin typeface="Calibri" panose="020F0502020204030204" pitchFamily="34" charset="0"/>
                <a:cs typeface="Calibri" panose="020F0502020204030204" pitchFamily="34" charset="0"/>
              </a:rPr>
              <a:t>nhớ</a:t>
            </a:r>
            <a:r>
              <a:rPr lang="en-US" sz="4400" b="1" dirty="0">
                <a:solidFill>
                  <a:schemeClr val="accent1">
                    <a:lumMod val="50000"/>
                  </a:schemeClr>
                </a:solidFill>
                <a:latin typeface="Calibri" panose="020F0502020204030204" pitchFamily="34" charset="0"/>
                <a:cs typeface="Calibri" panose="020F0502020204030204" pitchFamily="34" charset="0"/>
              </a:rPr>
              <a:t>:</a:t>
            </a:r>
          </a:p>
        </p:txBody>
      </p:sp>
      <p:sp>
        <p:nvSpPr>
          <p:cNvPr id="8" name="Rounded Rectangle 7"/>
          <p:cNvSpPr/>
          <p:nvPr/>
        </p:nvSpPr>
        <p:spPr>
          <a:xfrm>
            <a:off x="491236" y="1571223"/>
            <a:ext cx="10046786" cy="4868214"/>
          </a:xfrm>
          <a:prstGeom prst="round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just" fontAlgn="base">
              <a:spcBef>
                <a:spcPct val="0"/>
              </a:spcBef>
              <a:spcAft>
                <a:spcPct val="0"/>
              </a:spcAft>
            </a:pPr>
            <a:r>
              <a:rPr lang="en-US" sz="3600" b="1" dirty="0">
                <a:solidFill>
                  <a:srgbClr val="00B050"/>
                </a:solidFill>
                <a:latin typeface="Calibri" panose="020F0502020204030204" pitchFamily="34" charset="0"/>
                <a:cs typeface="Calibri" panose="020F0502020204030204" pitchFamily="34"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Trong</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bài</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văn</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kể</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chuyện</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nhiều</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khi</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cần</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miêu</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tả</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ngoại</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nhân</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vật</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a:t>
            </a:r>
          </a:p>
          <a:p>
            <a:pPr algn="just" fontAlgn="base">
              <a:spcBef>
                <a:spcPct val="0"/>
              </a:spcBef>
              <a:spcAft>
                <a:spcPct val="0"/>
              </a:spcAft>
            </a:pP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Những đặc điểm ngoại hình tiêu biểu có thể góp phần nói lên tính cách hoặc thân phận của nhân vật và làm cho câu chuyện thêm sinh động,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hấp</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dẫn</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1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209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8">
            <a:extLst>
              <a:ext uri="{FF2B5EF4-FFF2-40B4-BE49-F238E27FC236}">
                <a16:creationId xmlns:a16="http://schemas.microsoft.com/office/drawing/2014/main" id="{3F2B70E2-DB43-43F5-B43B-DD25C8F7063C}"/>
              </a:ext>
            </a:extLst>
          </p:cNvPr>
          <p:cNvSpPr/>
          <p:nvPr/>
        </p:nvSpPr>
        <p:spPr>
          <a:xfrm>
            <a:off x="370222" y="553662"/>
            <a:ext cx="10707878" cy="1310307"/>
          </a:xfrm>
          <a:prstGeom prst="roundRect">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anchor="ctr"/>
          <a:lstStyle/>
          <a:p>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Bài</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1.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Đoạn</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văn</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sau</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miêu</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tả</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ngoại</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một</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chú</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bé</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liên</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lạc</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cho</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bộ</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đội</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trong</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kháng</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chiến.Tác</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giả</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đã</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chú</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ý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miêu</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tả</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những</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chi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tiết</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nào</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chi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tiết</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ấy</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nói</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lên</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điều</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gì</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về</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chú</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bé</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6" name="Content Placeholder 2"/>
          <p:cNvSpPr txBox="1">
            <a:spLocks/>
          </p:cNvSpPr>
          <p:nvPr/>
        </p:nvSpPr>
        <p:spPr>
          <a:xfrm>
            <a:off x="370221" y="1358942"/>
            <a:ext cx="10866347" cy="45894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FontTx/>
              <a:buNone/>
            </a:pPr>
            <a:endParaRPr lang="en-US" sz="3200" i="1" dirty="0">
              <a:solidFill>
                <a:schemeClr val="tx2">
                  <a:lumMod val="50000"/>
                </a:schemeClr>
              </a:solidFill>
              <a:latin typeface="Calibri" panose="020F0502020204030204" pitchFamily="34" charset="0"/>
              <a:cs typeface="Calibri" panose="020F0502020204030204" pitchFamily="34" charset="0"/>
            </a:endParaRPr>
          </a:p>
          <a:p>
            <a:pPr algn="just">
              <a:lnSpc>
                <a:spcPct val="100000"/>
              </a:lnSpc>
              <a:buFontTx/>
              <a:buNone/>
            </a:pPr>
            <a:r>
              <a:rPr lang="en-US" sz="3200" dirty="0">
                <a:solidFill>
                  <a:schemeClr val="tx2">
                    <a:lumMod val="50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Tôi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nhìn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em</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Một</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em</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bé</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gầy</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tóc</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húi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ngắn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hai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túi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chiếc</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áo</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cánh</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nâu</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đã</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trễ</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xuống</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tận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đùi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như</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đã</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từng</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phải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đựng</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nhiều</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thứ</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quá</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nặng</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Quần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em</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ngắn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chỉ</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tới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đầu</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gối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để</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lộ</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đôi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bắp</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chân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nhỏ</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luôn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luôn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động</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đậy</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Tôi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đặc</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biệt</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chú</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ý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đến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đôi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mắt</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em</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đôi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mắt</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sáng</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và</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xếch</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lên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khiến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người</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ta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ngay</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cảm</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giác</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là</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một</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em</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bé</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vừa</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thông</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minh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vừa</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gan</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cs typeface="Times New Roman" panose="02020603050405020304" pitchFamily="18" charset="0"/>
              </a:rPr>
              <a:t>dạ</a:t>
            </a:r>
            <a:r>
              <a:rPr lang="en-US" sz="3200" dirty="0">
                <a:solidFill>
                  <a:schemeClr val="tx1">
                    <a:lumMod val="75000"/>
                    <a:lumOff val="25000"/>
                  </a:schemeClr>
                </a:solidFill>
                <a:latin typeface="Times New Roman" panose="02020603050405020304" pitchFamily="18" charset="0"/>
                <a:cs typeface="Times New Roman" panose="02020603050405020304" pitchFamily="18" charset="0"/>
              </a:rPr>
              <a:t>.</a:t>
            </a:r>
          </a:p>
          <a:p>
            <a:pPr algn="just">
              <a:lnSpc>
                <a:spcPct val="100000"/>
              </a:lnSpc>
              <a:buFontTx/>
              <a:buNone/>
            </a:pP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2400" i="1" dirty="0">
                <a:solidFill>
                  <a:schemeClr val="tx1">
                    <a:lumMod val="75000"/>
                    <a:lumOff val="25000"/>
                  </a:schemeClr>
                </a:solidFill>
                <a:latin typeface="Calibri" panose="020F0502020204030204" pitchFamily="34" charset="0"/>
                <a:cs typeface="Calibri" panose="020F0502020204030204" pitchFamily="34" charset="0"/>
              </a:rPr>
              <a:t>Theo</a:t>
            </a:r>
            <a:r>
              <a:rPr lang="en-US" sz="2400" dirty="0">
                <a:solidFill>
                  <a:schemeClr val="tx1">
                    <a:lumMod val="75000"/>
                    <a:lumOff val="25000"/>
                  </a:schemeClr>
                </a:solidFill>
                <a:latin typeface="Calibri" panose="020F0502020204030204" pitchFamily="34" charset="0"/>
                <a:cs typeface="Calibri" panose="020F0502020204030204" pitchFamily="34" charset="0"/>
              </a:rPr>
              <a:t> VŨ CAO</a:t>
            </a:r>
          </a:p>
          <a:p>
            <a:pPr algn="just">
              <a:lnSpc>
                <a:spcPct val="100000"/>
              </a:lnSpc>
              <a:buFontTx/>
              <a:buNone/>
            </a:pPr>
            <a:r>
              <a:rPr lang="en-US" sz="3200" dirty="0">
                <a:solidFill>
                  <a:schemeClr val="tx2">
                    <a:lumMod val="50000"/>
                  </a:schemeClr>
                </a:solidFill>
                <a:latin typeface="Calibri" panose="020F0502020204030204" pitchFamily="34" charset="0"/>
                <a:cs typeface="Calibri" panose="020F0502020204030204" pitchFamily="34" charset="0"/>
              </a:rPr>
              <a:t> </a:t>
            </a:r>
          </a:p>
        </p:txBody>
      </p:sp>
      <p:cxnSp>
        <p:nvCxnSpPr>
          <p:cNvPr id="7" name="Straight Connector 6"/>
          <p:cNvCxnSpPr/>
          <p:nvPr/>
        </p:nvCxnSpPr>
        <p:spPr>
          <a:xfrm>
            <a:off x="4451838" y="1358942"/>
            <a:ext cx="341727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8085992" y="1358942"/>
            <a:ext cx="283405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V="1">
            <a:off x="465992" y="1767254"/>
            <a:ext cx="2277208" cy="2544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381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49910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64436-4C66-410B-AEAB-8D847F9744D4}"/>
              </a:ext>
            </a:extLst>
          </p:cNvPr>
          <p:cNvSpPr txBox="1">
            <a:spLocks noChangeArrowheads="1"/>
          </p:cNvSpPr>
          <p:nvPr/>
        </p:nvSpPr>
        <p:spPr bwMode="auto">
          <a:xfrm>
            <a:off x="596900" y="1354138"/>
            <a:ext cx="11672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Clr>
                <a:schemeClr val="hlink"/>
              </a:buClr>
              <a:buSzPct val="120000"/>
              <a:buFontTx/>
              <a:buNone/>
            </a:pPr>
            <a:r>
              <a:rPr lang="en-US" altLang="en-US" sz="2800" b="1" dirty="0">
                <a:latin typeface="Times New Roman" panose="02020603050405020304" pitchFamily="18" charset="0"/>
                <a:cs typeface="Times New Roman" panose="02020603050405020304" pitchFamily="18" charset="0"/>
              </a:rPr>
              <a:t>a.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chi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miêu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B66A9ADA-FE53-4062-A8E8-3A35D55B1809}"/>
              </a:ext>
            </a:extLst>
          </p:cNvPr>
          <p:cNvSpPr txBox="1">
            <a:spLocks noChangeArrowheads="1"/>
          </p:cNvSpPr>
          <p:nvPr/>
        </p:nvSpPr>
        <p:spPr bwMode="auto">
          <a:xfrm>
            <a:off x="3179763" y="2079625"/>
            <a:ext cx="3044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a:solidFill>
                  <a:srgbClr val="FF0000"/>
                </a:solidFill>
                <a:latin typeface="Times New Roman" panose="02020603050405020304" pitchFamily="18" charset="0"/>
                <a:cs typeface="Times New Roman" panose="02020603050405020304" pitchFamily="18" charset="0"/>
              </a:rPr>
              <a:t>gầy</a:t>
            </a:r>
          </a:p>
        </p:txBody>
      </p:sp>
      <p:sp>
        <p:nvSpPr>
          <p:cNvPr id="18" name="TextBox 17">
            <a:extLst>
              <a:ext uri="{FF2B5EF4-FFF2-40B4-BE49-F238E27FC236}">
                <a16:creationId xmlns:a16="http://schemas.microsoft.com/office/drawing/2014/main" id="{ECC1C16D-2F88-4763-ABA7-3ADEE51E59A0}"/>
              </a:ext>
            </a:extLst>
          </p:cNvPr>
          <p:cNvSpPr txBox="1">
            <a:spLocks noChangeArrowheads="1"/>
          </p:cNvSpPr>
          <p:nvPr/>
        </p:nvSpPr>
        <p:spPr bwMode="auto">
          <a:xfrm>
            <a:off x="2387600" y="2698750"/>
            <a:ext cx="397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a:solidFill>
                  <a:srgbClr val="FF0000"/>
                </a:solidFill>
                <a:latin typeface="Times New Roman" panose="02020603050405020304" pitchFamily="18" charset="0"/>
                <a:cs typeface="Times New Roman" panose="02020603050405020304" pitchFamily="18" charset="0"/>
              </a:rPr>
              <a:t>húi</a:t>
            </a:r>
            <a:r>
              <a:rPr lang="en-US" altLang="en-US" sz="2800" b="1" i="1">
                <a:solidFill>
                  <a:srgbClr val="C00000"/>
                </a:solidFill>
                <a:latin typeface="Times New Roman" panose="02020603050405020304" pitchFamily="18" charset="0"/>
                <a:cs typeface="Times New Roman" panose="02020603050405020304" pitchFamily="18" charset="0"/>
              </a:rPr>
              <a:t> </a:t>
            </a:r>
            <a:r>
              <a:rPr lang="en-US" altLang="en-US" sz="2800" b="1" i="1">
                <a:solidFill>
                  <a:srgbClr val="FF0000"/>
                </a:solidFill>
                <a:latin typeface="Times New Roman" panose="02020603050405020304" pitchFamily="18" charset="0"/>
                <a:cs typeface="Times New Roman" panose="02020603050405020304" pitchFamily="18" charset="0"/>
              </a:rPr>
              <a:t>ngắn</a:t>
            </a:r>
          </a:p>
        </p:txBody>
      </p:sp>
      <p:sp>
        <p:nvSpPr>
          <p:cNvPr id="19" name="TextBox 18">
            <a:extLst>
              <a:ext uri="{FF2B5EF4-FFF2-40B4-BE49-F238E27FC236}">
                <a16:creationId xmlns:a16="http://schemas.microsoft.com/office/drawing/2014/main" id="{F00E20B2-2D88-4DDA-B8EE-15759C6EED7B}"/>
              </a:ext>
            </a:extLst>
          </p:cNvPr>
          <p:cNvSpPr txBox="1">
            <a:spLocks noChangeArrowheads="1"/>
          </p:cNvSpPr>
          <p:nvPr/>
        </p:nvSpPr>
        <p:spPr bwMode="auto">
          <a:xfrm>
            <a:off x="2827338" y="3311525"/>
            <a:ext cx="3033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a:solidFill>
                  <a:srgbClr val="FF0000"/>
                </a:solidFill>
                <a:latin typeface="Times New Roman" panose="02020603050405020304" pitchFamily="18" charset="0"/>
                <a:cs typeface="Times New Roman" panose="02020603050405020304" pitchFamily="18" charset="0"/>
              </a:rPr>
              <a:t>trễ xuống tận đùi</a:t>
            </a:r>
          </a:p>
        </p:txBody>
      </p:sp>
      <p:sp>
        <p:nvSpPr>
          <p:cNvPr id="20" name="TextBox 19">
            <a:extLst>
              <a:ext uri="{FF2B5EF4-FFF2-40B4-BE49-F238E27FC236}">
                <a16:creationId xmlns:a16="http://schemas.microsoft.com/office/drawing/2014/main" id="{5137A01A-0D4E-4B65-9EDE-FBCC42A93B5F}"/>
              </a:ext>
            </a:extLst>
          </p:cNvPr>
          <p:cNvSpPr txBox="1">
            <a:spLocks noChangeArrowheads="1"/>
          </p:cNvSpPr>
          <p:nvPr/>
        </p:nvSpPr>
        <p:spPr bwMode="auto">
          <a:xfrm>
            <a:off x="2387600" y="3911600"/>
            <a:ext cx="2865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a:solidFill>
                  <a:srgbClr val="FF0000"/>
                </a:solidFill>
                <a:latin typeface="Times New Roman" panose="02020603050405020304" pitchFamily="18" charset="0"/>
                <a:cs typeface="Times New Roman" panose="02020603050405020304" pitchFamily="18" charset="0"/>
              </a:rPr>
              <a:t>ngắn tới đầu gối</a:t>
            </a:r>
          </a:p>
        </p:txBody>
      </p:sp>
      <p:sp>
        <p:nvSpPr>
          <p:cNvPr id="21" name="TextBox 20">
            <a:extLst>
              <a:ext uri="{FF2B5EF4-FFF2-40B4-BE49-F238E27FC236}">
                <a16:creationId xmlns:a16="http://schemas.microsoft.com/office/drawing/2014/main" id="{FF2F1DDB-5B77-4595-8856-E822B1BE0205}"/>
              </a:ext>
            </a:extLst>
          </p:cNvPr>
          <p:cNvSpPr txBox="1">
            <a:spLocks noChangeArrowheads="1"/>
          </p:cNvSpPr>
          <p:nvPr/>
        </p:nvSpPr>
        <p:spPr bwMode="auto">
          <a:xfrm>
            <a:off x="2684463" y="5308600"/>
            <a:ext cx="2974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a:solidFill>
                  <a:srgbClr val="FF0000"/>
                </a:solidFill>
                <a:latin typeface="Times New Roman" panose="02020603050405020304" pitchFamily="18" charset="0"/>
                <a:cs typeface="Times New Roman" panose="02020603050405020304" pitchFamily="18" charset="0"/>
              </a:rPr>
              <a:t>sáng và xếch</a:t>
            </a:r>
          </a:p>
        </p:txBody>
      </p:sp>
      <p:sp>
        <p:nvSpPr>
          <p:cNvPr id="23" name="Rectangle 22">
            <a:extLst>
              <a:ext uri="{FF2B5EF4-FFF2-40B4-BE49-F238E27FC236}">
                <a16:creationId xmlns:a16="http://schemas.microsoft.com/office/drawing/2014/main" id="{FD04668F-5579-401D-B4DC-B7F669483647}"/>
              </a:ext>
            </a:extLst>
          </p:cNvPr>
          <p:cNvSpPr>
            <a:spLocks noChangeArrowheads="1"/>
          </p:cNvSpPr>
          <p:nvPr/>
        </p:nvSpPr>
        <p:spPr bwMode="auto">
          <a:xfrm>
            <a:off x="758825" y="2765425"/>
            <a:ext cx="5416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hlink"/>
              </a:buClr>
              <a:buSzPct val="120000"/>
              <a:buFontTx/>
              <a:buNone/>
            </a:pPr>
            <a:r>
              <a:rPr lang="en-US" altLang="en-US" sz="2800" b="1" dirty="0">
                <a:solidFill>
                  <a:srgbClr val="003399"/>
                </a:solidFill>
                <a:latin typeface="Times New Roman" panose="02020603050405020304" pitchFamily="18" charset="0"/>
                <a:cs typeface="Times New Roman" panose="02020603050405020304" pitchFamily="18" charset="0"/>
              </a:rPr>
              <a:t> </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Tóc</a:t>
            </a:r>
            <a:r>
              <a:rPr lang="en-US" altLang="en-US" sz="2800" b="1" dirty="0">
                <a:solidFill>
                  <a:schemeClr val="hlink"/>
                </a:solidFill>
                <a:latin typeface="Times New Roman" panose="02020603050405020304" pitchFamily="18" charset="0"/>
                <a:cs typeface="Times New Roman" panose="02020603050405020304" pitchFamily="18" charset="0"/>
              </a:rPr>
              <a:t>:……………………….</a:t>
            </a:r>
            <a:endParaRPr lang="en-US" altLang="en-US" sz="2800" b="1" i="1" dirty="0">
              <a:solidFill>
                <a:schemeClr val="hlink"/>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EA6DA580-6693-476F-A8BE-53E083C85617}"/>
              </a:ext>
            </a:extLst>
          </p:cNvPr>
          <p:cNvSpPr>
            <a:spLocks noChangeArrowheads="1"/>
          </p:cNvSpPr>
          <p:nvPr/>
        </p:nvSpPr>
        <p:spPr bwMode="auto">
          <a:xfrm>
            <a:off x="685800" y="3354388"/>
            <a:ext cx="4545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Clr>
                <a:schemeClr val="hlink"/>
              </a:buClr>
              <a:buSzPct val="120000"/>
              <a:buFontTx/>
              <a:buNone/>
            </a:pPr>
            <a:r>
              <a:rPr lang="en-US" altLang="en-US" sz="2800" b="1" dirty="0">
                <a:solidFill>
                  <a:srgbClr val="003399"/>
                </a:solidFill>
                <a:latin typeface="Times New Roman" panose="02020603050405020304" pitchFamily="18" charset="0"/>
                <a:cs typeface="Times New Roman" panose="02020603050405020304" pitchFamily="18" charset="0"/>
              </a:rPr>
              <a:t>  </a:t>
            </a:r>
            <a:r>
              <a:rPr lang="en-US" altLang="en-US" sz="2800" b="1" dirty="0">
                <a:solidFill>
                  <a:schemeClr val="hlink"/>
                </a:solidFill>
                <a:latin typeface="Times New Roman" panose="02020603050405020304" pitchFamily="18" charset="0"/>
                <a:cs typeface="Times New Roman" panose="02020603050405020304" pitchFamily="18" charset="0"/>
              </a:rPr>
              <a:t>- Hai </a:t>
            </a:r>
            <a:r>
              <a:rPr lang="en-US" altLang="en-US" sz="2800" b="1" dirty="0" err="1">
                <a:solidFill>
                  <a:schemeClr val="hlink"/>
                </a:solidFill>
                <a:latin typeface="Times New Roman" panose="02020603050405020304" pitchFamily="18" charset="0"/>
                <a:cs typeface="Times New Roman" panose="02020603050405020304" pitchFamily="18" charset="0"/>
              </a:rPr>
              <a:t>túi</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áo</a:t>
            </a:r>
            <a:r>
              <a:rPr lang="en-US" altLang="en-US" sz="2800" b="1" dirty="0">
                <a:solidFill>
                  <a:schemeClr val="hlink"/>
                </a:solidFill>
                <a:latin typeface="Times New Roman" panose="02020603050405020304" pitchFamily="18" charset="0"/>
                <a:cs typeface="Times New Roman" panose="02020603050405020304" pitchFamily="18" charset="0"/>
              </a:rPr>
              <a:t>:</a:t>
            </a:r>
            <a:r>
              <a:rPr lang="en-US" altLang="en-US" sz="2800" b="1" i="1" dirty="0">
                <a:solidFill>
                  <a:schemeClr val="hlink"/>
                </a:solidFill>
                <a:latin typeface="Times New Roman" panose="020206030504050203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5DA0A2FC-FF8D-4E6F-AE50-5C822CADAE33}"/>
              </a:ext>
            </a:extLst>
          </p:cNvPr>
          <p:cNvSpPr>
            <a:spLocks noChangeArrowheads="1"/>
          </p:cNvSpPr>
          <p:nvPr/>
        </p:nvSpPr>
        <p:spPr bwMode="auto">
          <a:xfrm>
            <a:off x="655638" y="3979863"/>
            <a:ext cx="4605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Clr>
                <a:schemeClr val="hlink"/>
              </a:buClr>
              <a:buSzPct val="120000"/>
              <a:buFontTx/>
              <a:buNone/>
            </a:pPr>
            <a:r>
              <a:rPr lang="en-US" altLang="en-US" sz="2800" b="1" dirty="0">
                <a:solidFill>
                  <a:srgbClr val="003399"/>
                </a:solidFill>
                <a:latin typeface="Times New Roman" panose="02020603050405020304" pitchFamily="18" charset="0"/>
                <a:cs typeface="Times New Roman" panose="02020603050405020304" pitchFamily="18" charset="0"/>
              </a:rPr>
              <a:t>  </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Quần</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i="1" dirty="0">
                <a:solidFill>
                  <a:schemeClr val="hlink"/>
                </a:solidFill>
                <a:latin typeface="Times New Roman" panose="020206030504050203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96706F3C-EA72-40D5-BD23-4CB9671CB08D}"/>
              </a:ext>
            </a:extLst>
          </p:cNvPr>
          <p:cNvSpPr>
            <a:spLocks noChangeArrowheads="1"/>
          </p:cNvSpPr>
          <p:nvPr/>
        </p:nvSpPr>
        <p:spPr bwMode="auto">
          <a:xfrm>
            <a:off x="717550" y="4635500"/>
            <a:ext cx="560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Clr>
                <a:schemeClr val="hlink"/>
              </a:buClr>
              <a:buSzPct val="120000"/>
              <a:buFontTx/>
              <a:buNone/>
            </a:pPr>
            <a:r>
              <a:rPr lang="en-US" altLang="en-US" sz="2800" b="1"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0000CC"/>
                </a:solidFill>
                <a:latin typeface="Times New Roman" panose="02020603050405020304" pitchFamily="18" charset="0"/>
                <a:cs typeface="Times New Roman" panose="02020603050405020304" pitchFamily="18" charset="0"/>
              </a:rPr>
              <a:t>Đôi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bắp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chân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a:solidFill>
                  <a:schemeClr val="tx2"/>
                </a:solidFill>
                <a:latin typeface="Times New Roman" panose="02020603050405020304" pitchFamily="18" charset="0"/>
                <a:cs typeface="Times New Roman" panose="02020603050405020304" pitchFamily="18" charset="0"/>
              </a:rPr>
              <a:t>…………………..</a:t>
            </a:r>
            <a:r>
              <a:rPr lang="en-US" altLang="en-US" sz="2800" b="1" i="1" dirty="0">
                <a:solidFill>
                  <a:srgbClr val="C00000"/>
                </a:solidFill>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F15D75B7-D746-45D3-B0F6-706915548ED9}"/>
              </a:ext>
            </a:extLst>
          </p:cNvPr>
          <p:cNvSpPr>
            <a:spLocks noChangeArrowheads="1"/>
          </p:cNvSpPr>
          <p:nvPr/>
        </p:nvSpPr>
        <p:spPr bwMode="auto">
          <a:xfrm>
            <a:off x="762000" y="5399088"/>
            <a:ext cx="4705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Clr>
                <a:schemeClr val="hlink"/>
              </a:buClr>
              <a:buSzPct val="120000"/>
              <a:buFontTx/>
              <a:buNone/>
            </a:pPr>
            <a:r>
              <a:rPr lang="en-US" altLang="en-US" sz="2800" b="1"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0000CC"/>
                </a:solidFill>
                <a:latin typeface="Times New Roman" panose="02020603050405020304" pitchFamily="18" charset="0"/>
                <a:cs typeface="Times New Roman" panose="02020603050405020304" pitchFamily="18" charset="0"/>
              </a:rPr>
              <a:t>Đôi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mắt</a:t>
            </a:r>
            <a:r>
              <a:rPr lang="en-US" altLang="en-US" sz="2800" b="1" dirty="0">
                <a:solidFill>
                  <a:schemeClr val="tx2"/>
                </a:solidFill>
                <a:latin typeface="Times New Roman" panose="02020603050405020304" pitchFamily="18" charset="0"/>
                <a:cs typeface="Times New Roman" panose="02020603050405020304" pitchFamily="18" charset="0"/>
              </a:rPr>
              <a:t>:…………………..</a:t>
            </a:r>
            <a:r>
              <a:rPr lang="en-US" altLang="en-US" sz="2800" b="1" i="1" dirty="0">
                <a:solidFill>
                  <a:srgbClr val="C00000"/>
                </a:solidFill>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FEE16A4A-6D42-4416-AD33-10918F478148}"/>
              </a:ext>
            </a:extLst>
          </p:cNvPr>
          <p:cNvSpPr txBox="1">
            <a:spLocks noChangeArrowheads="1"/>
          </p:cNvSpPr>
          <p:nvPr/>
        </p:nvSpPr>
        <p:spPr bwMode="auto">
          <a:xfrm>
            <a:off x="3467100" y="4608513"/>
            <a:ext cx="4452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err="1">
                <a:solidFill>
                  <a:srgbClr val="FF0000"/>
                </a:solidFill>
                <a:latin typeface="Times New Roman" panose="02020603050405020304" pitchFamily="18" charset="0"/>
                <a:cs typeface="Times New Roman" panose="02020603050405020304" pitchFamily="18" charset="0"/>
              </a:rPr>
              <a:t>nhỏ</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luôn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động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đậy</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6" name="Rounded Rectangle 28">
            <a:extLst>
              <a:ext uri="{FF2B5EF4-FFF2-40B4-BE49-F238E27FC236}">
                <a16:creationId xmlns:a16="http://schemas.microsoft.com/office/drawing/2014/main" id="{81C8D911-A3E9-4DA7-9782-049F9BBE4CE8}"/>
              </a:ext>
            </a:extLst>
          </p:cNvPr>
          <p:cNvSpPr/>
          <p:nvPr/>
        </p:nvSpPr>
        <p:spPr>
          <a:xfrm>
            <a:off x="596900" y="174625"/>
            <a:ext cx="5035550" cy="881063"/>
          </a:xfrm>
          <a:prstGeom prst="roundRect">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en-US" sz="2800" b="1" u="sng" dirty="0" err="1">
                <a:solidFill>
                  <a:schemeClr val="tx1"/>
                </a:solidFill>
                <a:latin typeface="Times New Roman" panose="02020603050405020304" pitchFamily="18" charset="0"/>
                <a:cs typeface="Times New Roman" panose="02020603050405020304" pitchFamily="18" charset="0"/>
              </a:rPr>
              <a:t>Bài</a:t>
            </a:r>
            <a:r>
              <a:rPr lang="en-US" sz="2800" b="1" u="sng" dirty="0">
                <a:solidFill>
                  <a:schemeClr val="tx1"/>
                </a:solidFill>
                <a:latin typeface="Times New Roman" panose="02020603050405020304" pitchFamily="18" charset="0"/>
                <a:cs typeface="Times New Roman" panose="02020603050405020304" pitchFamily="18" charset="0"/>
              </a:rPr>
              <a:t> 1:</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57DF8F78-8FBB-4C02-A52B-22D41D448230}"/>
              </a:ext>
            </a:extLst>
          </p:cNvPr>
          <p:cNvSpPr>
            <a:spLocks noChangeArrowheads="1"/>
          </p:cNvSpPr>
          <p:nvPr/>
        </p:nvSpPr>
        <p:spPr bwMode="auto">
          <a:xfrm>
            <a:off x="827088" y="2136775"/>
            <a:ext cx="427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Dáng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người</a:t>
            </a:r>
            <a:r>
              <a:rPr lang="en-US" altLang="en-US" sz="2800" b="1" dirty="0">
                <a:solidFill>
                  <a:schemeClr val="tx2"/>
                </a:solidFill>
                <a:latin typeface="Times New Roman" panose="02020603050405020304" pitchFamily="18" charset="0"/>
                <a:cs typeface="Times New Roman" panose="02020603050405020304" pitchFamily="18" charset="0"/>
              </a:rPr>
              <a:t>:……………..</a:t>
            </a:r>
            <a:r>
              <a:rPr lang="en-US" altLang="en-US" sz="2800" b="1" i="1" dirty="0">
                <a:solidFill>
                  <a:srgbClr val="C00000"/>
                </a:solidFill>
                <a:latin typeface="Times New Roman" panose="02020603050405020304" pitchFamily="18" charset="0"/>
                <a:cs typeface="Times New Roman" panose="02020603050405020304" pitchFamily="18" charset="0"/>
              </a:rPr>
              <a:t> </a:t>
            </a:r>
            <a:endParaRPr lang="en-US" altLang="en-US" sz="2800" dirty="0"/>
          </a:p>
        </p:txBody>
      </p:sp>
    </p:spTree>
    <p:extLst>
      <p:ext uri="{BB962C8B-B14F-4D97-AF65-F5344CB8AC3E}">
        <p14:creationId xmlns:p14="http://schemas.microsoft.com/office/powerpoint/2010/main" val="1692815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ppt_x"/>
                                          </p:val>
                                        </p:tav>
                                        <p:tav tm="100000">
                                          <p:val>
                                            <p:strVal val="#ppt_x"/>
                                          </p:val>
                                        </p:tav>
                                      </p:tavLst>
                                    </p:anim>
                                    <p:anim calcmode="lin" valueType="num">
                                      <p:cBhvr additive="base">
                                        <p:cTn id="6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3" grpId="0"/>
      <p:bldP spid="24" grpId="0"/>
      <p:bldP spid="25" grpId="0"/>
      <p:bldP spid="26" grpId="0"/>
      <p:bldP spid="27" grpId="0"/>
      <p:bldP spid="28" grpId="0"/>
      <p:bldP spid="16"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1095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288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68273" y="92695"/>
            <a:ext cx="919303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3200" u="sng" dirty="0" err="1">
                <a:solidFill>
                  <a:schemeClr val="tx1"/>
                </a:solidFill>
                <a:latin typeface="Times New Roman" panose="02020603050405020304" pitchFamily="18" charset="0"/>
                <a:cs typeface="Times New Roman" panose="02020603050405020304" pitchFamily="18" charset="0"/>
              </a:rPr>
              <a:t>Bài</a:t>
            </a:r>
            <a:r>
              <a:rPr lang="en-US" altLang="en-US" sz="3200" u="sng" dirty="0">
                <a:solidFill>
                  <a:schemeClr val="tx1"/>
                </a:solidFill>
                <a:latin typeface="Times New Roman" panose="02020603050405020304" pitchFamily="18" charset="0"/>
                <a:cs typeface="Times New Roman" panose="02020603050405020304" pitchFamily="18" charset="0"/>
              </a:rPr>
              <a:t> 2</a:t>
            </a:r>
            <a:r>
              <a:rPr lang="en-US" altLang="en-US" sz="3200" dirty="0">
                <a:solidFill>
                  <a:schemeClr val="tx1"/>
                </a:solidFill>
                <a:latin typeface="Times New Roman" panose="02020603050405020304" pitchFamily="18" charset="0"/>
                <a:cs typeface="Times New Roman" panose="02020603050405020304" pitchFamily="18" charset="0"/>
              </a:rPr>
              <a:t>:Kể lại câu chuyện </a:t>
            </a:r>
            <a:r>
              <a:rPr lang="en-US" altLang="en-US" sz="3200" b="1" dirty="0">
                <a:solidFill>
                  <a:schemeClr val="tx1"/>
                </a:solidFill>
                <a:latin typeface="Times New Roman" panose="02020603050405020304" pitchFamily="18" charset="0"/>
                <a:cs typeface="Times New Roman" panose="02020603050405020304" pitchFamily="18" charset="0"/>
              </a:rPr>
              <a:t>Nàng tiên ốc</a:t>
            </a:r>
            <a:r>
              <a:rPr lang="en-US" altLang="en-US" sz="3200" dirty="0">
                <a:solidFill>
                  <a:schemeClr val="tx1"/>
                </a:solidFill>
                <a:latin typeface="Times New Roman" panose="02020603050405020304" pitchFamily="18" charset="0"/>
                <a:cs typeface="Times New Roman" panose="02020603050405020304" pitchFamily="18" charset="0"/>
              </a:rPr>
              <a:t>, kết   hợp tả ngoại </a:t>
            </a:r>
            <a:r>
              <a:rPr lang="en-US" altLang="en-US" sz="3200" dirty="0" err="1">
                <a:solidFill>
                  <a:schemeClr val="tx1"/>
                </a:solidFill>
                <a:latin typeface="Times New Roman" panose="02020603050405020304" pitchFamily="18" charset="0"/>
                <a:cs typeface="Times New Roman" panose="02020603050405020304" pitchFamily="18" charset="0"/>
              </a:rPr>
              <a:t>hình</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của</a:t>
            </a:r>
            <a:r>
              <a:rPr lang="vi-VN" altLang="en-US" sz="3200" dirty="0">
                <a:solidFill>
                  <a:schemeClr val="tx1"/>
                </a:solidFill>
                <a:latin typeface="Times New Roman" panose="02020603050405020304" pitchFamily="18" charset="0"/>
                <a:cs typeface="Times New Roman" panose="02020603050405020304" pitchFamily="18" charset="0"/>
              </a:rPr>
              <a:t> các</a:t>
            </a:r>
            <a:r>
              <a:rPr lang="en-US" altLang="en-US" sz="3200" dirty="0">
                <a:solidFill>
                  <a:schemeClr val="tx1"/>
                </a:solidFill>
                <a:latin typeface="Times New Roman" panose="02020603050405020304" pitchFamily="18" charset="0"/>
                <a:cs typeface="Times New Roman" panose="02020603050405020304" pitchFamily="18" charset="0"/>
              </a:rPr>
              <a:t> nhân vật.  </a:t>
            </a: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995854" y="1169912"/>
            <a:ext cx="4888524" cy="5688087"/>
          </a:xfrm>
          <a:prstGeom prst="rect">
            <a:avLst/>
          </a:prstGeom>
        </p:spPr>
      </p:pic>
    </p:spTree>
    <p:extLst>
      <p:ext uri="{BB962C8B-B14F-4D97-AF65-F5344CB8AC3E}">
        <p14:creationId xmlns:p14="http://schemas.microsoft.com/office/powerpoint/2010/main" val="276254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699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5a-fg80o">
            <a:extLst>
              <a:ext uri="{FF2B5EF4-FFF2-40B4-BE49-F238E27FC236}">
                <a16:creationId xmlns:a16="http://schemas.microsoft.com/office/drawing/2014/main" id="{CA491F4B-CCC1-4C0E-9CE7-69055394707C}"/>
              </a:ext>
            </a:extLst>
          </p:cNvPr>
          <p:cNvPicPr>
            <a:picLocks noChangeAspect="1" noChangeArrowheads="1" noCrop="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WordArt 3">
            <a:extLst>
              <a:ext uri="{FF2B5EF4-FFF2-40B4-BE49-F238E27FC236}">
                <a16:creationId xmlns:a16="http://schemas.microsoft.com/office/drawing/2014/main" id="{2EFE0C22-5DED-4F90-811A-672862904F68}"/>
              </a:ext>
            </a:extLst>
          </p:cNvPr>
          <p:cNvSpPr>
            <a:spLocks noChangeArrowheads="1" noChangeShapeType="1" noTextEdit="1"/>
          </p:cNvSpPr>
          <p:nvPr/>
        </p:nvSpPr>
        <p:spPr bwMode="auto">
          <a:xfrm>
            <a:off x="1600200" y="457200"/>
            <a:ext cx="8686800" cy="60960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contourClr>
                <a:srgbClr val="FFE701"/>
              </a:contourClr>
            </a:sp3d>
          </a:bodyPr>
          <a:lstStyle/>
          <a:p>
            <a:pPr algn="ctr"/>
            <a:r>
              <a:rPr lang="en-US" sz="3300" b="1" kern="1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TIẾT HỌC KẾT THÚC RỒI !</a:t>
            </a:r>
          </a:p>
          <a:p>
            <a:pPr algn="ctr"/>
            <a:r>
              <a:rPr lang="en-US" sz="3300" b="1" kern="1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CHÚC CÁC EM CHĂM NGOAN HỌC GIỎI</a:t>
            </a:r>
          </a:p>
          <a:p>
            <a:pPr algn="ctr"/>
            <a:r>
              <a:rPr lang="en-US" sz="3300" b="1" kern="1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CHÀO TẠM BIỆT</a:t>
            </a:r>
          </a:p>
        </p:txBody>
      </p:sp>
    </p:spTree>
  </p:cSld>
  <p:clrMapOvr>
    <a:masterClrMapping/>
  </p:clrMapOvr>
  <p:transition spd="med" advTm="2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09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ui Đến Trường - Nhóm Hoa Tay - Nhạc Thiếu Nhi Sôi Động Remix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39548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19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689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gray">
          <a:xfrm>
            <a:off x="175847" y="321605"/>
            <a:ext cx="9956799" cy="48558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20000"/>
              </a:spcBef>
              <a:spcAft>
                <a:spcPct val="0"/>
              </a:spcAft>
              <a:defRPr/>
            </a:pPr>
            <a:r>
              <a:rPr lang="en-US" sz="3200" b="1" kern="0" dirty="0" err="1">
                <a:solidFill>
                  <a:schemeClr val="accent1">
                    <a:lumMod val="50000"/>
                  </a:schemeClr>
                </a:solidFill>
                <a:latin typeface="Calibri" panose="020F0502020204030204" pitchFamily="34" charset="0"/>
                <a:cs typeface="Calibri" panose="020F0502020204030204" pitchFamily="34" charset="0"/>
              </a:rPr>
              <a:t>I.Nhận</a:t>
            </a:r>
            <a:r>
              <a:rPr lang="en-US" sz="3200" b="1" kern="0" dirty="0">
                <a:solidFill>
                  <a:schemeClr val="accent1">
                    <a:lumMod val="50000"/>
                  </a:schemeClr>
                </a:solidFill>
                <a:latin typeface="Calibri" panose="020F0502020204030204" pitchFamily="34" charset="0"/>
                <a:cs typeface="Calibri" panose="020F0502020204030204" pitchFamily="34" charset="0"/>
              </a:rPr>
              <a:t> xét:</a:t>
            </a:r>
          </a:p>
          <a:p>
            <a:pPr marL="812800" indent="-812800" algn="just" fontAlgn="base">
              <a:spcBef>
                <a:spcPct val="20000"/>
              </a:spcBef>
              <a:spcAft>
                <a:spcPct val="0"/>
              </a:spcAft>
              <a:defRPr/>
            </a:pPr>
            <a:r>
              <a:rPr lang="en-US" sz="3200" kern="0" dirty="0">
                <a:solidFill>
                  <a:srgbClr val="CC3300"/>
                </a:solidFill>
                <a:latin typeface="Calibri" panose="020F0502020204030204" pitchFamily="34" charset="0"/>
                <a:cs typeface="Calibri" panose="020F0502020204030204" pitchFamily="34" charset="0"/>
              </a:rPr>
              <a:t>        </a:t>
            </a:r>
            <a:r>
              <a:rPr lang="en-US" sz="3200" kern="0" dirty="0">
                <a:latin typeface="Calibri" panose="020F0502020204030204" pitchFamily="34" charset="0"/>
                <a:cs typeface="Calibri" panose="020F0502020204030204" pitchFamily="34" charset="0"/>
              </a:rPr>
              <a:t>Đọc đoạn văn sau và trả lời câu hỏi:</a:t>
            </a:r>
          </a:p>
          <a:p>
            <a:pPr marL="812800" indent="-812800" fontAlgn="base">
              <a:spcBef>
                <a:spcPct val="20000"/>
              </a:spcBef>
              <a:spcAft>
                <a:spcPct val="0"/>
              </a:spcAft>
              <a:defRPr/>
            </a:pPr>
            <a:r>
              <a:rPr lang="en-US" sz="3200" kern="0" dirty="0">
                <a:solidFill>
                  <a:srgbClr val="00B050"/>
                </a:solidFill>
                <a:latin typeface="Calibri" panose="020F0502020204030204" pitchFamily="34" charset="0"/>
                <a:cs typeface="Calibri" panose="020F0502020204030204" pitchFamily="34" charset="0"/>
              </a:rPr>
              <a:t>               </a:t>
            </a:r>
            <a:r>
              <a:rPr lang="en-US" sz="3600" kern="0" dirty="0">
                <a:solidFill>
                  <a:schemeClr val="tx1">
                    <a:lumMod val="75000"/>
                    <a:lumOff val="25000"/>
                  </a:schemeClr>
                </a:solidFill>
                <a:latin typeface="Times New Roman" panose="02020603050405020304" pitchFamily="18" charset="0"/>
                <a:cs typeface="Times New Roman" panose="02020603050405020304" pitchFamily="18" charset="0"/>
              </a:rPr>
              <a:t>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khoẻ cũng chẳng bay được xa. Tôi đến gần, chị Nhà Trò vẫn khóc.</a:t>
            </a:r>
          </a:p>
          <a:p>
            <a:pPr marL="812800" indent="-812800" fontAlgn="base">
              <a:spcBef>
                <a:spcPct val="20000"/>
              </a:spcBef>
              <a:spcAft>
                <a:spcPct val="0"/>
              </a:spcAft>
              <a:defRPr/>
            </a:pPr>
            <a:r>
              <a:rPr lang="en-US" sz="3600" kern="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i="1" kern="0" dirty="0">
                <a:solidFill>
                  <a:schemeClr val="tx1">
                    <a:lumMod val="75000"/>
                    <a:lumOff val="25000"/>
                  </a:schemeClr>
                </a:solidFill>
                <a:latin typeface="Times New Roman" panose="02020603050405020304" pitchFamily="18" charset="0"/>
                <a:cs typeface="Times New Roman" panose="02020603050405020304" pitchFamily="18" charset="0"/>
              </a:rPr>
              <a:t>Theo Tô Hoài</a:t>
            </a:r>
          </a:p>
          <a:p>
            <a:pPr marL="812800" indent="-812800" algn="ctr" fontAlgn="base">
              <a:spcBef>
                <a:spcPct val="20000"/>
              </a:spcBef>
              <a:spcAft>
                <a:spcPct val="0"/>
              </a:spcAft>
              <a:defRPr/>
            </a:pPr>
            <a:endParaRPr lang="en-US" sz="3200" kern="0" dirty="0">
              <a:solidFill>
                <a:srgbClr val="66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44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52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2" y="0"/>
            <a:ext cx="11848454" cy="6927741"/>
          </a:xfrm>
          <a:prstGeom prst="rect">
            <a:avLst/>
          </a:prstGeom>
        </p:spPr>
      </p:pic>
    </p:spTree>
    <p:extLst>
      <p:ext uri="{BB962C8B-B14F-4D97-AF65-F5344CB8AC3E}">
        <p14:creationId xmlns:p14="http://schemas.microsoft.com/office/powerpoint/2010/main" val="187350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626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3061</TotalTime>
  <Words>512</Words>
  <Application>Microsoft Office PowerPoint</Application>
  <PresentationFormat>Widescreen</PresentationFormat>
  <Paragraphs>42</Paragraphs>
  <Slides>23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cp:lastModifiedBy>
  <cp:revision>125</cp:revision>
  <dcterms:created xsi:type="dcterms:W3CDTF">2021-08-02T16:22:41Z</dcterms:created>
  <dcterms:modified xsi:type="dcterms:W3CDTF">2022-08-21T10:45:09Z</dcterms:modified>
</cp:coreProperties>
</file>