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66" r:id="rId4"/>
    <p:sldId id="258" r:id="rId5"/>
    <p:sldId id="267" r:id="rId6"/>
    <p:sldId id="256" r:id="rId7"/>
    <p:sldId id="260" r:id="rId8"/>
    <p:sldId id="270" r:id="rId9"/>
    <p:sldId id="259" r:id="rId10"/>
    <p:sldId id="274" r:id="rId11"/>
    <p:sldId id="261" r:id="rId12"/>
    <p:sldId id="262" r:id="rId13"/>
    <p:sldId id="263" r:id="rId14"/>
    <p:sldId id="264" r:id="rId15"/>
    <p:sldId id="273" r:id="rId16"/>
    <p:sldId id="275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ED3213"/>
    <a:srgbClr val="970F01"/>
    <a:srgbClr val="60A3D0"/>
    <a:srgbClr val="F8F5DE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73A-078B-49CC-ADE6-33148DE8FC6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FA6-2203-4C89-B103-747C38A0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0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73A-078B-49CC-ADE6-33148DE8FC6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FA6-2203-4C89-B103-747C38A0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30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73A-078B-49CC-ADE6-33148DE8FC6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FA6-2203-4C89-B103-747C38A0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86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73A-078B-49CC-ADE6-33148DE8FC6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FA6-2203-4C89-B103-747C38A0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37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73A-078B-49CC-ADE6-33148DE8FC6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FA6-2203-4C89-B103-747C38A0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5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73A-078B-49CC-ADE6-33148DE8FC6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FA6-2203-4C89-B103-747C38A0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1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73A-078B-49CC-ADE6-33148DE8FC6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FA6-2203-4C89-B103-747C38A0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64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73A-078B-49CC-ADE6-33148DE8FC6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FA6-2203-4C89-B103-747C38A0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55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73A-078B-49CC-ADE6-33148DE8FC6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FA6-2203-4C89-B103-747C38A0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49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73A-078B-49CC-ADE6-33148DE8FC6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FA6-2203-4C89-B103-747C38A0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73A-078B-49CC-ADE6-33148DE8FC6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FA6-2203-4C89-B103-747C38A0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C573A-078B-49CC-ADE6-33148DE8FC6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03FA6-2203-4C89-B103-747C38A0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6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685108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ED32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 HOẠCH BÀI DẠY TÍCH HỢP GIÁO DỤC STEM LỚP 1</a:t>
            </a:r>
            <a:endParaRPr lang="en-US" sz="4000" b="1" dirty="0">
              <a:solidFill>
                <a:srgbClr val="ED32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792679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</a:rPr>
              <a:t>Môn</a:t>
            </a:r>
            <a:r>
              <a:rPr lang="en-US" sz="4000" b="1" dirty="0" smtClean="0">
                <a:solidFill>
                  <a:srgbClr val="0070C0"/>
                </a:solidFill>
              </a:rPr>
              <a:t> : </a:t>
            </a:r>
            <a:r>
              <a:rPr lang="en-US" sz="4000" b="1" dirty="0" err="1" smtClean="0">
                <a:solidFill>
                  <a:srgbClr val="0070C0"/>
                </a:solidFill>
              </a:rPr>
              <a:t>Hoạt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động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trải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nghiệm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3900251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</a:rPr>
              <a:t>Hoạt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động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giáo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dục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theo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chủ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đề</a:t>
            </a:r>
            <a:r>
              <a:rPr lang="en-US" sz="4000" b="1" dirty="0" smtClean="0">
                <a:solidFill>
                  <a:srgbClr val="0070C0"/>
                </a:solidFill>
              </a:rPr>
              <a:t> - </a:t>
            </a:r>
            <a:r>
              <a:rPr lang="en-US" sz="4000" b="1" dirty="0" err="1" smtClean="0">
                <a:solidFill>
                  <a:srgbClr val="0070C0"/>
                </a:solidFill>
              </a:rPr>
              <a:t>Bài</a:t>
            </a:r>
            <a:r>
              <a:rPr lang="en-US" sz="4000" b="1" dirty="0" smtClean="0">
                <a:solidFill>
                  <a:srgbClr val="0070C0"/>
                </a:solidFill>
              </a:rPr>
              <a:t> 4: </a:t>
            </a:r>
            <a:r>
              <a:rPr lang="en-US" sz="4000" b="1" dirty="0" err="1" smtClean="0">
                <a:solidFill>
                  <a:srgbClr val="0070C0"/>
                </a:solidFill>
              </a:rPr>
              <a:t>Yêu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thương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gia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đình</a:t>
            </a:r>
            <a:r>
              <a:rPr lang="en-US" sz="4000" b="1" dirty="0" smtClean="0">
                <a:solidFill>
                  <a:srgbClr val="0070C0"/>
                </a:solidFill>
              </a:rPr>
              <a:t> (</a:t>
            </a:r>
            <a:r>
              <a:rPr lang="en-US" sz="4000" b="1" dirty="0" err="1" smtClean="0">
                <a:solidFill>
                  <a:srgbClr val="0070C0"/>
                </a:solidFill>
              </a:rPr>
              <a:t>Tiếp</a:t>
            </a:r>
            <a:r>
              <a:rPr lang="en-US" sz="4000" b="1" dirty="0" smtClean="0">
                <a:solidFill>
                  <a:srgbClr val="0070C0"/>
                </a:solidFill>
              </a:rPr>
              <a:t>)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9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3E991E-7813-1400-556D-BD745F4C2E56}"/>
              </a:ext>
            </a:extLst>
          </p:cNvPr>
          <p:cNvSpPr txBox="1"/>
          <p:nvPr/>
        </p:nvSpPr>
        <p:spPr>
          <a:xfrm>
            <a:off x="1776549" y="2677340"/>
            <a:ext cx="88331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70C0"/>
                </a:solidFill>
              </a:rPr>
              <a:t>Nhân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dịp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kỉ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niệm</a:t>
            </a:r>
            <a:r>
              <a:rPr lang="en-US" sz="3600" b="1" dirty="0">
                <a:solidFill>
                  <a:srgbClr val="0070C0"/>
                </a:solidFill>
              </a:rPr>
              <a:t> 20/10, </a:t>
            </a:r>
            <a:r>
              <a:rPr lang="en-US" sz="3600" b="1" dirty="0" err="1">
                <a:solidFill>
                  <a:srgbClr val="0070C0"/>
                </a:solidFill>
              </a:rPr>
              <a:t>bạn</a:t>
            </a:r>
            <a:r>
              <a:rPr lang="en-US" sz="3600" b="1" dirty="0">
                <a:solidFill>
                  <a:srgbClr val="0070C0"/>
                </a:solidFill>
              </a:rPr>
              <a:t> An </a:t>
            </a:r>
            <a:r>
              <a:rPr lang="en-US" sz="3600" b="1" dirty="0" err="1">
                <a:solidFill>
                  <a:srgbClr val="0070C0"/>
                </a:solidFill>
              </a:rPr>
              <a:t>muốn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làm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một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tấm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thiệp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xinh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xắn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dành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tặng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người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phụ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nữ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bạn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yêu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quý</a:t>
            </a:r>
            <a:r>
              <a:rPr lang="en-US" sz="3600" b="1" dirty="0">
                <a:solidFill>
                  <a:srgbClr val="0070C0"/>
                </a:solidFill>
              </a:rPr>
              <a:t>. </a:t>
            </a:r>
            <a:r>
              <a:rPr lang="en-US" sz="3600" b="1" dirty="0" err="1">
                <a:solidFill>
                  <a:srgbClr val="0070C0"/>
                </a:solidFill>
              </a:rPr>
              <a:t>Các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em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hãy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giúp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bạn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làm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một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tấm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thiệp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đơn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giản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nhé</a:t>
            </a:r>
            <a:r>
              <a:rPr lang="en-US" sz="36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" name="Explosion 2 4"/>
          <p:cNvSpPr/>
          <p:nvPr/>
        </p:nvSpPr>
        <p:spPr>
          <a:xfrm>
            <a:off x="3160828" y="403413"/>
            <a:ext cx="6064623" cy="2101680"/>
          </a:xfrm>
          <a:prstGeom prst="irregularSeal2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Tình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huống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2722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0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352279"/>
            <a:ext cx="9862457" cy="6166728"/>
          </a:xfrm>
          <a:prstGeom prst="rect">
            <a:avLst/>
          </a:prstGeom>
          <a:solidFill>
            <a:schemeClr val="bg1">
              <a:alpha val="47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569"/>
            <a:ext cx="6701246" cy="54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2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2269" y1="29167" x2="52269" y2="29427"/>
                        <a14:foregroundMark x1="52562" y1="31771" x2="52562" y2="31771"/>
                        <a14:foregroundMark x1="52562" y1="31771" x2="52562" y2="31771"/>
                        <a14:foregroundMark x1="66984" y1="34245" x2="66984" y2="34245"/>
                        <a14:foregroundMark x1="66984" y1="34245" x2="66984" y2="34245"/>
                        <a14:foregroundMark x1="66984" y1="34245" x2="66984" y2="34245"/>
                        <a14:foregroundMark x1="60542" y1="36068" x2="60542" y2="36068"/>
                        <a14:foregroundMark x1="60542" y1="36068" x2="60542" y2="36068"/>
                        <a14:foregroundMark x1="60908" y1="35286" x2="60908" y2="35286"/>
                        <a14:foregroundMark x1="60908" y1="35286" x2="74012" y2="34245"/>
                        <a14:foregroundMark x1="74012" y1="34245" x2="74012" y2="34245"/>
                        <a14:foregroundMark x1="74012" y1="34245" x2="77526" y2="43229"/>
                        <a14:foregroundMark x1="77526" y1="43229" x2="77526" y2="43229"/>
                        <a14:foregroundMark x1="77526" y1="43229" x2="77526" y2="43229"/>
                        <a14:foregroundMark x1="65886" y1="75000" x2="65886" y2="75000"/>
                        <a14:foregroundMark x1="65886" y1="74870" x2="65886" y2="74870"/>
                        <a14:foregroundMark x1="66325" y1="75911" x2="70425" y2="76042"/>
                        <a14:foregroundMark x1="70425" y1="76302" x2="67204" y2="79818"/>
                        <a14:foregroundMark x1="58785" y1="43620" x2="58785" y2="43620"/>
                        <a14:foregroundMark x1="58785" y1="43620" x2="64129" y2="52604"/>
                        <a14:foregroundMark x1="64129" y1="52604" x2="64129" y2="52604"/>
                        <a14:foregroundMark x1="64129" y1="52604" x2="79209" y2="40104"/>
                        <a14:backgroundMark x1="39531" y1="20443" x2="45974" y2="24479"/>
                        <a14:backgroundMark x1="61274" y1="35677" x2="69766" y2="36589"/>
                        <a14:backgroundMark x1="69766" y1="36589" x2="74744" y2="37891"/>
                        <a14:backgroundMark x1="74744" y1="37891" x2="75769" y2="41667"/>
                        <a14:backgroundMark x1="75476" y1="40234" x2="77233" y2="42969"/>
                        <a14:backgroundMark x1="76574" y1="42708" x2="75695" y2="42708"/>
                        <a14:backgroundMark x1="76720" y1="42708" x2="78551" y2="39714"/>
                        <a14:backgroundMark x1="77160" y1="42969" x2="79283" y2="39583"/>
                        <a14:backgroundMark x1="78697" y1="41016" x2="79649" y2="40104"/>
                        <a14:backgroundMark x1="75549" y1="38932" x2="72840" y2="34505"/>
                        <a14:backgroundMark x1="73060" y1="34375" x2="70864" y2="34505"/>
                        <a14:backgroundMark x1="72767" y1="34505" x2="74817" y2="34505"/>
                        <a14:backgroundMark x1="72548" y1="34896" x2="72328" y2="34245"/>
                        <a14:backgroundMark x1="73572" y1="33854" x2="66105" y2="34896"/>
                        <a14:backgroundMark x1="66105" y1="35286" x2="61786" y2="33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990" y="323165"/>
            <a:ext cx="10260105" cy="5849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1836" y="524435"/>
            <a:ext cx="789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Bước</a:t>
            </a:r>
            <a:r>
              <a:rPr lang="en-US" sz="3600" b="1" dirty="0" smtClean="0">
                <a:solidFill>
                  <a:srgbClr val="FF0000"/>
                </a:solidFill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</a:rPr>
              <a:t>Chuẩn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bị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liệu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1836" y="5849471"/>
            <a:ext cx="789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Bước</a:t>
            </a:r>
            <a:r>
              <a:rPr lang="en-US" sz="3600" b="1" dirty="0" smtClean="0">
                <a:solidFill>
                  <a:srgbClr val="FF0000"/>
                </a:solidFill>
              </a:rPr>
              <a:t> 2: </a:t>
            </a:r>
            <a:r>
              <a:rPr lang="en-US" sz="3600" b="1" dirty="0" err="1" smtClean="0">
                <a:solidFill>
                  <a:srgbClr val="FF0000"/>
                </a:solidFill>
              </a:rPr>
              <a:t>Thực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hành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phẩm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4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09450" y="1048101"/>
            <a:ext cx="10898778" cy="4924697"/>
          </a:xfrm>
          <a:prstGeom prst="cloud">
            <a:avLst/>
          </a:prstGeom>
          <a:solidFill>
            <a:srgbClr val="FFFF00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2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2473214" y="57814"/>
            <a:ext cx="9118151" cy="2594119"/>
          </a:xfrm>
          <a:custGeom>
            <a:avLst/>
            <a:gdLst>
              <a:gd name="connsiteX0" fmla="*/ 432362 w 2594118"/>
              <a:gd name="connsiteY0" fmla="*/ 0 h 9681927"/>
              <a:gd name="connsiteX1" fmla="*/ 2161756 w 2594118"/>
              <a:gd name="connsiteY1" fmla="*/ 0 h 9681927"/>
              <a:gd name="connsiteX2" fmla="*/ 2594118 w 2594118"/>
              <a:gd name="connsiteY2" fmla="*/ 432362 h 9681927"/>
              <a:gd name="connsiteX3" fmla="*/ 2594118 w 2594118"/>
              <a:gd name="connsiteY3" fmla="*/ 9681927 h 9681927"/>
              <a:gd name="connsiteX4" fmla="*/ 2594118 w 2594118"/>
              <a:gd name="connsiteY4" fmla="*/ 9681927 h 9681927"/>
              <a:gd name="connsiteX5" fmla="*/ 0 w 2594118"/>
              <a:gd name="connsiteY5" fmla="*/ 9681927 h 9681927"/>
              <a:gd name="connsiteX6" fmla="*/ 0 w 2594118"/>
              <a:gd name="connsiteY6" fmla="*/ 9681927 h 9681927"/>
              <a:gd name="connsiteX7" fmla="*/ 0 w 2594118"/>
              <a:gd name="connsiteY7" fmla="*/ 432362 h 9681927"/>
              <a:gd name="connsiteX8" fmla="*/ 432362 w 2594118"/>
              <a:gd name="connsiteY8" fmla="*/ 0 h 96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4118" h="9681927">
                <a:moveTo>
                  <a:pt x="2594118" y="1613689"/>
                </a:moveTo>
                <a:lnTo>
                  <a:pt x="2594118" y="8068238"/>
                </a:lnTo>
                <a:cubicBezTo>
                  <a:pt x="2594118" y="8959453"/>
                  <a:pt x="2542253" y="9681925"/>
                  <a:pt x="2478273" y="9681925"/>
                </a:cubicBezTo>
                <a:lnTo>
                  <a:pt x="0" y="9681925"/>
                </a:lnTo>
                <a:lnTo>
                  <a:pt x="0" y="9681925"/>
                </a:lnTo>
                <a:lnTo>
                  <a:pt x="0" y="2"/>
                </a:lnTo>
                <a:lnTo>
                  <a:pt x="0" y="2"/>
                </a:lnTo>
                <a:lnTo>
                  <a:pt x="2478273" y="2"/>
                </a:lnTo>
                <a:cubicBezTo>
                  <a:pt x="2542253" y="2"/>
                  <a:pt x="2594118" y="722474"/>
                  <a:pt x="2594118" y="1613689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250459" rIns="374284" bIns="250460" numCol="1" spcCol="1270" anchor="ctr" anchorCtr="0">
            <a:noAutofit/>
          </a:bodyPr>
          <a:lstStyle/>
          <a:p>
            <a:pPr marL="0" lvl="1" indent="-228600" algn="just" defTabSz="10223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300" kern="1200" dirty="0">
              <a:solidFill>
                <a:schemeClr val="bg2">
                  <a:lumMod val="25000"/>
                </a:schemeClr>
              </a:solidFill>
            </a:endParaRPr>
          </a:p>
          <a:p>
            <a:pPr marL="0" lvl="1" indent="-228600" algn="just" defTabSz="10223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thiệp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mừng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20/10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300" kern="1200" dirty="0">
              <a:solidFill>
                <a:schemeClr val="bg2">
                  <a:lumMod val="25000"/>
                </a:schemeClr>
              </a:solidFill>
            </a:endParaRPr>
          </a:p>
          <a:p>
            <a:pPr marL="0" lvl="1" indent="-228600" algn="just" defTabSz="10223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chia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300" kern="1200" dirty="0">
              <a:solidFill>
                <a:schemeClr val="bg2">
                  <a:lumMod val="25000"/>
                </a:schemeClr>
              </a:solidFill>
            </a:endParaRPr>
          </a:p>
          <a:p>
            <a:pPr marL="0" lvl="1" indent="-228600" algn="just" defTabSz="10223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300" b="1" kern="1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300" kern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-18549" y="319307"/>
            <a:ext cx="2491763" cy="1855921"/>
          </a:xfrm>
          <a:custGeom>
            <a:avLst/>
            <a:gdLst>
              <a:gd name="connsiteX0" fmla="*/ 0 w 2491763"/>
              <a:gd name="connsiteY0" fmla="*/ 309326 h 1855921"/>
              <a:gd name="connsiteX1" fmla="*/ 309326 w 2491763"/>
              <a:gd name="connsiteY1" fmla="*/ 0 h 1855921"/>
              <a:gd name="connsiteX2" fmla="*/ 2182437 w 2491763"/>
              <a:gd name="connsiteY2" fmla="*/ 0 h 1855921"/>
              <a:gd name="connsiteX3" fmla="*/ 2491763 w 2491763"/>
              <a:gd name="connsiteY3" fmla="*/ 309326 h 1855921"/>
              <a:gd name="connsiteX4" fmla="*/ 2491763 w 2491763"/>
              <a:gd name="connsiteY4" fmla="*/ 1546595 h 1855921"/>
              <a:gd name="connsiteX5" fmla="*/ 2182437 w 2491763"/>
              <a:gd name="connsiteY5" fmla="*/ 1855921 h 1855921"/>
              <a:gd name="connsiteX6" fmla="*/ 309326 w 2491763"/>
              <a:gd name="connsiteY6" fmla="*/ 1855921 h 1855921"/>
              <a:gd name="connsiteX7" fmla="*/ 0 w 2491763"/>
              <a:gd name="connsiteY7" fmla="*/ 1546595 h 1855921"/>
              <a:gd name="connsiteX8" fmla="*/ 0 w 2491763"/>
              <a:gd name="connsiteY8" fmla="*/ 309326 h 185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1763" h="1855921">
                <a:moveTo>
                  <a:pt x="0" y="309326"/>
                </a:moveTo>
                <a:cubicBezTo>
                  <a:pt x="0" y="138490"/>
                  <a:pt x="138490" y="0"/>
                  <a:pt x="309326" y="0"/>
                </a:cubicBezTo>
                <a:lnTo>
                  <a:pt x="2182437" y="0"/>
                </a:lnTo>
                <a:cubicBezTo>
                  <a:pt x="2353273" y="0"/>
                  <a:pt x="2491763" y="138490"/>
                  <a:pt x="2491763" y="309326"/>
                </a:cubicBezTo>
                <a:lnTo>
                  <a:pt x="2491763" y="1546595"/>
                </a:lnTo>
                <a:cubicBezTo>
                  <a:pt x="2491763" y="1717431"/>
                  <a:pt x="2353273" y="1855921"/>
                  <a:pt x="2182437" y="1855921"/>
                </a:cubicBezTo>
                <a:lnTo>
                  <a:pt x="309326" y="1855921"/>
                </a:lnTo>
                <a:cubicBezTo>
                  <a:pt x="138490" y="1855921"/>
                  <a:pt x="0" y="1717431"/>
                  <a:pt x="0" y="1546595"/>
                </a:cubicBezTo>
                <a:lnTo>
                  <a:pt x="0" y="30932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6329" tIns="153464" rIns="216329" bIns="153464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b="1" kern="1200" dirty="0" smtClean="0">
                <a:solidFill>
                  <a:schemeClr val="bg1"/>
                </a:solidFill>
              </a:rPr>
              <a:t>I. </a:t>
            </a:r>
            <a:r>
              <a:rPr lang="en-US" sz="3300" b="1" kern="1200" dirty="0" err="1" smtClean="0">
                <a:solidFill>
                  <a:schemeClr val="bg1"/>
                </a:solidFill>
              </a:rPr>
              <a:t>Yêu</a:t>
            </a:r>
            <a:r>
              <a:rPr lang="en-US" sz="3300" b="1" kern="1200" dirty="0" smtClean="0">
                <a:solidFill>
                  <a:schemeClr val="bg1"/>
                </a:solidFill>
              </a:rPr>
              <a:t> </a:t>
            </a:r>
            <a:r>
              <a:rPr lang="en-US" sz="3300" b="1" kern="1200" dirty="0" err="1" smtClean="0">
                <a:solidFill>
                  <a:schemeClr val="bg1"/>
                </a:solidFill>
              </a:rPr>
              <a:t>cầu</a:t>
            </a:r>
            <a:r>
              <a:rPr lang="en-US" sz="3300" b="1" kern="1200" dirty="0" smtClean="0">
                <a:solidFill>
                  <a:schemeClr val="bg1"/>
                </a:solidFill>
              </a:rPr>
              <a:t> </a:t>
            </a:r>
            <a:r>
              <a:rPr lang="en-US" sz="3300" b="1" kern="1200" dirty="0" err="1" smtClean="0">
                <a:solidFill>
                  <a:schemeClr val="bg1"/>
                </a:solidFill>
              </a:rPr>
              <a:t>cần</a:t>
            </a:r>
            <a:r>
              <a:rPr lang="en-US" sz="3300" b="1" kern="1200" dirty="0" smtClean="0">
                <a:solidFill>
                  <a:schemeClr val="bg1"/>
                </a:solidFill>
              </a:rPr>
              <a:t> </a:t>
            </a:r>
            <a:r>
              <a:rPr lang="en-US" sz="3300" b="1" kern="1200" dirty="0" err="1" smtClean="0">
                <a:solidFill>
                  <a:schemeClr val="bg1"/>
                </a:solidFill>
              </a:rPr>
              <a:t>đạt</a:t>
            </a:r>
            <a:r>
              <a:rPr lang="en-US" sz="3300" b="1" kern="1200" dirty="0" smtClean="0">
                <a:solidFill>
                  <a:schemeClr val="bg1"/>
                </a:solidFill>
              </a:rPr>
              <a:t> </a:t>
            </a:r>
            <a:endParaRPr lang="en-US" sz="3300" b="1" kern="1200" dirty="0">
              <a:solidFill>
                <a:schemeClr val="bg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390792" y="2972335"/>
            <a:ext cx="9200573" cy="1618049"/>
          </a:xfrm>
          <a:custGeom>
            <a:avLst/>
            <a:gdLst>
              <a:gd name="connsiteX0" fmla="*/ 269680 w 1618048"/>
              <a:gd name="connsiteY0" fmla="*/ 0 h 9736592"/>
              <a:gd name="connsiteX1" fmla="*/ 1348368 w 1618048"/>
              <a:gd name="connsiteY1" fmla="*/ 0 h 9736592"/>
              <a:gd name="connsiteX2" fmla="*/ 1618048 w 1618048"/>
              <a:gd name="connsiteY2" fmla="*/ 269680 h 9736592"/>
              <a:gd name="connsiteX3" fmla="*/ 1618048 w 1618048"/>
              <a:gd name="connsiteY3" fmla="*/ 9736592 h 9736592"/>
              <a:gd name="connsiteX4" fmla="*/ 1618048 w 1618048"/>
              <a:gd name="connsiteY4" fmla="*/ 9736592 h 9736592"/>
              <a:gd name="connsiteX5" fmla="*/ 0 w 1618048"/>
              <a:gd name="connsiteY5" fmla="*/ 9736592 h 9736592"/>
              <a:gd name="connsiteX6" fmla="*/ 0 w 1618048"/>
              <a:gd name="connsiteY6" fmla="*/ 9736592 h 9736592"/>
              <a:gd name="connsiteX7" fmla="*/ 0 w 1618048"/>
              <a:gd name="connsiteY7" fmla="*/ 269680 h 9736592"/>
              <a:gd name="connsiteX8" fmla="*/ 269680 w 1618048"/>
              <a:gd name="connsiteY8" fmla="*/ 0 h 973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8048" h="9736592">
                <a:moveTo>
                  <a:pt x="1618048" y="1622799"/>
                </a:moveTo>
                <a:lnTo>
                  <a:pt x="1618048" y="8113793"/>
                </a:lnTo>
                <a:cubicBezTo>
                  <a:pt x="1618048" y="9010037"/>
                  <a:pt x="1597983" y="9736589"/>
                  <a:pt x="1573232" y="9736589"/>
                </a:cubicBezTo>
                <a:lnTo>
                  <a:pt x="0" y="9736589"/>
                </a:lnTo>
                <a:lnTo>
                  <a:pt x="0" y="9736589"/>
                </a:lnTo>
                <a:lnTo>
                  <a:pt x="0" y="3"/>
                </a:lnTo>
                <a:lnTo>
                  <a:pt x="0" y="3"/>
                </a:lnTo>
                <a:lnTo>
                  <a:pt x="1573232" y="3"/>
                </a:lnTo>
                <a:cubicBezTo>
                  <a:pt x="1597983" y="3"/>
                  <a:pt x="1618048" y="726555"/>
                  <a:pt x="1618048" y="162279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202811" rIns="326636" bIns="202814" numCol="1" spcCol="1270" anchor="ctr" anchorCtr="0">
            <a:noAutofit/>
          </a:bodyPr>
          <a:lstStyle/>
          <a:p>
            <a:pPr marL="228600" lvl="1" indent="-228600" algn="l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Mẫu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thiệp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sz="2300" b="1" kern="1200" dirty="0">
              <a:latin typeface="Times New Roman" panose="02020603050405020304" pitchFamily="18" charset="0"/>
              <a:ea typeface="Segoe UI Historic" panose="020B0502040204020203" pitchFamily="34" charset="0"/>
              <a:cs typeface="Times New Roman" panose="02020603050405020304" pitchFamily="18" charset="0"/>
            </a:endParaRPr>
          </a:p>
          <a:p>
            <a:pPr marL="228600" lvl="1" indent="-228600" algn="l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Hình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ảnh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vật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dụng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thiệp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sz="2300" b="1" kern="1200" dirty="0">
              <a:latin typeface="Times New Roman" panose="02020603050405020304" pitchFamily="18" charset="0"/>
              <a:ea typeface="Segoe UI Historic" panose="020B0502040204020203" pitchFamily="34" charset="0"/>
              <a:cs typeface="Times New Roman" panose="02020603050405020304" pitchFamily="18" charset="0"/>
            </a:endParaRPr>
          </a:p>
          <a:p>
            <a:pPr marL="228600" lvl="1" indent="-228600" algn="l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Vật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liệu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dụng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cụ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thiệp</a:t>
            </a:r>
            <a:r>
              <a:rPr lang="en-US" sz="2300" b="1" kern="1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sz="2300" b="1" kern="1200" dirty="0">
              <a:latin typeface="Times New Roman" panose="02020603050405020304" pitchFamily="18" charset="0"/>
              <a:ea typeface="Segoe UI Historic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18549" y="2822035"/>
            <a:ext cx="2454634" cy="1893231"/>
          </a:xfrm>
          <a:custGeom>
            <a:avLst/>
            <a:gdLst>
              <a:gd name="connsiteX0" fmla="*/ 0 w 2454634"/>
              <a:gd name="connsiteY0" fmla="*/ 315545 h 1893231"/>
              <a:gd name="connsiteX1" fmla="*/ 315545 w 2454634"/>
              <a:gd name="connsiteY1" fmla="*/ 0 h 1893231"/>
              <a:gd name="connsiteX2" fmla="*/ 2139089 w 2454634"/>
              <a:gd name="connsiteY2" fmla="*/ 0 h 1893231"/>
              <a:gd name="connsiteX3" fmla="*/ 2454634 w 2454634"/>
              <a:gd name="connsiteY3" fmla="*/ 315545 h 1893231"/>
              <a:gd name="connsiteX4" fmla="*/ 2454634 w 2454634"/>
              <a:gd name="connsiteY4" fmla="*/ 1577686 h 1893231"/>
              <a:gd name="connsiteX5" fmla="*/ 2139089 w 2454634"/>
              <a:gd name="connsiteY5" fmla="*/ 1893231 h 1893231"/>
              <a:gd name="connsiteX6" fmla="*/ 315545 w 2454634"/>
              <a:gd name="connsiteY6" fmla="*/ 1893231 h 1893231"/>
              <a:gd name="connsiteX7" fmla="*/ 0 w 2454634"/>
              <a:gd name="connsiteY7" fmla="*/ 1577686 h 1893231"/>
              <a:gd name="connsiteX8" fmla="*/ 0 w 2454634"/>
              <a:gd name="connsiteY8" fmla="*/ 315545 h 1893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4634" h="1893231">
                <a:moveTo>
                  <a:pt x="0" y="315545"/>
                </a:moveTo>
                <a:cubicBezTo>
                  <a:pt x="0" y="141274"/>
                  <a:pt x="141274" y="0"/>
                  <a:pt x="315545" y="0"/>
                </a:cubicBezTo>
                <a:lnTo>
                  <a:pt x="2139089" y="0"/>
                </a:lnTo>
                <a:cubicBezTo>
                  <a:pt x="2313360" y="0"/>
                  <a:pt x="2454634" y="141274"/>
                  <a:pt x="2454634" y="315545"/>
                </a:cubicBezTo>
                <a:lnTo>
                  <a:pt x="2454634" y="1577686"/>
                </a:lnTo>
                <a:cubicBezTo>
                  <a:pt x="2454634" y="1751957"/>
                  <a:pt x="2313360" y="1893231"/>
                  <a:pt x="2139089" y="1893231"/>
                </a:cubicBezTo>
                <a:lnTo>
                  <a:pt x="315545" y="1893231"/>
                </a:lnTo>
                <a:cubicBezTo>
                  <a:pt x="141274" y="1893231"/>
                  <a:pt x="0" y="1751957"/>
                  <a:pt x="0" y="1577686"/>
                </a:cubicBezTo>
                <a:lnTo>
                  <a:pt x="0" y="315545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8150" tIns="155285" rIns="218150" bIns="155285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b="1" kern="1200" dirty="0" smtClean="0">
                <a:solidFill>
                  <a:schemeClr val="bg1"/>
                </a:solidFill>
              </a:rPr>
              <a:t>II. </a:t>
            </a:r>
            <a:r>
              <a:rPr lang="en-US" sz="3300" b="1" kern="1200" dirty="0" err="1" smtClean="0">
                <a:solidFill>
                  <a:schemeClr val="bg1"/>
                </a:solidFill>
              </a:rPr>
              <a:t>Đồ</a:t>
            </a:r>
            <a:r>
              <a:rPr lang="en-US" sz="3300" b="1" kern="1200" dirty="0" smtClean="0">
                <a:solidFill>
                  <a:schemeClr val="bg1"/>
                </a:solidFill>
              </a:rPr>
              <a:t> </a:t>
            </a:r>
            <a:r>
              <a:rPr lang="en-US" sz="3300" b="1" kern="1200" dirty="0" err="1" smtClean="0">
                <a:solidFill>
                  <a:schemeClr val="bg1"/>
                </a:solidFill>
              </a:rPr>
              <a:t>dùng</a:t>
            </a:r>
            <a:r>
              <a:rPr lang="en-US" sz="3300" b="1" kern="1200" dirty="0" smtClean="0">
                <a:solidFill>
                  <a:schemeClr val="bg1"/>
                </a:solidFill>
              </a:rPr>
              <a:t> </a:t>
            </a:r>
            <a:r>
              <a:rPr lang="en-US" sz="3300" b="1" kern="1200" dirty="0" err="1" smtClean="0">
                <a:solidFill>
                  <a:schemeClr val="bg1"/>
                </a:solidFill>
              </a:rPr>
              <a:t>dạy</a:t>
            </a:r>
            <a:r>
              <a:rPr lang="en-US" sz="3300" b="1" kern="1200" dirty="0" smtClean="0">
                <a:solidFill>
                  <a:schemeClr val="bg1"/>
                </a:solidFill>
              </a:rPr>
              <a:t> </a:t>
            </a:r>
            <a:r>
              <a:rPr lang="en-US" sz="3300" b="1" kern="1200" dirty="0" err="1" smtClean="0">
                <a:solidFill>
                  <a:schemeClr val="bg1"/>
                </a:solidFill>
              </a:rPr>
              <a:t>học</a:t>
            </a:r>
            <a:endParaRPr lang="en-US" sz="3300" b="1" kern="1200" dirty="0">
              <a:solidFill>
                <a:schemeClr val="bg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673544" y="4910786"/>
            <a:ext cx="8917822" cy="1896314"/>
          </a:xfrm>
          <a:custGeom>
            <a:avLst/>
            <a:gdLst>
              <a:gd name="connsiteX0" fmla="*/ 316058 w 1896313"/>
              <a:gd name="connsiteY0" fmla="*/ 0 h 9466532"/>
              <a:gd name="connsiteX1" fmla="*/ 1580255 w 1896313"/>
              <a:gd name="connsiteY1" fmla="*/ 0 h 9466532"/>
              <a:gd name="connsiteX2" fmla="*/ 1896313 w 1896313"/>
              <a:gd name="connsiteY2" fmla="*/ 316058 h 9466532"/>
              <a:gd name="connsiteX3" fmla="*/ 1896313 w 1896313"/>
              <a:gd name="connsiteY3" fmla="*/ 9466532 h 9466532"/>
              <a:gd name="connsiteX4" fmla="*/ 1896313 w 1896313"/>
              <a:gd name="connsiteY4" fmla="*/ 9466532 h 9466532"/>
              <a:gd name="connsiteX5" fmla="*/ 0 w 1896313"/>
              <a:gd name="connsiteY5" fmla="*/ 9466532 h 9466532"/>
              <a:gd name="connsiteX6" fmla="*/ 0 w 1896313"/>
              <a:gd name="connsiteY6" fmla="*/ 9466532 h 9466532"/>
              <a:gd name="connsiteX7" fmla="*/ 0 w 1896313"/>
              <a:gd name="connsiteY7" fmla="*/ 316058 h 9466532"/>
              <a:gd name="connsiteX8" fmla="*/ 316058 w 1896313"/>
              <a:gd name="connsiteY8" fmla="*/ 0 h 946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6313" h="9466532">
                <a:moveTo>
                  <a:pt x="1896313" y="1577786"/>
                </a:moveTo>
                <a:lnTo>
                  <a:pt x="1896313" y="7888746"/>
                </a:lnTo>
                <a:cubicBezTo>
                  <a:pt x="1896313" y="8760132"/>
                  <a:pt x="1867967" y="9466530"/>
                  <a:pt x="1833001" y="9466530"/>
                </a:cubicBezTo>
                <a:lnTo>
                  <a:pt x="0" y="9466530"/>
                </a:lnTo>
                <a:lnTo>
                  <a:pt x="0" y="9466530"/>
                </a:lnTo>
                <a:lnTo>
                  <a:pt x="0" y="2"/>
                </a:lnTo>
                <a:lnTo>
                  <a:pt x="0" y="2"/>
                </a:lnTo>
                <a:lnTo>
                  <a:pt x="1833001" y="2"/>
                </a:lnTo>
                <a:cubicBezTo>
                  <a:pt x="1867967" y="2"/>
                  <a:pt x="1896313" y="706400"/>
                  <a:pt x="1896313" y="1577786"/>
                </a:cubicBezTo>
                <a:close/>
              </a:path>
            </a:pathLst>
          </a:custGeom>
          <a:solidFill>
            <a:srgbClr val="FFFF99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216395" rIns="340220" bIns="216396" numCol="1" spcCol="1270" anchor="ctr" anchorCtr="0">
            <a:noAutofit/>
          </a:bodyPr>
          <a:lstStyle/>
          <a:p>
            <a:pPr marL="228600" lvl="1" indent="-228600" algn="just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3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just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3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just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00" b="1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300" b="1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300" b="1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300" b="1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300" b="1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Stem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3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just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3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012586"/>
            <a:ext cx="2673544" cy="1706871"/>
          </a:xfrm>
          <a:custGeom>
            <a:avLst/>
            <a:gdLst>
              <a:gd name="connsiteX0" fmla="*/ 0 w 2673544"/>
              <a:gd name="connsiteY0" fmla="*/ 284484 h 1706871"/>
              <a:gd name="connsiteX1" fmla="*/ 284484 w 2673544"/>
              <a:gd name="connsiteY1" fmla="*/ 0 h 1706871"/>
              <a:gd name="connsiteX2" fmla="*/ 2389060 w 2673544"/>
              <a:gd name="connsiteY2" fmla="*/ 0 h 1706871"/>
              <a:gd name="connsiteX3" fmla="*/ 2673544 w 2673544"/>
              <a:gd name="connsiteY3" fmla="*/ 284484 h 1706871"/>
              <a:gd name="connsiteX4" fmla="*/ 2673544 w 2673544"/>
              <a:gd name="connsiteY4" fmla="*/ 1422387 h 1706871"/>
              <a:gd name="connsiteX5" fmla="*/ 2389060 w 2673544"/>
              <a:gd name="connsiteY5" fmla="*/ 1706871 h 1706871"/>
              <a:gd name="connsiteX6" fmla="*/ 284484 w 2673544"/>
              <a:gd name="connsiteY6" fmla="*/ 1706871 h 1706871"/>
              <a:gd name="connsiteX7" fmla="*/ 0 w 2673544"/>
              <a:gd name="connsiteY7" fmla="*/ 1422387 h 1706871"/>
              <a:gd name="connsiteX8" fmla="*/ 0 w 2673544"/>
              <a:gd name="connsiteY8" fmla="*/ 284484 h 170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3544" h="1706871">
                <a:moveTo>
                  <a:pt x="0" y="284484"/>
                </a:moveTo>
                <a:cubicBezTo>
                  <a:pt x="0" y="127368"/>
                  <a:pt x="127368" y="0"/>
                  <a:pt x="284484" y="0"/>
                </a:cubicBezTo>
                <a:lnTo>
                  <a:pt x="2389060" y="0"/>
                </a:lnTo>
                <a:cubicBezTo>
                  <a:pt x="2546176" y="0"/>
                  <a:pt x="2673544" y="127368"/>
                  <a:pt x="2673544" y="284484"/>
                </a:cubicBezTo>
                <a:lnTo>
                  <a:pt x="2673544" y="1422387"/>
                </a:lnTo>
                <a:cubicBezTo>
                  <a:pt x="2673544" y="1579503"/>
                  <a:pt x="2546176" y="1706871"/>
                  <a:pt x="2389060" y="1706871"/>
                </a:cubicBezTo>
                <a:lnTo>
                  <a:pt x="284484" y="1706871"/>
                </a:lnTo>
                <a:cubicBezTo>
                  <a:pt x="127368" y="1706871"/>
                  <a:pt x="0" y="1579503"/>
                  <a:pt x="0" y="1422387"/>
                </a:cubicBezTo>
                <a:lnTo>
                  <a:pt x="0" y="284484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053" tIns="146188" rIns="209053" bIns="146188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b="1" kern="1200" dirty="0" smtClean="0">
                <a:solidFill>
                  <a:schemeClr val="bg1"/>
                </a:solidFill>
              </a:rPr>
              <a:t>III. </a:t>
            </a:r>
            <a:r>
              <a:rPr lang="en-US" sz="3300" b="1" kern="1200" dirty="0" err="1" smtClean="0">
                <a:solidFill>
                  <a:schemeClr val="bg1"/>
                </a:solidFill>
              </a:rPr>
              <a:t>Các</a:t>
            </a:r>
            <a:r>
              <a:rPr lang="en-US" sz="3300" b="1" kern="1200" dirty="0" smtClean="0">
                <a:solidFill>
                  <a:schemeClr val="bg1"/>
                </a:solidFill>
              </a:rPr>
              <a:t> </a:t>
            </a:r>
            <a:r>
              <a:rPr lang="en-US" sz="3300" b="1" kern="1200" dirty="0" err="1" smtClean="0">
                <a:solidFill>
                  <a:schemeClr val="bg1"/>
                </a:solidFill>
              </a:rPr>
              <a:t>hoạt</a:t>
            </a:r>
            <a:r>
              <a:rPr lang="en-US" sz="3300" b="1" kern="1200" dirty="0" smtClean="0">
                <a:solidFill>
                  <a:schemeClr val="bg1"/>
                </a:solidFill>
              </a:rPr>
              <a:t> </a:t>
            </a:r>
            <a:r>
              <a:rPr lang="en-US" sz="3300" b="1" kern="1200" dirty="0" err="1" smtClean="0">
                <a:solidFill>
                  <a:schemeClr val="bg1"/>
                </a:solidFill>
              </a:rPr>
              <a:t>động</a:t>
            </a:r>
            <a:r>
              <a:rPr lang="en-US" sz="3300" b="1" kern="1200" dirty="0" smtClean="0">
                <a:solidFill>
                  <a:schemeClr val="bg1"/>
                </a:solidFill>
              </a:rPr>
              <a:t> </a:t>
            </a:r>
            <a:r>
              <a:rPr lang="en-US" sz="3300" b="1" kern="1200" dirty="0" err="1" smtClean="0">
                <a:solidFill>
                  <a:schemeClr val="bg1"/>
                </a:solidFill>
              </a:rPr>
              <a:t>dạy</a:t>
            </a:r>
            <a:r>
              <a:rPr lang="en-US" sz="3300" b="1" kern="1200" dirty="0" smtClean="0">
                <a:solidFill>
                  <a:schemeClr val="bg1"/>
                </a:solidFill>
              </a:rPr>
              <a:t> </a:t>
            </a:r>
            <a:r>
              <a:rPr lang="en-US" sz="3300" b="1" kern="1200" dirty="0" err="1" smtClean="0">
                <a:solidFill>
                  <a:schemeClr val="bg1"/>
                </a:solidFill>
              </a:rPr>
              <a:t>học</a:t>
            </a:r>
            <a:r>
              <a:rPr lang="en-US" sz="3300" b="1" kern="1200" dirty="0" smtClean="0">
                <a:solidFill>
                  <a:schemeClr val="bg1"/>
                </a:solidFill>
              </a:rPr>
              <a:t> </a:t>
            </a:r>
            <a:r>
              <a:rPr lang="en-US" sz="3300" b="1" kern="1200" dirty="0" err="1" smtClean="0">
                <a:solidFill>
                  <a:schemeClr val="bg1"/>
                </a:solidFill>
              </a:rPr>
              <a:t>chủ</a:t>
            </a:r>
            <a:r>
              <a:rPr lang="en-US" sz="3300" b="1" kern="1200" dirty="0" smtClean="0">
                <a:solidFill>
                  <a:schemeClr val="bg1"/>
                </a:solidFill>
              </a:rPr>
              <a:t> </a:t>
            </a:r>
            <a:r>
              <a:rPr lang="en-US" sz="3300" b="1" kern="1200" dirty="0" err="1" smtClean="0">
                <a:solidFill>
                  <a:schemeClr val="bg1"/>
                </a:solidFill>
              </a:rPr>
              <a:t>yếu</a:t>
            </a:r>
            <a:r>
              <a:rPr lang="en-US" sz="3300" b="1" kern="1200" dirty="0" smtClean="0">
                <a:solidFill>
                  <a:schemeClr val="bg1"/>
                </a:solidFill>
              </a:rPr>
              <a:t> </a:t>
            </a:r>
            <a:endParaRPr lang="en-US" sz="3300" b="1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5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1033247" y="710769"/>
            <a:ext cx="10341427" cy="4924697"/>
          </a:xfrm>
          <a:prstGeom prst="cloud">
            <a:avLst/>
          </a:prstGeom>
          <a:solidFill>
            <a:srgbClr val="FFFF00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6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668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ả Nhà Thương Nhau - Nhạc Thiếu Nhi Hay - Voi TV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0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825010" y="1186412"/>
            <a:ext cx="10341427" cy="4924697"/>
          </a:xfrm>
          <a:prstGeom prst="cloud">
            <a:avLst/>
          </a:prstGeom>
          <a:solidFill>
            <a:srgbClr val="FFFF00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Xử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tình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huống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270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6" y="961352"/>
            <a:ext cx="4704867" cy="26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76" y="961351"/>
            <a:ext cx="4794069" cy="2866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7" y="3993967"/>
            <a:ext cx="4704867" cy="2866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77" y="3991797"/>
            <a:ext cx="4898572" cy="28683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321" y="214156"/>
            <a:ext cx="7511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Hoạt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động</a:t>
            </a:r>
            <a:r>
              <a:rPr lang="en-US" sz="3600" b="1" dirty="0" smtClean="0"/>
              <a:t> 3: </a:t>
            </a:r>
            <a:r>
              <a:rPr lang="en-US" sz="3600" b="1" dirty="0" err="1" smtClean="0"/>
              <a:t>Xử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lí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tình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huống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200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26" y="2245659"/>
            <a:ext cx="5295603" cy="567465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706317" y="0"/>
            <a:ext cx="8301905" cy="3079376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Thảo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luận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nhóm</a:t>
            </a:r>
            <a:r>
              <a:rPr lang="en-US" sz="3200" b="1" dirty="0" smtClean="0"/>
              <a:t> 2,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câu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hỏi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Nếu</a:t>
            </a:r>
            <a:r>
              <a:rPr lang="en-US" sz="3200" b="1" dirty="0"/>
              <a:t> </a:t>
            </a:r>
            <a:r>
              <a:rPr lang="en-US" sz="3200" b="1" dirty="0" err="1" smtClean="0"/>
              <a:t>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nhỏ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trong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từng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tranh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sẽ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làm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gì</a:t>
            </a:r>
            <a:r>
              <a:rPr lang="en-US" sz="3200" b="1" dirty="0" smtClean="0"/>
              <a:t>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2294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00446" y="640079"/>
            <a:ext cx="11643360" cy="5306593"/>
          </a:xfrm>
          <a:prstGeom prst="cloud">
            <a:avLst/>
          </a:prstGeom>
          <a:solidFill>
            <a:srgbClr val="FFFF00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thiệp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tặng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phụ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nữ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quý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128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53589" y="770710"/>
            <a:ext cx="10254342" cy="822960"/>
          </a:xfrm>
          <a:prstGeom prst="roundRect">
            <a:avLst/>
          </a:prstGeom>
          <a:solidFill>
            <a:srgbClr val="ED3213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Hoạt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động</a:t>
            </a:r>
            <a:r>
              <a:rPr lang="en-US" sz="3200" b="1" dirty="0" smtClean="0"/>
              <a:t> 4: </a:t>
            </a:r>
            <a:r>
              <a:rPr lang="en-US" sz="3200" b="1" dirty="0" err="1" smtClean="0"/>
              <a:t>Làm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thiệp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tặng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người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phụ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nữ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yêu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quý</a:t>
            </a:r>
            <a:endParaRPr lang="en-US" sz="3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48194" y="3605349"/>
            <a:ext cx="2142309" cy="1502228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 i="1" dirty="0" err="1" smtClean="0">
                <a:solidFill>
                  <a:schemeClr val="bg1"/>
                </a:solidFill>
              </a:rPr>
              <a:t>Xác</a:t>
            </a:r>
            <a:r>
              <a:rPr lang="en-US" sz="2400" b="1" i="1" dirty="0" smtClean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định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vấn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đề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thông</a:t>
            </a:r>
            <a:r>
              <a:rPr lang="en-US" sz="2400" b="1" i="1" dirty="0">
                <a:solidFill>
                  <a:schemeClr val="bg1"/>
                </a:solidFill>
              </a:rPr>
              <a:t> qua </a:t>
            </a:r>
            <a:r>
              <a:rPr lang="en-US" sz="2400" b="1" i="1" dirty="0" err="1">
                <a:solidFill>
                  <a:schemeClr val="bg1"/>
                </a:solidFill>
              </a:rPr>
              <a:t>tình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huống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274427" y="3561807"/>
            <a:ext cx="1933303" cy="150222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</a:rPr>
              <a:t>Khám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</a:rPr>
              <a:t>phá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67850" y="3605349"/>
            <a:ext cx="2625634" cy="150222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</a:rPr>
              <a:t>Thảo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luận</a:t>
            </a:r>
            <a:r>
              <a:rPr lang="en-US" sz="2400" b="1" i="1" dirty="0">
                <a:solidFill>
                  <a:schemeClr val="bg1"/>
                </a:solidFill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</a:rPr>
              <a:t>thực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hành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làm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sản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phẩm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theo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nhóm</a:t>
            </a:r>
            <a:endParaRPr lang="en-US" sz="2400" b="1" i="1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9753604" y="3605349"/>
            <a:ext cx="1933303" cy="150222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</a:rPr>
              <a:t>Trình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bày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sản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phẩm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trước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lớp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6021977" y="1593670"/>
            <a:ext cx="1" cy="8229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1319348" y="2416630"/>
            <a:ext cx="4702630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endCxn id="5" idx="0"/>
          </p:cNvCxnSpPr>
          <p:nvPr/>
        </p:nvCxnSpPr>
        <p:spPr>
          <a:xfrm>
            <a:off x="1319348" y="2416630"/>
            <a:ext cx="1" cy="11887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264473" y="1507445"/>
            <a:ext cx="1754510" cy="2184130"/>
            <a:chOff x="4694199" y="2082978"/>
            <a:chExt cx="1754510" cy="2103663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4703183" y="2985407"/>
              <a:ext cx="43003" cy="120123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6448709" y="2082978"/>
              <a:ext cx="0" cy="8637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694199" y="2961468"/>
              <a:ext cx="17545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006470" y="1593670"/>
            <a:ext cx="1652452" cy="1998615"/>
            <a:chOff x="6028508" y="1606734"/>
            <a:chExt cx="1652452" cy="1998615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6034497" y="2429694"/>
              <a:ext cx="163394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667897" y="2416630"/>
              <a:ext cx="13063" cy="118871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028508" y="1606734"/>
              <a:ext cx="0" cy="8229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021977" y="1577947"/>
            <a:ext cx="4720054" cy="2043125"/>
            <a:chOff x="5869572" y="5061196"/>
            <a:chExt cx="4720054" cy="2043125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10589625" y="5915602"/>
              <a:ext cx="1" cy="118871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882086" y="5061196"/>
              <a:ext cx="0" cy="8229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869572" y="5898862"/>
              <a:ext cx="4698278" cy="1251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3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349</Words>
  <Application>Microsoft Office PowerPoint</Application>
  <PresentationFormat>Widescreen</PresentationFormat>
  <Paragraphs>32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Segoe UI Historic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Truong Tieu Hoc Tan Duong</cp:lastModifiedBy>
  <cp:revision>52</cp:revision>
  <dcterms:created xsi:type="dcterms:W3CDTF">2022-08-07T15:19:36Z</dcterms:created>
  <dcterms:modified xsi:type="dcterms:W3CDTF">2022-09-08T01:46:21Z</dcterms:modified>
</cp:coreProperties>
</file>