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54" r:id="rId2"/>
    <p:sldId id="256" r:id="rId3"/>
    <p:sldId id="2663" r:id="rId4"/>
    <p:sldId id="264" r:id="rId5"/>
    <p:sldId id="2672" r:id="rId6"/>
    <p:sldId id="2678" r:id="rId7"/>
    <p:sldId id="262" r:id="rId8"/>
    <p:sldId id="305" r:id="rId9"/>
    <p:sldId id="2675" r:id="rId10"/>
    <p:sldId id="2679" r:id="rId11"/>
    <p:sldId id="261" r:id="rId12"/>
    <p:sldId id="2677" r:id="rId13"/>
    <p:sldId id="2681" r:id="rId14"/>
    <p:sldId id="322" r:id="rId15"/>
    <p:sldId id="331" r:id="rId16"/>
    <p:sldId id="2683" r:id="rId17"/>
    <p:sldId id="333" r:id="rId18"/>
    <p:sldId id="2653" r:id="rId19"/>
    <p:sldId id="293" r:id="rId20"/>
    <p:sldId id="2656" r:id="rId21"/>
    <p:sldId id="286" r:id="rId22"/>
    <p:sldId id="1551" r:id="rId23"/>
    <p:sldId id="2659" r:id="rId24"/>
    <p:sldId id="1579" r:id="rId25"/>
    <p:sldId id="2661" r:id="rId26"/>
    <p:sldId id="297"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092"/>
    <a:srgbClr val="00FA00"/>
    <a:srgbClr val="FF9300"/>
    <a:srgbClr val="FF0000"/>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p:restoredTop sz="94697"/>
  </p:normalViewPr>
  <p:slideViewPr>
    <p:cSldViewPr snapToGrid="0" snapToObjects="1">
      <p:cViewPr varScale="1">
        <p:scale>
          <a:sx n="73" d="100"/>
          <a:sy n="73"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36E327-2BC2-494E-B0E4-ACF7CDCA8485}" type="datetimeFigureOut">
              <a:rPr lang="vi-VN" smtClean="0"/>
              <a:t>08/09/2022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24B31-95DE-144B-9532-BC525D75A031}" type="slidenum">
              <a:rPr lang="vi-VN" smtClean="0"/>
              <a:t>‹#›</a:t>
            </a:fld>
            <a:endParaRPr lang="vi-VN"/>
          </a:p>
        </p:txBody>
      </p:sp>
    </p:spTree>
    <p:extLst>
      <p:ext uri="{BB962C8B-B14F-4D97-AF65-F5344CB8AC3E}">
        <p14:creationId xmlns:p14="http://schemas.microsoft.com/office/powerpoint/2010/main" val="175194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4529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4D8A5-CF50-484F-B59F-833F2584A72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913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70423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4195B-CD9F-49A7-8E0B-35718456275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4253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C1F2-3D2C-F84B-8F31-9DD24FD24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D1704C5-071E-DE42-B87B-E6C7BD169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8C3D9F7C-442C-4849-A5B2-81A74128BEFD}"/>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F0438F9B-09AB-1A44-9E0A-41E3D13617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5004025-8E92-8D46-BCF1-EDD6E8A539D7}"/>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855190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D0FD-76F2-EF48-8918-EEB5178BD64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3AE6BD-6E87-BA4F-A491-40FB461B740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EF28C80-4261-F643-AB1E-2B700ED23A53}"/>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679B2BB8-7DBD-4A45-A63B-D56B4E788C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0D2BD58-F308-5C44-A672-8C67C2754146}"/>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135701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91060C-8B25-D443-B977-E2F1E092B3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70A02ED-25FD-EC47-B4EF-5A2D224C22A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AD901D-7096-564D-A876-BE097E46D74A}"/>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E9B9603E-4182-F743-92B6-B0269E95B5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E94945F-8FEF-6448-BA02-298F11B08DC0}"/>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3706858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606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8" name="图片 7" descr="图片包含 物体&#10;&#10;描述已自动生成">
            <a:extLst>
              <a:ext uri="{FF2B5EF4-FFF2-40B4-BE49-F238E27FC236}">
                <a16:creationId xmlns:a16="http://schemas.microsoft.com/office/drawing/2014/main" id="{1541F3F7-993D-40F6-A156-AF637ECEBB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4479"/>
          <a:stretch/>
        </p:blipFill>
        <p:spPr>
          <a:xfrm>
            <a:off x="0" y="1679221"/>
            <a:ext cx="12192000" cy="5178779"/>
          </a:xfrm>
          <a:prstGeom prst="rect">
            <a:avLst/>
          </a:prstGeom>
        </p:spPr>
      </p:pic>
      <p:pic>
        <p:nvPicPr>
          <p:cNvPr id="13" name="图片 12" descr="图片包含 恐龙, 爬行动物, 树叶&#10;&#10;描述已自动生成">
            <a:extLst>
              <a:ext uri="{FF2B5EF4-FFF2-40B4-BE49-F238E27FC236}">
                <a16:creationId xmlns:a16="http://schemas.microsoft.com/office/drawing/2014/main" id="{8E768263-D056-4D1B-A5C0-F70DADA390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594" t="55271"/>
          <a:stretch/>
        </p:blipFill>
        <p:spPr>
          <a:xfrm>
            <a:off x="8589363" y="4661942"/>
            <a:ext cx="3602637" cy="2188918"/>
          </a:xfrm>
          <a:prstGeom prst="rect">
            <a:avLst/>
          </a:prstGeom>
          <a:effectLst>
            <a:outerShdw blurRad="50800" dist="38100" dir="8100000" algn="tr" rotWithShape="0">
              <a:prstClr val="black">
                <a:alpha val="40000"/>
              </a:prstClr>
            </a:outerShdw>
          </a:effectLst>
        </p:spPr>
      </p:pic>
      <p:pic>
        <p:nvPicPr>
          <p:cNvPr id="14" name="图片 13" descr="图片包含 恐龙, 爬行动物, 树叶&#10;&#10;描述已自动生成">
            <a:extLst>
              <a:ext uri="{FF2B5EF4-FFF2-40B4-BE49-F238E27FC236}">
                <a16:creationId xmlns:a16="http://schemas.microsoft.com/office/drawing/2014/main" id="{23A73595-38C8-45D1-A455-948DE0C7414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 r="82628" b="76009"/>
          <a:stretch/>
        </p:blipFill>
        <p:spPr>
          <a:xfrm>
            <a:off x="0" y="-1"/>
            <a:ext cx="1756690" cy="1364105"/>
          </a:xfrm>
          <a:prstGeom prst="rect">
            <a:avLst/>
          </a:prstGeom>
          <a:effectLst>
            <a:outerShdw blurRad="50800" dist="38100" dir="2700000" algn="tl" rotWithShape="0">
              <a:prstClr val="black">
                <a:alpha val="40000"/>
              </a:prstClr>
            </a:outerShdw>
          </a:effectLst>
        </p:spPr>
      </p:pic>
      <p:pic>
        <p:nvPicPr>
          <p:cNvPr id="15" name="图片 14" descr="图片包含 恐龙, 爬行动物, 树叶&#10;&#10;描述已自动生成">
            <a:extLst>
              <a:ext uri="{FF2B5EF4-FFF2-40B4-BE49-F238E27FC236}">
                <a16:creationId xmlns:a16="http://schemas.microsoft.com/office/drawing/2014/main" id="{35A099F4-6095-409B-8FAA-9925DB3B7C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4157" t="7" b="76009"/>
          <a:stretch/>
        </p:blipFill>
        <p:spPr>
          <a:xfrm>
            <a:off x="9578714" y="-2"/>
            <a:ext cx="2613286" cy="1364105"/>
          </a:xfrm>
          <a:prstGeom prst="rect">
            <a:avLst/>
          </a:prstGeom>
          <a:effectLst>
            <a:outerShdw blurRad="50800" dist="38100" dir="2700000" algn="tl" rotWithShape="0">
              <a:prstClr val="black">
                <a:alpha val="40000"/>
              </a:prstClr>
            </a:outerShdw>
          </a:effectLst>
        </p:spPr>
      </p:pic>
      <p:pic>
        <p:nvPicPr>
          <p:cNvPr id="17" name="图片 16">
            <a:extLst>
              <a:ext uri="{FF2B5EF4-FFF2-40B4-BE49-F238E27FC236}">
                <a16:creationId xmlns:a16="http://schemas.microsoft.com/office/drawing/2014/main" id="{5A57070B-961D-45F7-9FDE-309DD1D1107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7231" t="34998" r="6425"/>
          <a:stretch/>
        </p:blipFill>
        <p:spPr>
          <a:xfrm>
            <a:off x="9121344" y="2400301"/>
            <a:ext cx="3211813" cy="4457376"/>
          </a:xfrm>
          <a:prstGeom prst="rect">
            <a:avLst/>
          </a:prstGeom>
        </p:spPr>
      </p:pic>
      <p:pic>
        <p:nvPicPr>
          <p:cNvPr id="21" name="图片 20" descr="图片包含 恐龙, 爬行动物, 树叶&#10;&#10;描述已自动生成">
            <a:extLst>
              <a:ext uri="{FF2B5EF4-FFF2-40B4-BE49-F238E27FC236}">
                <a16:creationId xmlns:a16="http://schemas.microsoft.com/office/drawing/2014/main" id="{7140B841-BA4B-4715-825C-1D6FACBE6E2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2296" r="72090"/>
          <a:stretch/>
        </p:blipFill>
        <p:spPr>
          <a:xfrm>
            <a:off x="0" y="5012531"/>
            <a:ext cx="2428407" cy="18451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63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E11DAB-71A2-44C9-B830-25E19DC5833C}"/>
              </a:ext>
            </a:extLst>
          </p:cNvPr>
          <p:cNvSpPr>
            <a:spLocks noGrp="1"/>
          </p:cNvSpPr>
          <p:nvPr>
            <p:ph type="title" hasCustomPrompt="1"/>
          </p:nvPr>
        </p:nvSpPr>
        <p:spPr>
          <a:xfrm>
            <a:off x="914400" y="914401"/>
            <a:ext cx="6400800" cy="685800"/>
          </a:xfrm>
        </p:spPr>
        <p:txBody>
          <a:bodyPr>
            <a:noAutofit/>
          </a:bodyPr>
          <a:lstStyle>
            <a:lvl1pPr>
              <a:defRPr sz="4000">
                <a:solidFill>
                  <a:schemeClr val="tx1">
                    <a:lumMod val="75000"/>
                    <a:lumOff val="25000"/>
                  </a:schemeClr>
                </a:solidFill>
              </a:defRPr>
            </a:lvl1pPr>
          </a:lstStyle>
          <a:p>
            <a:r>
              <a:rPr lang="en-US" dirty="0"/>
              <a:t>Add title</a:t>
            </a:r>
          </a:p>
        </p:txBody>
      </p:sp>
      <p:sp>
        <p:nvSpPr>
          <p:cNvPr id="10" name="Text Placeholder 9">
            <a:extLst>
              <a:ext uri="{FF2B5EF4-FFF2-40B4-BE49-F238E27FC236}">
                <a16:creationId xmlns:a16="http://schemas.microsoft.com/office/drawing/2014/main" id="{5F9B5FD0-EA88-4EA1-89FF-A0346C36D9C6}"/>
              </a:ext>
            </a:extLst>
          </p:cNvPr>
          <p:cNvSpPr>
            <a:spLocks noGrp="1"/>
          </p:cNvSpPr>
          <p:nvPr>
            <p:ph type="body" sz="quarter" idx="11"/>
          </p:nvPr>
        </p:nvSpPr>
        <p:spPr>
          <a:xfrm>
            <a:off x="914400" y="2203704"/>
            <a:ext cx="6400800" cy="4206240"/>
          </a:xfrm>
        </p:spPr>
        <p:txBody>
          <a:bodyPr>
            <a:normAutofit/>
          </a:bodyPr>
          <a:lstStyle>
            <a:lvl1pPr>
              <a:defRPr sz="18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643242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4"/>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E35BBCA-FB90-42AF-995A-AA6CE87BD6E8}"/>
              </a:ext>
            </a:extLst>
          </p:cNvPr>
          <p:cNvPicPr>
            <a:picLocks noChangeAspect="1"/>
          </p:cNvPicPr>
          <p:nvPr userDrawn="1"/>
        </p:nvPicPr>
        <p:blipFill>
          <a:blip r:embed="rId2">
            <a:extLst>
              <a:ext uri="{96DAC541-7B7A-43D3-8B79-37D633B846F1}">
                <asvg:svgBlip xmlns:asvg="http://schemas.microsoft.com/office/drawing/2016/SVG/main" xmlns="" r:embed="rId3"/>
              </a:ext>
            </a:extLst>
          </a:blip>
          <a:srcRect b="13643"/>
          <a:stretch>
            <a:fillRect/>
          </a:stretch>
        </p:blipFill>
        <p:spPr>
          <a:xfrm>
            <a:off x="914400" y="466647"/>
            <a:ext cx="10563726" cy="6391353"/>
          </a:xfrm>
          <a:custGeom>
            <a:avLst/>
            <a:gdLst>
              <a:gd name="connsiteX0" fmla="*/ 0 w 10563726"/>
              <a:gd name="connsiteY0" fmla="*/ 0 h 6391353"/>
              <a:gd name="connsiteX1" fmla="*/ 10563726 w 10563726"/>
              <a:gd name="connsiteY1" fmla="*/ 0 h 6391353"/>
              <a:gd name="connsiteX2" fmla="*/ 10563726 w 10563726"/>
              <a:gd name="connsiteY2" fmla="*/ 6391353 h 6391353"/>
              <a:gd name="connsiteX3" fmla="*/ 0 w 10563726"/>
              <a:gd name="connsiteY3" fmla="*/ 6391353 h 6391353"/>
            </a:gdLst>
            <a:ahLst/>
            <a:cxnLst>
              <a:cxn ang="0">
                <a:pos x="connsiteX0" y="connsiteY0"/>
              </a:cxn>
              <a:cxn ang="0">
                <a:pos x="connsiteX1" y="connsiteY1"/>
              </a:cxn>
              <a:cxn ang="0">
                <a:pos x="connsiteX2" y="connsiteY2"/>
              </a:cxn>
              <a:cxn ang="0">
                <a:pos x="connsiteX3" y="connsiteY3"/>
              </a:cxn>
            </a:cxnLst>
            <a:rect l="l" t="t" r="r" b="b"/>
            <a:pathLst>
              <a:path w="10563726" h="6391353">
                <a:moveTo>
                  <a:pt x="0" y="0"/>
                </a:moveTo>
                <a:lnTo>
                  <a:pt x="10563726" y="0"/>
                </a:lnTo>
                <a:lnTo>
                  <a:pt x="10563726" y="6391353"/>
                </a:lnTo>
                <a:lnTo>
                  <a:pt x="0" y="6391353"/>
                </a:lnTo>
                <a:close/>
              </a:path>
            </a:pathLst>
          </a:custGeom>
        </p:spPr>
      </p:pic>
      <p:sp>
        <p:nvSpPr>
          <p:cNvPr id="2" name="Title 1">
            <a:extLst>
              <a:ext uri="{FF2B5EF4-FFF2-40B4-BE49-F238E27FC236}">
                <a16:creationId xmlns:a16="http://schemas.microsoft.com/office/drawing/2014/main" id="{8DF399BE-6A96-4D58-AF62-861F9AE20C7E}"/>
              </a:ext>
            </a:extLst>
          </p:cNvPr>
          <p:cNvSpPr>
            <a:spLocks noGrp="1"/>
          </p:cNvSpPr>
          <p:nvPr>
            <p:ph type="title" hasCustomPrompt="1"/>
          </p:nvPr>
        </p:nvSpPr>
        <p:spPr>
          <a:xfrm>
            <a:off x="2331718" y="1460692"/>
            <a:ext cx="7772402" cy="685800"/>
          </a:xfrm>
        </p:spPr>
        <p:txBody>
          <a:bodyPr>
            <a:normAutofit/>
          </a:bodyPr>
          <a:lstStyle>
            <a:lvl1pPr>
              <a:defRPr sz="4000">
                <a:solidFill>
                  <a:schemeClr val="tx1">
                    <a:lumMod val="75000"/>
                    <a:lumOff val="25000"/>
                  </a:schemeClr>
                </a:solidFill>
              </a:defRPr>
            </a:lvl1pPr>
          </a:lstStyle>
          <a:p>
            <a:r>
              <a:rPr lang="en-US" dirty="0"/>
              <a:t>Add title</a:t>
            </a:r>
          </a:p>
        </p:txBody>
      </p:sp>
      <p:sp>
        <p:nvSpPr>
          <p:cNvPr id="11" name="Text Placeholder 10">
            <a:extLst>
              <a:ext uri="{FF2B5EF4-FFF2-40B4-BE49-F238E27FC236}">
                <a16:creationId xmlns:a16="http://schemas.microsoft.com/office/drawing/2014/main" id="{0AE12991-70DA-442D-98F3-673914646355}"/>
              </a:ext>
            </a:extLst>
          </p:cNvPr>
          <p:cNvSpPr>
            <a:spLocks noGrp="1"/>
          </p:cNvSpPr>
          <p:nvPr>
            <p:ph type="body" sz="quarter" idx="11" hasCustomPrompt="1"/>
          </p:nvPr>
        </p:nvSpPr>
        <p:spPr>
          <a:xfrm>
            <a:off x="2331720" y="2724912"/>
            <a:ext cx="7772401" cy="3657600"/>
          </a:xfrm>
        </p:spPr>
        <p:txBody>
          <a:bodyPr>
            <a:normAutofit/>
          </a:bodyPr>
          <a:lstStyle>
            <a:lvl1pPr>
              <a:defRPr sz="1800">
                <a:solidFill>
                  <a:schemeClr val="tx1">
                    <a:lumMod val="75000"/>
                    <a:lumOff val="25000"/>
                  </a:schemeClr>
                </a:solidFill>
              </a:defRPr>
            </a:lvl1pPr>
          </a:lstStyle>
          <a:p>
            <a:pPr lvl="0"/>
            <a:r>
              <a:rPr lang="en-US" dirty="0"/>
              <a:t>Add text</a:t>
            </a:r>
          </a:p>
        </p:txBody>
      </p:sp>
      <p:pic>
        <p:nvPicPr>
          <p:cNvPr id="3" name="Graphic 2">
            <a:extLst>
              <a:ext uri="{FF2B5EF4-FFF2-40B4-BE49-F238E27FC236}">
                <a16:creationId xmlns:a16="http://schemas.microsoft.com/office/drawing/2014/main" id="{1F778D16-894A-4379-8B5B-DC2423451519}"/>
              </a:ext>
              <a:ext uri="{C183D7F6-B498-43B3-948B-1728B52AA6E4}">
                <adec:decorative xmlns:adec="http://schemas.microsoft.com/office/drawing/2017/decorative" xmlns=""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021930" y="2240374"/>
            <a:ext cx="6148139" cy="195327"/>
          </a:xfrm>
          <a:prstGeom prst="rect">
            <a:avLst/>
          </a:prstGeom>
        </p:spPr>
      </p:pic>
    </p:spTree>
    <p:extLst>
      <p:ext uri="{BB962C8B-B14F-4D97-AF65-F5344CB8AC3E}">
        <p14:creationId xmlns:p14="http://schemas.microsoft.com/office/powerpoint/2010/main" val="365097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0057F-0D3B-D949-8F16-56521ADA8F7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F0D7476-1C74-934A-BD6B-4EBB01F8DC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DF6F9D-AC80-BA44-B5F9-3F26990F73DA}"/>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83D7970C-E5B7-8648-888F-5BA2A7F1846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F774511-4043-E349-92C8-D87A1D29DDBE}"/>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98912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B582-C63F-5E45-B3B5-90EF9ABB6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F8156E7-9F4E-E747-9F92-8734C920B7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59AC62-9906-EE48-AD68-B0416E70E2D5}"/>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F340B457-96D4-B144-838F-424EE893724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911884E-CA59-7C44-968B-3BEE40E71055}"/>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17157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43F0-1F2B-A34D-8B43-629D1DA6F7A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9775AA8-B652-964D-A29A-8FDF60AC45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ACEDBA39-026F-E64D-811F-88B84BC0B9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E7C534E-6EAF-4141-A8C7-D4583190D89A}"/>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6" name="Footer Placeholder 5">
            <a:extLst>
              <a:ext uri="{FF2B5EF4-FFF2-40B4-BE49-F238E27FC236}">
                <a16:creationId xmlns:a16="http://schemas.microsoft.com/office/drawing/2014/main" id="{A0A2AFB0-24FE-8941-BB58-B09C59FFA9D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33D5E-D0D4-3F4D-B1CC-C4F0FF96FE73}"/>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146419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4ACD-632A-3D4C-8452-3D99018E861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5CC9C06-4396-2F40-85B2-8EDE5CA113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CB83E0-6585-9E42-832F-8F335F28A6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2CE883C-2D91-2F42-A2E6-BD331E403B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CB5187-3A49-F241-9CCF-E19D2FE396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A9F4B30-FA70-9443-8BAB-BEE733A76B81}"/>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8" name="Footer Placeholder 7">
            <a:extLst>
              <a:ext uri="{FF2B5EF4-FFF2-40B4-BE49-F238E27FC236}">
                <a16:creationId xmlns:a16="http://schemas.microsoft.com/office/drawing/2014/main" id="{5AD45E99-F753-6C44-B7F3-4FD32D9C8B4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7CD23CD-541C-8F42-8DC0-A20589E52D97}"/>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39258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1A3B-D9F7-CD43-80A5-5241F1B8D08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0DD6019-DF0D-3A49-8018-D4A8E745D798}"/>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4" name="Footer Placeholder 3">
            <a:extLst>
              <a:ext uri="{FF2B5EF4-FFF2-40B4-BE49-F238E27FC236}">
                <a16:creationId xmlns:a16="http://schemas.microsoft.com/office/drawing/2014/main" id="{C4DAAB3C-C64F-314F-8756-9B572ADF51D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3D1C059-1A4B-2243-8437-46B17CF2980E}"/>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395639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43261-2EB7-B344-84FE-85218ACE141E}"/>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3" name="Footer Placeholder 2">
            <a:extLst>
              <a:ext uri="{FF2B5EF4-FFF2-40B4-BE49-F238E27FC236}">
                <a16:creationId xmlns:a16="http://schemas.microsoft.com/office/drawing/2014/main" id="{F6F3268F-EFAF-A743-841F-25782E215D7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3649ECC-0BB9-A042-A71E-B317EFBA5177}"/>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64916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A37B1-AA32-2540-8E58-E64B131CD7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2761C4-9591-764E-B4F0-5C86B416C0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C78EA9A-53A2-DE48-8682-C7EDB6E76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7B27F4-A2D8-D147-AD72-B426606A89A5}"/>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6" name="Footer Placeholder 5">
            <a:extLst>
              <a:ext uri="{FF2B5EF4-FFF2-40B4-BE49-F238E27FC236}">
                <a16:creationId xmlns:a16="http://schemas.microsoft.com/office/drawing/2014/main" id="{76B0A290-E721-0B40-8143-8DC8616C1C8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052762-3E73-C845-B4B5-4230E9AB2C1E}"/>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296586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4022-34C3-DF4A-B645-D009B334A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97DB862-D18F-EF45-9164-4EEAEF2E8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9D2478B-6DBB-0042-8ABC-E51267536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77D7EB-E961-474A-AFEC-2262E57F7806}"/>
              </a:ext>
            </a:extLst>
          </p:cNvPr>
          <p:cNvSpPr>
            <a:spLocks noGrp="1"/>
          </p:cNvSpPr>
          <p:nvPr>
            <p:ph type="dt" sz="half" idx="10"/>
          </p:nvPr>
        </p:nvSpPr>
        <p:spPr/>
        <p:txBody>
          <a:bodyPr/>
          <a:lstStyle/>
          <a:p>
            <a:fld id="{95D34B65-0B70-2946-A7E3-2DCD39244305}" type="datetimeFigureOut">
              <a:rPr lang="vi-VN" smtClean="0"/>
              <a:t>08/09/2022</a:t>
            </a:fld>
            <a:endParaRPr lang="vi-VN"/>
          </a:p>
        </p:txBody>
      </p:sp>
      <p:sp>
        <p:nvSpPr>
          <p:cNvPr id="6" name="Footer Placeholder 5">
            <a:extLst>
              <a:ext uri="{FF2B5EF4-FFF2-40B4-BE49-F238E27FC236}">
                <a16:creationId xmlns:a16="http://schemas.microsoft.com/office/drawing/2014/main" id="{147BC467-7E99-5F40-A6B0-BC3E26F199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446C3B9-1B59-C644-BD11-112DDB48375E}"/>
              </a:ext>
            </a:extLst>
          </p:cNvPr>
          <p:cNvSpPr>
            <a:spLocks noGrp="1"/>
          </p:cNvSpPr>
          <p:nvPr>
            <p:ph type="sldNum" sz="quarter" idx="12"/>
          </p:nvPr>
        </p:nvSpPr>
        <p:spPr/>
        <p:txBody>
          <a:bodyPr/>
          <a:lstStyle/>
          <a:p>
            <a:fld id="{7C1C9C64-1055-D942-AC59-D4A95048ED48}" type="slidenum">
              <a:rPr lang="vi-VN" smtClean="0"/>
              <a:t>‹#›</a:t>
            </a:fld>
            <a:endParaRPr lang="vi-VN"/>
          </a:p>
        </p:txBody>
      </p:sp>
    </p:spTree>
    <p:extLst>
      <p:ext uri="{BB962C8B-B14F-4D97-AF65-F5344CB8AC3E}">
        <p14:creationId xmlns:p14="http://schemas.microsoft.com/office/powerpoint/2010/main" val="369894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0FCABB-560A-FB43-8851-A59E75BE9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A1474CD-0605-BE48-BEA4-63EAD0EB0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65787C3-07F8-FC41-AAD1-C013ED2FB3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34B65-0B70-2946-A7E3-2DCD39244305}" type="datetimeFigureOut">
              <a:rPr lang="vi-VN" smtClean="0"/>
              <a:t>08/09/2022</a:t>
            </a:fld>
            <a:endParaRPr lang="vi-VN"/>
          </a:p>
        </p:txBody>
      </p:sp>
      <p:sp>
        <p:nvSpPr>
          <p:cNvPr id="5" name="Footer Placeholder 4">
            <a:extLst>
              <a:ext uri="{FF2B5EF4-FFF2-40B4-BE49-F238E27FC236}">
                <a16:creationId xmlns:a16="http://schemas.microsoft.com/office/drawing/2014/main" id="{B3FC2646-8BC2-BB4B-8D2A-32777FBFB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2509F963-5272-9944-9C88-03E567133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C9C64-1055-D942-AC59-D4A95048ED48}" type="slidenum">
              <a:rPr lang="vi-VN" smtClean="0"/>
              <a:t>‹#›</a:t>
            </a:fld>
            <a:endParaRPr lang="vi-VN"/>
          </a:p>
        </p:txBody>
      </p:sp>
    </p:spTree>
    <p:extLst>
      <p:ext uri="{BB962C8B-B14F-4D97-AF65-F5344CB8AC3E}">
        <p14:creationId xmlns:p14="http://schemas.microsoft.com/office/powerpoint/2010/main" val="427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1A1ED09E-917F-644B-985F-F5B2E6BCF0E1}"/>
              </a:ext>
            </a:extLst>
          </p:cNvPr>
          <p:cNvSpPr>
            <a:spLocks noGrp="1"/>
          </p:cNvSpPr>
          <p:nvPr>
            <p:ph type="ctrTitle"/>
          </p:nvPr>
        </p:nvSpPr>
        <p:spPr>
          <a:xfrm>
            <a:off x="457200" y="216568"/>
            <a:ext cx="11405937" cy="6641432"/>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pattFill prst="pct5">
            <a:fgClr>
              <a:schemeClr val="accent4">
                <a:lumMod val="40000"/>
                <a:lumOff val="60000"/>
              </a:schemeClr>
            </a:fgClr>
            <a:bgClr>
              <a:schemeClr val="bg1"/>
            </a:bgClr>
          </a:patt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5" name="TextBox 4">
            <a:extLst>
              <a:ext uri="{FF2B5EF4-FFF2-40B4-BE49-F238E27FC236}">
                <a16:creationId xmlns:a16="http://schemas.microsoft.com/office/drawing/2014/main" id="{00460B76-890D-5844-886A-5DBC7E5A9A01}"/>
              </a:ext>
            </a:extLst>
          </p:cNvPr>
          <p:cNvSpPr txBox="1"/>
          <p:nvPr/>
        </p:nvSpPr>
        <p:spPr>
          <a:xfrm>
            <a:off x="2032695" y="577327"/>
            <a:ext cx="7684169"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Thứ</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ngày</a:t>
            </a:r>
            <a:r>
              <a:rPr lang="en-US" sz="3600" dirty="0">
                <a:solidFill>
                  <a:srgbClr val="002060"/>
                </a:solidFill>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tháng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2022</a:t>
            </a:r>
          </a:p>
        </p:txBody>
      </p:sp>
      <p:pic>
        <p:nvPicPr>
          <p:cNvPr id="7" name="Picture 6">
            <a:extLst>
              <a:ext uri="{FF2B5EF4-FFF2-40B4-BE49-F238E27FC236}">
                <a16:creationId xmlns:a16="http://schemas.microsoft.com/office/drawing/2014/main" id="{21FE8677-4BAE-C348-A886-D1159E0B4968}"/>
              </a:ext>
            </a:extLst>
          </p:cNvPr>
          <p:cNvPicPr>
            <a:picLocks noChangeAspect="1"/>
          </p:cNvPicPr>
          <p:nvPr/>
        </p:nvPicPr>
        <p:blipFill>
          <a:blip r:embed="rId2"/>
          <a:stretch>
            <a:fillRect/>
          </a:stretch>
        </p:blipFill>
        <p:spPr>
          <a:xfrm>
            <a:off x="1804737" y="1723918"/>
            <a:ext cx="8205537" cy="4845324"/>
          </a:xfrm>
          <a:prstGeom prst="rect">
            <a:avLst/>
          </a:prstGeom>
        </p:spPr>
      </p:pic>
      <p:sp>
        <p:nvSpPr>
          <p:cNvPr id="3" name="Subtitle 2">
            <a:extLst>
              <a:ext uri="{FF2B5EF4-FFF2-40B4-BE49-F238E27FC236}">
                <a16:creationId xmlns:a16="http://schemas.microsoft.com/office/drawing/2014/main" id="{DA4E822E-2833-E840-BBE0-1780A409289D}"/>
              </a:ext>
            </a:extLst>
          </p:cNvPr>
          <p:cNvSpPr>
            <a:spLocks noGrp="1"/>
          </p:cNvSpPr>
          <p:nvPr>
            <p:ph type="subTitle" idx="1"/>
          </p:nvPr>
        </p:nvSpPr>
        <p:spPr>
          <a:xfrm>
            <a:off x="2102634" y="2796907"/>
            <a:ext cx="7614229" cy="3074504"/>
          </a:xfrm>
          <a:blipFill>
            <a:blip r:embed="rId3"/>
            <a:tile tx="0" ty="0" sx="100000" sy="100000" flip="none" algn="tl"/>
          </a:blipFill>
          <a:effectLst>
            <a:outerShdw blurRad="50800" dist="50800" dir="5400000" algn="ctr" rotWithShape="0">
              <a:srgbClr val="000000">
                <a:alpha val="24000"/>
              </a:srgbClr>
            </a:outerShdw>
          </a:effectLst>
        </p:spPr>
        <p:txBody>
          <a:bodyPr>
            <a:noAutofit/>
          </a:bodyPr>
          <a:lstStyle/>
          <a:p>
            <a:r>
              <a:rPr lang="vi-VN" sz="5400" dirty="0">
                <a:solidFill>
                  <a:srgbClr val="FF0000"/>
                </a:solidFill>
                <a:latin typeface="+mj-lt"/>
              </a:rPr>
              <a:t>Trình bày KH bài dạy về Giáo dục STEM</a:t>
            </a:r>
          </a:p>
          <a:p>
            <a:r>
              <a:rPr lang="vi-VN" sz="5400" dirty="0">
                <a:solidFill>
                  <a:srgbClr val="FF0000"/>
                </a:solidFill>
                <a:latin typeface="+mj-lt"/>
              </a:rPr>
              <a:t>qua các môn học.</a:t>
            </a:r>
          </a:p>
        </p:txBody>
      </p:sp>
      <p:pic>
        <p:nvPicPr>
          <p:cNvPr id="8" name="Picture 7">
            <a:extLst>
              <a:ext uri="{FF2B5EF4-FFF2-40B4-BE49-F238E27FC236}">
                <a16:creationId xmlns:a16="http://schemas.microsoft.com/office/drawing/2014/main" id="{46DFF676-F8B1-C546-9DC8-59D4EC3A8FB9}"/>
              </a:ext>
            </a:extLst>
          </p:cNvPr>
          <p:cNvPicPr>
            <a:picLocks noChangeAspect="1"/>
          </p:cNvPicPr>
          <p:nvPr/>
        </p:nvPicPr>
        <p:blipFill>
          <a:blip r:embed="rId4"/>
          <a:stretch>
            <a:fillRect/>
          </a:stretch>
        </p:blipFill>
        <p:spPr>
          <a:xfrm rot="20806844">
            <a:off x="9919477" y="689956"/>
            <a:ext cx="1111380" cy="1090410"/>
          </a:xfrm>
          <a:prstGeom prst="rect">
            <a:avLst/>
          </a:prstGeom>
        </p:spPr>
      </p:pic>
      <p:pic>
        <p:nvPicPr>
          <p:cNvPr id="9" name="Picture 8">
            <a:extLst>
              <a:ext uri="{FF2B5EF4-FFF2-40B4-BE49-F238E27FC236}">
                <a16:creationId xmlns:a16="http://schemas.microsoft.com/office/drawing/2014/main" id="{4D9A4702-2FA8-4F44-96DD-5313A8230227}"/>
              </a:ext>
            </a:extLst>
          </p:cNvPr>
          <p:cNvPicPr>
            <a:picLocks noChangeAspect="1"/>
          </p:cNvPicPr>
          <p:nvPr/>
        </p:nvPicPr>
        <p:blipFill>
          <a:blip r:embed="rId4"/>
          <a:stretch>
            <a:fillRect/>
          </a:stretch>
        </p:blipFill>
        <p:spPr>
          <a:xfrm rot="2640825" flipV="1">
            <a:off x="848871" y="5721458"/>
            <a:ext cx="1111380" cy="859016"/>
          </a:xfrm>
          <a:prstGeom prst="rect">
            <a:avLst/>
          </a:prstGeom>
        </p:spPr>
      </p:pic>
    </p:spTree>
    <p:extLst>
      <p:ext uri="{BB962C8B-B14F-4D97-AF65-F5344CB8AC3E}">
        <p14:creationId xmlns:p14="http://schemas.microsoft.com/office/powerpoint/2010/main" val="403426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2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2000">
                                          <p:cBhvr additive="base">
                                            <p:cTn id="15" dur="10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8B2A228-D8BB-E241-A292-CB332DB88301}"/>
              </a:ext>
            </a:extLst>
          </p:cNvPr>
          <p:cNvSpPr/>
          <p:nvPr/>
        </p:nvSpPr>
        <p:spPr>
          <a:xfrm>
            <a:off x="2172974" y="2784589"/>
            <a:ext cx="3655173" cy="596232"/>
          </a:xfrm>
          <a:custGeom>
            <a:avLst/>
            <a:gdLst/>
            <a:ahLst/>
            <a:cxnLst/>
            <a:rect l="0" t="0" r="0" b="0"/>
            <a:pathLst>
              <a:path>
                <a:moveTo>
                  <a:pt x="3655173" y="0"/>
                </a:moveTo>
                <a:lnTo>
                  <a:pt x="3655173" y="315482"/>
                </a:lnTo>
                <a:lnTo>
                  <a:pt x="0" y="315482"/>
                </a:lnTo>
                <a:lnTo>
                  <a:pt x="0" y="5962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E9E3C6EB-A7B9-164D-869F-707F4D3BA70E}"/>
              </a:ext>
            </a:extLst>
          </p:cNvPr>
          <p:cNvSpPr/>
          <p:nvPr/>
        </p:nvSpPr>
        <p:spPr>
          <a:xfrm>
            <a:off x="4097110" y="1224366"/>
            <a:ext cx="4024001" cy="1560223"/>
          </a:xfrm>
          <a:custGeom>
            <a:avLst/>
            <a:gdLst>
              <a:gd name="connsiteX0" fmla="*/ 0 w 3462070"/>
              <a:gd name="connsiteY0" fmla="*/ 0 h 1336903"/>
              <a:gd name="connsiteX1" fmla="*/ 3462070 w 3462070"/>
              <a:gd name="connsiteY1" fmla="*/ 0 h 1336903"/>
              <a:gd name="connsiteX2" fmla="*/ 3462070 w 3462070"/>
              <a:gd name="connsiteY2" fmla="*/ 1336903 h 1336903"/>
              <a:gd name="connsiteX3" fmla="*/ 0 w 3462070"/>
              <a:gd name="connsiteY3" fmla="*/ 1336903 h 1336903"/>
              <a:gd name="connsiteX4" fmla="*/ 0 w 346207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070" h="1336903">
                <a:moveTo>
                  <a:pt x="0" y="0"/>
                </a:moveTo>
                <a:lnTo>
                  <a:pt x="3462070" y="0"/>
                </a:lnTo>
                <a:lnTo>
                  <a:pt x="3462070" y="1336903"/>
                </a:lnTo>
                <a:lnTo>
                  <a:pt x="0" y="1336903"/>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solidFill>
                  <a:schemeClr val="tx1"/>
                </a:solidFill>
                <a:latin typeface="Times New Roman" panose="02020603050405020304" pitchFamily="18" charset="0"/>
                <a:cs typeface="Times New Roman" panose="02020603050405020304" pitchFamily="18" charset="0"/>
              </a:rPr>
              <a:t>Khám</a:t>
            </a:r>
            <a:r>
              <a:rPr lang="en-US" sz="5400" b="1" kern="1200" dirty="0">
                <a:solidFill>
                  <a:schemeClr val="tx1"/>
                </a:solidFill>
                <a:latin typeface="Times New Roman" panose="02020603050405020304" pitchFamily="18" charset="0"/>
                <a:cs typeface="Times New Roman" panose="02020603050405020304" pitchFamily="18" charset="0"/>
              </a:rPr>
              <a:t> </a:t>
            </a:r>
            <a:r>
              <a:rPr lang="en-US" sz="5400" b="1" kern="1200" dirty="0" err="1">
                <a:solidFill>
                  <a:schemeClr val="tx1"/>
                </a:solidFill>
                <a:latin typeface="Times New Roman" panose="02020603050405020304" pitchFamily="18" charset="0"/>
                <a:cs typeface="Times New Roman" panose="02020603050405020304" pitchFamily="18" charset="0"/>
              </a:rPr>
              <a:t>phá</a:t>
            </a:r>
            <a:endParaRPr lang="en-US" sz="54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4F8A4727-E612-B240-A25C-738B3D418A77}"/>
              </a:ext>
            </a:extLst>
          </p:cNvPr>
          <p:cNvSpPr/>
          <p:nvPr/>
        </p:nvSpPr>
        <p:spPr>
          <a:xfrm>
            <a:off x="571170" y="3380821"/>
            <a:ext cx="3651533" cy="1560223"/>
          </a:xfrm>
          <a:custGeom>
            <a:avLst/>
            <a:gdLst>
              <a:gd name="connsiteX0" fmla="*/ 0 w 3141615"/>
              <a:gd name="connsiteY0" fmla="*/ 0 h 1336903"/>
              <a:gd name="connsiteX1" fmla="*/ 3141615 w 3141615"/>
              <a:gd name="connsiteY1" fmla="*/ 0 h 1336903"/>
              <a:gd name="connsiteX2" fmla="*/ 3141615 w 3141615"/>
              <a:gd name="connsiteY2" fmla="*/ 1336903 h 1336903"/>
              <a:gd name="connsiteX3" fmla="*/ 0 w 3141615"/>
              <a:gd name="connsiteY3" fmla="*/ 1336903 h 1336903"/>
              <a:gd name="connsiteX4" fmla="*/ 0 w 314161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615" h="1336903">
                <a:moveTo>
                  <a:pt x="0" y="0"/>
                </a:moveTo>
                <a:lnTo>
                  <a:pt x="3141615" y="0"/>
                </a:lnTo>
                <a:lnTo>
                  <a:pt x="3141615" y="1336903"/>
                </a:lnTo>
                <a:lnTo>
                  <a:pt x="0" y="1336903"/>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latin typeface="Times New Roman" panose="02020603050405020304" pitchFamily="18" charset="0"/>
                <a:cs typeface="Times New Roman" panose="02020603050405020304" pitchFamily="18" charset="0"/>
              </a:rPr>
              <a:t>Tìm</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hiểu</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sản</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phẩm</a:t>
            </a:r>
            <a:endParaRPr lang="en-US" sz="54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5565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6" name="图片 2">
            <a:extLst>
              <a:ext uri="{FF2B5EF4-FFF2-40B4-BE49-F238E27FC236}">
                <a16:creationId xmlns:a16="http://schemas.microsoft.com/office/drawing/2014/main" id="{717C05B2-9BBE-43D2-8732-447AD9E52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41" y="421618"/>
            <a:ext cx="11610655" cy="1238740"/>
          </a:xfrm>
          <a:prstGeom prst="rect">
            <a:avLst/>
          </a:prstGeom>
        </p:spPr>
      </p:pic>
      <p:sp>
        <p:nvSpPr>
          <p:cNvPr id="12" name="TextBox 11">
            <a:extLst>
              <a:ext uri="{FF2B5EF4-FFF2-40B4-BE49-F238E27FC236}">
                <a16:creationId xmlns:a16="http://schemas.microsoft.com/office/drawing/2014/main" id="{DFE4ED54-97CA-4849-ACDB-9E7F18CB0FB4}"/>
              </a:ext>
            </a:extLst>
          </p:cNvPr>
          <p:cNvSpPr txBox="1"/>
          <p:nvPr/>
        </p:nvSpPr>
        <p:spPr>
          <a:xfrm>
            <a:off x="1661931" y="752280"/>
            <a:ext cx="7857449" cy="584775"/>
          </a:xfrm>
          <a:prstGeom prst="rect">
            <a:avLst/>
          </a:prstGeom>
          <a:noFill/>
        </p:spPr>
        <p:txBody>
          <a:bodyPr wrap="square" rtlCol="0">
            <a:spAutoFit/>
          </a:bodyPr>
          <a:lstStyle/>
          <a:p>
            <a:pPr lvl="0" algn="ctr">
              <a:defRPr/>
            </a:pPr>
            <a:r>
              <a:rPr lang="en-US" sz="3200" b="1" dirty="0">
                <a:solidFill>
                  <a:srgbClr val="FF0000"/>
                </a:solidFill>
                <a:latin typeface="UTM Avo" panose="02040603050506020204" pitchFamily="18" charset="0"/>
              </a:rPr>
              <a:t>a. </a:t>
            </a:r>
            <a:r>
              <a:rPr lang="en-US" sz="3200" b="1" dirty="0" err="1">
                <a:solidFill>
                  <a:srgbClr val="FF0000"/>
                </a:solidFill>
                <a:latin typeface="UTM Avo" panose="02040603050506020204" pitchFamily="18" charset="0"/>
              </a:rPr>
              <a:t>Tìm</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hiểu</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sản</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phẩm</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mẫu</a:t>
            </a:r>
            <a:endParaRPr kumimoji="0" lang="en-US" sz="3200" b="1" i="0" u="none" strike="noStrike" kern="1200" cap="none" spc="0" normalizeH="0" baseline="0" noProof="0" dirty="0">
              <a:ln>
                <a:noFill/>
              </a:ln>
              <a:solidFill>
                <a:srgbClr val="FF0000"/>
              </a:solidFill>
              <a:effectLst/>
              <a:uLnTx/>
              <a:uFillTx/>
              <a:latin typeface="UTM Avo" panose="02040603050506020204" pitchFamily="18" charset="0"/>
            </a:endParaRPr>
          </a:p>
        </p:txBody>
      </p:sp>
      <p:pic>
        <p:nvPicPr>
          <p:cNvPr id="15" name="Picture 14">
            <a:extLst>
              <a:ext uri="{FF2B5EF4-FFF2-40B4-BE49-F238E27FC236}">
                <a16:creationId xmlns:a16="http://schemas.microsoft.com/office/drawing/2014/main" id="{CAC99676-A24E-1A4C-A06F-870DB615B5B8}"/>
              </a:ext>
            </a:extLst>
          </p:cNvPr>
          <p:cNvPicPr>
            <a:picLocks noChangeAspect="1"/>
          </p:cNvPicPr>
          <p:nvPr/>
        </p:nvPicPr>
        <p:blipFill>
          <a:blip r:embed="rId3"/>
          <a:stretch>
            <a:fillRect/>
          </a:stretch>
        </p:blipFill>
        <p:spPr>
          <a:xfrm>
            <a:off x="889044" y="1991020"/>
            <a:ext cx="10419377" cy="3596979"/>
          </a:xfrm>
          <a:prstGeom prst="rect">
            <a:avLst/>
          </a:prstGeom>
        </p:spPr>
      </p:pic>
    </p:spTree>
    <p:extLst>
      <p:ext uri="{BB962C8B-B14F-4D97-AF65-F5344CB8AC3E}">
        <p14:creationId xmlns:p14="http://schemas.microsoft.com/office/powerpoint/2010/main" val="1880531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FDB6C5F-E213-D743-AF96-9BBA90677F94}"/>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35524719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1F2944CA-E76C-F244-A75E-3A014CAE95AE}"/>
              </a:ext>
            </a:extLst>
          </p:cNvPr>
          <p:cNvSpPr/>
          <p:nvPr/>
        </p:nvSpPr>
        <p:spPr>
          <a:xfrm>
            <a:off x="5700312" y="2784589"/>
            <a:ext cx="127834" cy="573076"/>
          </a:xfrm>
          <a:custGeom>
            <a:avLst/>
            <a:gdLst/>
            <a:ahLst/>
            <a:cxnLst/>
            <a:rect l="0" t="0" r="0" b="0"/>
            <a:pathLst>
              <a:path>
                <a:moveTo>
                  <a:pt x="127834" y="0"/>
                </a:moveTo>
                <a:lnTo>
                  <a:pt x="127834" y="292327"/>
                </a:lnTo>
                <a:lnTo>
                  <a:pt x="0" y="292327"/>
                </a:lnTo>
                <a:lnTo>
                  <a:pt x="0" y="573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E8B2A228-D8BB-E241-A292-CB332DB88301}"/>
              </a:ext>
            </a:extLst>
          </p:cNvPr>
          <p:cNvSpPr/>
          <p:nvPr/>
        </p:nvSpPr>
        <p:spPr>
          <a:xfrm>
            <a:off x="2172973" y="2757280"/>
            <a:ext cx="3655173" cy="596232"/>
          </a:xfrm>
          <a:custGeom>
            <a:avLst/>
            <a:gdLst/>
            <a:ahLst/>
            <a:cxnLst/>
            <a:rect l="0" t="0" r="0" b="0"/>
            <a:pathLst>
              <a:path>
                <a:moveTo>
                  <a:pt x="3655173" y="0"/>
                </a:moveTo>
                <a:lnTo>
                  <a:pt x="3655173" y="315482"/>
                </a:lnTo>
                <a:lnTo>
                  <a:pt x="0" y="315482"/>
                </a:lnTo>
                <a:lnTo>
                  <a:pt x="0" y="5962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E9E3C6EB-A7B9-164D-869F-707F4D3BA70E}"/>
              </a:ext>
            </a:extLst>
          </p:cNvPr>
          <p:cNvSpPr/>
          <p:nvPr/>
        </p:nvSpPr>
        <p:spPr>
          <a:xfrm>
            <a:off x="4097110" y="1224366"/>
            <a:ext cx="4024001" cy="1560223"/>
          </a:xfrm>
          <a:custGeom>
            <a:avLst/>
            <a:gdLst>
              <a:gd name="connsiteX0" fmla="*/ 0 w 3462070"/>
              <a:gd name="connsiteY0" fmla="*/ 0 h 1336903"/>
              <a:gd name="connsiteX1" fmla="*/ 3462070 w 3462070"/>
              <a:gd name="connsiteY1" fmla="*/ 0 h 1336903"/>
              <a:gd name="connsiteX2" fmla="*/ 3462070 w 3462070"/>
              <a:gd name="connsiteY2" fmla="*/ 1336903 h 1336903"/>
              <a:gd name="connsiteX3" fmla="*/ 0 w 3462070"/>
              <a:gd name="connsiteY3" fmla="*/ 1336903 h 1336903"/>
              <a:gd name="connsiteX4" fmla="*/ 0 w 346207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070" h="1336903">
                <a:moveTo>
                  <a:pt x="0" y="0"/>
                </a:moveTo>
                <a:lnTo>
                  <a:pt x="3462070" y="0"/>
                </a:lnTo>
                <a:lnTo>
                  <a:pt x="3462070" y="1336903"/>
                </a:lnTo>
                <a:lnTo>
                  <a:pt x="0" y="1336903"/>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solidFill>
                  <a:schemeClr val="tx1"/>
                </a:solidFill>
                <a:latin typeface="Times New Roman" panose="02020603050405020304" pitchFamily="18" charset="0"/>
                <a:cs typeface="Times New Roman" panose="02020603050405020304" pitchFamily="18" charset="0"/>
              </a:rPr>
              <a:t>Khám</a:t>
            </a:r>
            <a:r>
              <a:rPr lang="en-US" sz="5400" b="1" kern="1200" dirty="0">
                <a:solidFill>
                  <a:schemeClr val="tx1"/>
                </a:solidFill>
                <a:latin typeface="Times New Roman" panose="02020603050405020304" pitchFamily="18" charset="0"/>
                <a:cs typeface="Times New Roman" panose="02020603050405020304" pitchFamily="18" charset="0"/>
              </a:rPr>
              <a:t> </a:t>
            </a:r>
            <a:r>
              <a:rPr lang="en-US" sz="5400" b="1" kern="1200" dirty="0" err="1">
                <a:solidFill>
                  <a:schemeClr val="tx1"/>
                </a:solidFill>
                <a:latin typeface="Times New Roman" panose="02020603050405020304" pitchFamily="18" charset="0"/>
                <a:cs typeface="Times New Roman" panose="02020603050405020304" pitchFamily="18" charset="0"/>
              </a:rPr>
              <a:t>phá</a:t>
            </a:r>
            <a:endParaRPr lang="en-US" sz="54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4F8A4727-E612-B240-A25C-738B3D418A77}"/>
              </a:ext>
            </a:extLst>
          </p:cNvPr>
          <p:cNvSpPr/>
          <p:nvPr/>
        </p:nvSpPr>
        <p:spPr>
          <a:xfrm>
            <a:off x="134968" y="3380821"/>
            <a:ext cx="3651533" cy="1560223"/>
          </a:xfrm>
          <a:custGeom>
            <a:avLst/>
            <a:gdLst>
              <a:gd name="connsiteX0" fmla="*/ 0 w 3141615"/>
              <a:gd name="connsiteY0" fmla="*/ 0 h 1336903"/>
              <a:gd name="connsiteX1" fmla="*/ 3141615 w 3141615"/>
              <a:gd name="connsiteY1" fmla="*/ 0 h 1336903"/>
              <a:gd name="connsiteX2" fmla="*/ 3141615 w 3141615"/>
              <a:gd name="connsiteY2" fmla="*/ 1336903 h 1336903"/>
              <a:gd name="connsiteX3" fmla="*/ 0 w 3141615"/>
              <a:gd name="connsiteY3" fmla="*/ 1336903 h 1336903"/>
              <a:gd name="connsiteX4" fmla="*/ 0 w 314161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615" h="1336903">
                <a:moveTo>
                  <a:pt x="0" y="0"/>
                </a:moveTo>
                <a:lnTo>
                  <a:pt x="3141615" y="0"/>
                </a:lnTo>
                <a:lnTo>
                  <a:pt x="3141615" y="1336903"/>
                </a:lnTo>
                <a:lnTo>
                  <a:pt x="0" y="1336903"/>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latin typeface="Times New Roman" panose="02020603050405020304" pitchFamily="18" charset="0"/>
                <a:cs typeface="Times New Roman" panose="02020603050405020304" pitchFamily="18" charset="0"/>
              </a:rPr>
              <a:t>Tìm</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hiểu</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sản</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phẩm</a:t>
            </a:r>
            <a:endParaRPr lang="en-US" sz="5400" b="1" kern="1200" dirty="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1667E1BE-F18F-244D-A8AD-9A00CDD652E2}"/>
              </a:ext>
            </a:extLst>
          </p:cNvPr>
          <p:cNvSpPr/>
          <p:nvPr/>
        </p:nvSpPr>
        <p:spPr>
          <a:xfrm>
            <a:off x="4253699" y="3353512"/>
            <a:ext cx="3431252" cy="1560223"/>
          </a:xfrm>
          <a:custGeom>
            <a:avLst/>
            <a:gdLst>
              <a:gd name="connsiteX0" fmla="*/ 0 w 2952095"/>
              <a:gd name="connsiteY0" fmla="*/ 0 h 1336903"/>
              <a:gd name="connsiteX1" fmla="*/ 2952095 w 2952095"/>
              <a:gd name="connsiteY1" fmla="*/ 0 h 1336903"/>
              <a:gd name="connsiteX2" fmla="*/ 2952095 w 2952095"/>
              <a:gd name="connsiteY2" fmla="*/ 1336903 h 1336903"/>
              <a:gd name="connsiteX3" fmla="*/ 0 w 2952095"/>
              <a:gd name="connsiteY3" fmla="*/ 1336903 h 1336903"/>
              <a:gd name="connsiteX4" fmla="*/ 0 w 295209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95" h="1336903">
                <a:moveTo>
                  <a:pt x="0" y="0"/>
                </a:moveTo>
                <a:lnTo>
                  <a:pt x="2952095" y="0"/>
                </a:lnTo>
                <a:lnTo>
                  <a:pt x="2952095" y="1336903"/>
                </a:lnTo>
                <a:lnTo>
                  <a:pt x="0" y="133690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dirty="0" err="1">
                <a:solidFill>
                  <a:schemeClr val="bg1"/>
                </a:solidFill>
                <a:latin typeface="Times New Roman" panose="02020603050405020304" pitchFamily="18" charset="0"/>
                <a:cs typeface="Times New Roman" panose="02020603050405020304" pitchFamily="18" charset="0"/>
              </a:rPr>
              <a:t>Vật</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liệu</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và</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dụng</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cụ</a:t>
            </a:r>
            <a:endParaRPr lang="en-US" sz="4700" b="1"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3234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2"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8" grpId="2"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74171"/>
            <a:ext cx="11756571" cy="6516915"/>
          </a:xfrm>
          <a:prstGeom prst="rect">
            <a:avLst/>
          </a:prstGeom>
          <a:solidFill>
            <a:schemeClr val="lt1">
              <a:alpha val="89000"/>
            </a:schemeClr>
          </a:solidFill>
          <a:ln w="38100">
            <a:prstDash val="lg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4" name="Picture 23"/>
          <p:cNvPicPr>
            <a:picLocks noChangeAspect="1"/>
          </p:cNvPicPr>
          <p:nvPr/>
        </p:nvPicPr>
        <p:blipFill rotWithShape="1">
          <a:blip r:embed="rId2">
            <a:extLst>
              <a:ext uri="{BEBA8EAE-BF5A-486C-A8C5-ECC9F3942E4B}">
                <a14:imgProps xmlns:a14="http://schemas.microsoft.com/office/drawing/2010/main">
                  <a14:imgLayer r:embed="rId3">
                    <a14:imgEffect>
                      <a14:backgroundRemoval t="3125" b="100000" l="12958" r="68009"/>
                    </a14:imgEffect>
                  </a14:imgLayer>
                </a14:imgProps>
              </a:ext>
            </a:extLst>
          </a:blip>
          <a:srcRect l="14421" t="781" r="33456"/>
          <a:stretch/>
        </p:blipFill>
        <p:spPr>
          <a:xfrm>
            <a:off x="0" y="4047107"/>
            <a:ext cx="2294351" cy="2455471"/>
          </a:xfrm>
          <a:prstGeom prst="rect">
            <a:avLst/>
          </a:prstGeom>
        </p:spPr>
      </p:pic>
      <p:grpSp>
        <p:nvGrpSpPr>
          <p:cNvPr id="4" name="Group 3"/>
          <p:cNvGrpSpPr/>
          <p:nvPr/>
        </p:nvGrpSpPr>
        <p:grpSpPr>
          <a:xfrm>
            <a:off x="697832" y="355421"/>
            <a:ext cx="10972800" cy="2089658"/>
            <a:chOff x="1090880" y="452824"/>
            <a:chExt cx="4122652" cy="2514600"/>
          </a:xfrm>
        </p:grpSpPr>
        <p:sp>
          <p:nvSpPr>
            <p:cNvPr id="30" name="Oval Callout 29"/>
            <p:cNvSpPr/>
            <p:nvPr/>
          </p:nvSpPr>
          <p:spPr>
            <a:xfrm>
              <a:off x="1090880" y="452824"/>
              <a:ext cx="4122652" cy="2514600"/>
            </a:xfrm>
            <a:prstGeom prst="wedgeEllipseCallout">
              <a:avLst>
                <a:gd name="adj1" fmla="val -48358"/>
                <a:gd name="adj2" fmla="val 70454"/>
              </a:avLst>
            </a:prstGeom>
            <a:solidFill>
              <a:srgbClr val="FFEDB3"/>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1285916" y="891962"/>
              <a:ext cx="3820924" cy="1835079"/>
            </a:xfrm>
            <a:prstGeom prst="rect">
              <a:avLst/>
            </a:prstGeom>
          </p:spPr>
          <p:txBody>
            <a:bodyPr wrap="square">
              <a:spAutoFit/>
            </a:bodyPr>
            <a:lstStyle/>
            <a:p>
              <a:pPr lvl="0" algn="ctr">
                <a:lnSpc>
                  <a:spcPct val="114000"/>
                </a:lnSpc>
                <a:spcAft>
                  <a:spcPts val="1000"/>
                </a:spcAft>
                <a:defRPr/>
              </a:pPr>
              <a:r>
                <a:rPr lang="vi-VN" sz="2800" b="0" i="0" dirty="0">
                  <a:solidFill>
                    <a:srgbClr val="000000"/>
                  </a:solidFill>
                  <a:effectLst/>
                </a:rPr>
                <a:t>Các em thảo luận nhóm, </a:t>
              </a:r>
              <a:r>
                <a:rPr lang="vi-VN" sz="2800" i="1" dirty="0"/>
                <a:t>lựa chọn đủ những vật liệu để làm  chiếc thước kẻ, đồng thời thư kí nhóm thống kê số lượng mà nhóm lựa chọn. </a:t>
              </a:r>
              <a:endParaRPr kumimoji="0" lang="vi-VN" sz="28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pic>
        <p:nvPicPr>
          <p:cNvPr id="6" name="Picture 5">
            <a:extLst>
              <a:ext uri="{FF2B5EF4-FFF2-40B4-BE49-F238E27FC236}">
                <a16:creationId xmlns:a16="http://schemas.microsoft.com/office/drawing/2014/main" id="{B0B469AE-E7A8-6245-A02C-BEDB22E8888C}"/>
              </a:ext>
            </a:extLst>
          </p:cNvPr>
          <p:cNvPicPr>
            <a:picLocks noChangeAspect="1"/>
          </p:cNvPicPr>
          <p:nvPr/>
        </p:nvPicPr>
        <p:blipFill>
          <a:blip r:embed="rId4"/>
          <a:stretch>
            <a:fillRect/>
          </a:stretch>
        </p:blipFill>
        <p:spPr>
          <a:xfrm>
            <a:off x="1955800" y="2667000"/>
            <a:ext cx="9714831" cy="2362200"/>
          </a:xfrm>
          <a:prstGeom prst="rect">
            <a:avLst/>
          </a:prstGeom>
        </p:spPr>
      </p:pic>
    </p:spTree>
    <p:extLst>
      <p:ext uri="{BB962C8B-B14F-4D97-AF65-F5344CB8AC3E}">
        <p14:creationId xmlns:p14="http://schemas.microsoft.com/office/powerpoint/2010/main" val="2402342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BC8B0BC-55FD-49D9-8660-97995D2D686A}"/>
              </a:ext>
            </a:extLst>
          </p:cNvPr>
          <p:cNvGrpSpPr/>
          <p:nvPr/>
        </p:nvGrpSpPr>
        <p:grpSpPr>
          <a:xfrm>
            <a:off x="0" y="32657"/>
            <a:ext cx="11921491" cy="6825343"/>
            <a:chOff x="217756" y="65357"/>
            <a:chExt cx="11993313" cy="6473286"/>
          </a:xfrm>
          <a:noFill/>
        </p:grpSpPr>
        <p:sp>
          <p:nvSpPr>
            <p:cNvPr id="3" name="Rectangle: Rounded Corners 2">
              <a:extLst>
                <a:ext uri="{FF2B5EF4-FFF2-40B4-BE49-F238E27FC236}">
                  <a16:creationId xmlns:a16="http://schemas.microsoft.com/office/drawing/2014/main" id="{6F6DCA07-41D0-4231-89E3-1726FA310230}"/>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 name="Rectangle: Rounded Corners 3">
              <a:extLst>
                <a:ext uri="{FF2B5EF4-FFF2-40B4-BE49-F238E27FC236}">
                  <a16:creationId xmlns:a16="http://schemas.microsoft.com/office/drawing/2014/main" id="{34F1EEDC-7A39-4A58-94DB-A5A61B1E6854}"/>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Oval 4">
              <a:extLst>
                <a:ext uri="{FF2B5EF4-FFF2-40B4-BE49-F238E27FC236}">
                  <a16:creationId xmlns:a16="http://schemas.microsoft.com/office/drawing/2014/main" id="{C98669E6-7613-4243-8FBD-8D723CF0AACF}"/>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Oval 5">
              <a:extLst>
                <a:ext uri="{FF2B5EF4-FFF2-40B4-BE49-F238E27FC236}">
                  <a16:creationId xmlns:a16="http://schemas.microsoft.com/office/drawing/2014/main" id="{7B2306AD-A8C3-43A7-A97C-A1785266890A}"/>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Oval 6">
              <a:extLst>
                <a:ext uri="{FF2B5EF4-FFF2-40B4-BE49-F238E27FC236}">
                  <a16:creationId xmlns:a16="http://schemas.microsoft.com/office/drawing/2014/main" id="{31C6D8D8-1B7C-4A6E-BB50-574889F03E18}"/>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8" name="Oval 7">
              <a:extLst>
                <a:ext uri="{FF2B5EF4-FFF2-40B4-BE49-F238E27FC236}">
                  <a16:creationId xmlns:a16="http://schemas.microsoft.com/office/drawing/2014/main" id="{774D0ED0-5BCC-481D-91BF-3895CA7BE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Oval 8">
              <a:extLst>
                <a:ext uri="{FF2B5EF4-FFF2-40B4-BE49-F238E27FC236}">
                  <a16:creationId xmlns:a16="http://schemas.microsoft.com/office/drawing/2014/main" id="{C4A1DFCD-4484-4B7C-BA80-7C6CA59AC564}"/>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B401DE57-9B6C-4570-AB04-3769C3D9C9D5}"/>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605C4593-5962-447D-A494-F97E03A6F476}"/>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26" name="图片 2">
            <a:extLst>
              <a:ext uri="{FF2B5EF4-FFF2-40B4-BE49-F238E27FC236}">
                <a16:creationId xmlns:a16="http://schemas.microsoft.com/office/drawing/2014/main" id="{717C05B2-9BBE-43D2-8732-447AD9E52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541" y="421618"/>
            <a:ext cx="11610655" cy="1238740"/>
          </a:xfrm>
          <a:prstGeom prst="rect">
            <a:avLst/>
          </a:prstGeom>
        </p:spPr>
      </p:pic>
      <p:sp>
        <p:nvSpPr>
          <p:cNvPr id="12" name="TextBox 11">
            <a:extLst>
              <a:ext uri="{FF2B5EF4-FFF2-40B4-BE49-F238E27FC236}">
                <a16:creationId xmlns:a16="http://schemas.microsoft.com/office/drawing/2014/main" id="{DFE4ED54-97CA-4849-ACDB-9E7F18CB0FB4}"/>
              </a:ext>
            </a:extLst>
          </p:cNvPr>
          <p:cNvSpPr txBox="1"/>
          <p:nvPr/>
        </p:nvSpPr>
        <p:spPr>
          <a:xfrm>
            <a:off x="1661931" y="752280"/>
            <a:ext cx="7857449" cy="584775"/>
          </a:xfrm>
          <a:prstGeom prst="rect">
            <a:avLst/>
          </a:prstGeom>
          <a:noFill/>
        </p:spPr>
        <p:txBody>
          <a:bodyPr wrap="square" rtlCol="0">
            <a:spAutoFit/>
          </a:bodyPr>
          <a:lstStyle/>
          <a:p>
            <a:pPr lvl="0" algn="ctr">
              <a:defRPr/>
            </a:pPr>
            <a:r>
              <a:rPr lang="en-US" sz="3200" b="1" dirty="0">
                <a:solidFill>
                  <a:srgbClr val="FF0000"/>
                </a:solidFill>
                <a:latin typeface="UTM Avo" panose="02040603050506020204" pitchFamily="18" charset="0"/>
              </a:rPr>
              <a:t>b. </a:t>
            </a:r>
            <a:r>
              <a:rPr lang="en-US" sz="3200" b="1" dirty="0" err="1">
                <a:solidFill>
                  <a:srgbClr val="FF0000"/>
                </a:solidFill>
                <a:latin typeface="UTM Avo" panose="02040603050506020204" pitchFamily="18" charset="0"/>
              </a:rPr>
              <a:t>Vật</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liệu</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và</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dụng</a:t>
            </a:r>
            <a:r>
              <a:rPr lang="en-US" sz="3200" b="1" dirty="0">
                <a:solidFill>
                  <a:srgbClr val="FF0000"/>
                </a:solidFill>
                <a:latin typeface="UTM Avo" panose="02040603050506020204" pitchFamily="18" charset="0"/>
              </a:rPr>
              <a:t> </a:t>
            </a:r>
            <a:r>
              <a:rPr lang="en-US" sz="3200" b="1" dirty="0" err="1">
                <a:solidFill>
                  <a:srgbClr val="FF0000"/>
                </a:solidFill>
                <a:latin typeface="UTM Avo" panose="02040603050506020204" pitchFamily="18" charset="0"/>
              </a:rPr>
              <a:t>cụ</a:t>
            </a:r>
            <a:endParaRPr kumimoji="0" lang="en-US" sz="3200" b="1" i="0" u="none" strike="noStrike" kern="1200" cap="none" spc="0" normalizeH="0" baseline="0" noProof="0" dirty="0">
              <a:ln>
                <a:noFill/>
              </a:ln>
              <a:solidFill>
                <a:srgbClr val="FF0000"/>
              </a:solidFill>
              <a:effectLst/>
              <a:uLnTx/>
              <a:uFillTx/>
              <a:latin typeface="UTM Avo" panose="02040603050506020204" pitchFamily="18" charset="0"/>
            </a:endParaRPr>
          </a:p>
        </p:txBody>
      </p:sp>
      <p:pic>
        <p:nvPicPr>
          <p:cNvPr id="14" name="Picture 13">
            <a:extLst>
              <a:ext uri="{FF2B5EF4-FFF2-40B4-BE49-F238E27FC236}">
                <a16:creationId xmlns:a16="http://schemas.microsoft.com/office/drawing/2014/main" id="{C8402D02-7605-2540-9191-CD67E03C09DC}"/>
              </a:ext>
            </a:extLst>
          </p:cNvPr>
          <p:cNvPicPr>
            <a:picLocks noChangeAspect="1"/>
          </p:cNvPicPr>
          <p:nvPr/>
        </p:nvPicPr>
        <p:blipFill>
          <a:blip r:embed="rId3"/>
          <a:stretch>
            <a:fillRect/>
          </a:stretch>
        </p:blipFill>
        <p:spPr>
          <a:xfrm>
            <a:off x="307699" y="2171699"/>
            <a:ext cx="11229287" cy="3289301"/>
          </a:xfrm>
          <a:prstGeom prst="rect">
            <a:avLst/>
          </a:prstGeom>
        </p:spPr>
      </p:pic>
    </p:spTree>
    <p:extLst>
      <p:ext uri="{BB962C8B-B14F-4D97-AF65-F5344CB8AC3E}">
        <p14:creationId xmlns:p14="http://schemas.microsoft.com/office/powerpoint/2010/main" val="31322982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290F033-B9ED-804D-BAD8-ED802E9258E8}"/>
              </a:ext>
            </a:extLst>
          </p:cNvPr>
          <p:cNvSpPr/>
          <p:nvPr/>
        </p:nvSpPr>
        <p:spPr>
          <a:xfrm>
            <a:off x="5828147" y="2784589"/>
            <a:ext cx="3643087" cy="573076"/>
          </a:xfrm>
          <a:custGeom>
            <a:avLst/>
            <a:gdLst/>
            <a:ahLst/>
            <a:cxnLst/>
            <a:rect l="0" t="0" r="0" b="0"/>
            <a:pathLst>
              <a:path>
                <a:moveTo>
                  <a:pt x="0" y="0"/>
                </a:moveTo>
                <a:lnTo>
                  <a:pt x="0" y="292327"/>
                </a:lnTo>
                <a:lnTo>
                  <a:pt x="3643087" y="292327"/>
                </a:lnTo>
                <a:lnTo>
                  <a:pt x="3643087" y="573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a:extLst>
              <a:ext uri="{FF2B5EF4-FFF2-40B4-BE49-F238E27FC236}">
                <a16:creationId xmlns:a16="http://schemas.microsoft.com/office/drawing/2014/main" id="{1F2944CA-E76C-F244-A75E-3A014CAE95AE}"/>
              </a:ext>
            </a:extLst>
          </p:cNvPr>
          <p:cNvSpPr/>
          <p:nvPr/>
        </p:nvSpPr>
        <p:spPr>
          <a:xfrm>
            <a:off x="5700312" y="2784589"/>
            <a:ext cx="127834" cy="573076"/>
          </a:xfrm>
          <a:custGeom>
            <a:avLst/>
            <a:gdLst/>
            <a:ahLst/>
            <a:cxnLst/>
            <a:rect l="0" t="0" r="0" b="0"/>
            <a:pathLst>
              <a:path>
                <a:moveTo>
                  <a:pt x="127834" y="0"/>
                </a:moveTo>
                <a:lnTo>
                  <a:pt x="127834" y="292327"/>
                </a:lnTo>
                <a:lnTo>
                  <a:pt x="0" y="292327"/>
                </a:lnTo>
                <a:lnTo>
                  <a:pt x="0" y="573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E8B2A228-D8BB-E241-A292-CB332DB88301}"/>
              </a:ext>
            </a:extLst>
          </p:cNvPr>
          <p:cNvSpPr/>
          <p:nvPr/>
        </p:nvSpPr>
        <p:spPr>
          <a:xfrm>
            <a:off x="2172974" y="2784589"/>
            <a:ext cx="3655173" cy="596232"/>
          </a:xfrm>
          <a:custGeom>
            <a:avLst/>
            <a:gdLst/>
            <a:ahLst/>
            <a:cxnLst/>
            <a:rect l="0" t="0" r="0" b="0"/>
            <a:pathLst>
              <a:path>
                <a:moveTo>
                  <a:pt x="3655173" y="0"/>
                </a:moveTo>
                <a:lnTo>
                  <a:pt x="3655173" y="315482"/>
                </a:lnTo>
                <a:lnTo>
                  <a:pt x="0" y="315482"/>
                </a:lnTo>
                <a:lnTo>
                  <a:pt x="0" y="5962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E9E3C6EB-A7B9-164D-869F-707F4D3BA70E}"/>
              </a:ext>
            </a:extLst>
          </p:cNvPr>
          <p:cNvSpPr/>
          <p:nvPr/>
        </p:nvSpPr>
        <p:spPr>
          <a:xfrm>
            <a:off x="4097110" y="1224366"/>
            <a:ext cx="4024001" cy="1560223"/>
          </a:xfrm>
          <a:custGeom>
            <a:avLst/>
            <a:gdLst>
              <a:gd name="connsiteX0" fmla="*/ 0 w 3462070"/>
              <a:gd name="connsiteY0" fmla="*/ 0 h 1336903"/>
              <a:gd name="connsiteX1" fmla="*/ 3462070 w 3462070"/>
              <a:gd name="connsiteY1" fmla="*/ 0 h 1336903"/>
              <a:gd name="connsiteX2" fmla="*/ 3462070 w 3462070"/>
              <a:gd name="connsiteY2" fmla="*/ 1336903 h 1336903"/>
              <a:gd name="connsiteX3" fmla="*/ 0 w 3462070"/>
              <a:gd name="connsiteY3" fmla="*/ 1336903 h 1336903"/>
              <a:gd name="connsiteX4" fmla="*/ 0 w 346207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070" h="1336903">
                <a:moveTo>
                  <a:pt x="0" y="0"/>
                </a:moveTo>
                <a:lnTo>
                  <a:pt x="3462070" y="0"/>
                </a:lnTo>
                <a:lnTo>
                  <a:pt x="3462070" y="1336903"/>
                </a:lnTo>
                <a:lnTo>
                  <a:pt x="0" y="1336903"/>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solidFill>
                  <a:schemeClr val="tx1"/>
                </a:solidFill>
                <a:latin typeface="Times New Roman" panose="02020603050405020304" pitchFamily="18" charset="0"/>
                <a:cs typeface="Times New Roman" panose="02020603050405020304" pitchFamily="18" charset="0"/>
              </a:rPr>
              <a:t>Khám</a:t>
            </a:r>
            <a:r>
              <a:rPr lang="en-US" sz="5400" b="1" kern="1200" dirty="0">
                <a:solidFill>
                  <a:schemeClr val="tx1"/>
                </a:solidFill>
                <a:latin typeface="Times New Roman" panose="02020603050405020304" pitchFamily="18" charset="0"/>
                <a:cs typeface="Times New Roman" panose="02020603050405020304" pitchFamily="18" charset="0"/>
              </a:rPr>
              <a:t> </a:t>
            </a:r>
            <a:r>
              <a:rPr lang="en-US" sz="5400" b="1" kern="1200" dirty="0" err="1">
                <a:solidFill>
                  <a:schemeClr val="tx1"/>
                </a:solidFill>
                <a:latin typeface="Times New Roman" panose="02020603050405020304" pitchFamily="18" charset="0"/>
                <a:cs typeface="Times New Roman" panose="02020603050405020304" pitchFamily="18" charset="0"/>
              </a:rPr>
              <a:t>phá</a:t>
            </a:r>
            <a:endParaRPr lang="en-US" sz="54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4F8A4727-E612-B240-A25C-738B3D418A77}"/>
              </a:ext>
            </a:extLst>
          </p:cNvPr>
          <p:cNvSpPr/>
          <p:nvPr/>
        </p:nvSpPr>
        <p:spPr>
          <a:xfrm>
            <a:off x="351431" y="3380821"/>
            <a:ext cx="3651533" cy="1560223"/>
          </a:xfrm>
          <a:custGeom>
            <a:avLst/>
            <a:gdLst>
              <a:gd name="connsiteX0" fmla="*/ 0 w 3141615"/>
              <a:gd name="connsiteY0" fmla="*/ 0 h 1336903"/>
              <a:gd name="connsiteX1" fmla="*/ 3141615 w 3141615"/>
              <a:gd name="connsiteY1" fmla="*/ 0 h 1336903"/>
              <a:gd name="connsiteX2" fmla="*/ 3141615 w 3141615"/>
              <a:gd name="connsiteY2" fmla="*/ 1336903 h 1336903"/>
              <a:gd name="connsiteX3" fmla="*/ 0 w 3141615"/>
              <a:gd name="connsiteY3" fmla="*/ 1336903 h 1336903"/>
              <a:gd name="connsiteX4" fmla="*/ 0 w 314161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615" h="1336903">
                <a:moveTo>
                  <a:pt x="0" y="0"/>
                </a:moveTo>
                <a:lnTo>
                  <a:pt x="3141615" y="0"/>
                </a:lnTo>
                <a:lnTo>
                  <a:pt x="3141615" y="1336903"/>
                </a:lnTo>
                <a:lnTo>
                  <a:pt x="0" y="1336903"/>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latin typeface="Times New Roman" panose="02020603050405020304" pitchFamily="18" charset="0"/>
                <a:cs typeface="Times New Roman" panose="02020603050405020304" pitchFamily="18" charset="0"/>
              </a:rPr>
              <a:t>Tìm</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hiểu</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sản</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phẩm</a:t>
            </a:r>
            <a:endParaRPr lang="en-US" sz="5400" b="1" kern="1200" dirty="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1667E1BE-F18F-244D-A8AD-9A00CDD652E2}"/>
              </a:ext>
            </a:extLst>
          </p:cNvPr>
          <p:cNvSpPr/>
          <p:nvPr/>
        </p:nvSpPr>
        <p:spPr>
          <a:xfrm>
            <a:off x="4218438" y="3380821"/>
            <a:ext cx="3431252" cy="1560223"/>
          </a:xfrm>
          <a:custGeom>
            <a:avLst/>
            <a:gdLst>
              <a:gd name="connsiteX0" fmla="*/ 0 w 2952095"/>
              <a:gd name="connsiteY0" fmla="*/ 0 h 1336903"/>
              <a:gd name="connsiteX1" fmla="*/ 2952095 w 2952095"/>
              <a:gd name="connsiteY1" fmla="*/ 0 h 1336903"/>
              <a:gd name="connsiteX2" fmla="*/ 2952095 w 2952095"/>
              <a:gd name="connsiteY2" fmla="*/ 1336903 h 1336903"/>
              <a:gd name="connsiteX3" fmla="*/ 0 w 2952095"/>
              <a:gd name="connsiteY3" fmla="*/ 1336903 h 1336903"/>
              <a:gd name="connsiteX4" fmla="*/ 0 w 295209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95" h="1336903">
                <a:moveTo>
                  <a:pt x="0" y="0"/>
                </a:moveTo>
                <a:lnTo>
                  <a:pt x="2952095" y="0"/>
                </a:lnTo>
                <a:lnTo>
                  <a:pt x="2952095" y="1336903"/>
                </a:lnTo>
                <a:lnTo>
                  <a:pt x="0" y="133690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dirty="0" err="1">
                <a:solidFill>
                  <a:schemeClr val="bg1"/>
                </a:solidFill>
                <a:latin typeface="Times New Roman" panose="02020603050405020304" pitchFamily="18" charset="0"/>
                <a:cs typeface="Times New Roman" panose="02020603050405020304" pitchFamily="18" charset="0"/>
              </a:rPr>
              <a:t>Vật</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liệu</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và</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dụng</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cụ</a:t>
            </a:r>
            <a:endParaRPr lang="en-US" sz="4700" b="1" kern="1200" dirty="0">
              <a:solidFill>
                <a:schemeClr val="bg1"/>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6AA6290C-EF08-7540-973A-F7C6A8EB81AD}"/>
              </a:ext>
            </a:extLst>
          </p:cNvPr>
          <p:cNvSpPr/>
          <p:nvPr/>
        </p:nvSpPr>
        <p:spPr>
          <a:xfrm>
            <a:off x="7865164" y="3380821"/>
            <a:ext cx="4029441" cy="1560223"/>
          </a:xfrm>
          <a:custGeom>
            <a:avLst/>
            <a:gdLst>
              <a:gd name="connsiteX0" fmla="*/ 0 w 3466750"/>
              <a:gd name="connsiteY0" fmla="*/ 0 h 1336903"/>
              <a:gd name="connsiteX1" fmla="*/ 3466750 w 3466750"/>
              <a:gd name="connsiteY1" fmla="*/ 0 h 1336903"/>
              <a:gd name="connsiteX2" fmla="*/ 3466750 w 3466750"/>
              <a:gd name="connsiteY2" fmla="*/ 1336903 h 1336903"/>
              <a:gd name="connsiteX3" fmla="*/ 0 w 3466750"/>
              <a:gd name="connsiteY3" fmla="*/ 1336903 h 1336903"/>
              <a:gd name="connsiteX4" fmla="*/ 0 w 346675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750" h="1336903">
                <a:moveTo>
                  <a:pt x="0" y="0"/>
                </a:moveTo>
                <a:lnTo>
                  <a:pt x="3466750" y="0"/>
                </a:lnTo>
                <a:lnTo>
                  <a:pt x="3466750" y="1336903"/>
                </a:lnTo>
                <a:lnTo>
                  <a:pt x="0" y="1336903"/>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dirty="0" err="1">
                <a:solidFill>
                  <a:schemeClr val="bg1"/>
                </a:solidFill>
                <a:latin typeface="Times New Roman" panose="02020603050405020304" pitchFamily="18" charset="0"/>
                <a:cs typeface="Times New Roman" panose="02020603050405020304" pitchFamily="18" charset="0"/>
              </a:rPr>
              <a:t>Quy</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trình</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làm</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thước</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kẻ</a:t>
            </a:r>
            <a:endParaRPr lang="en-US" sz="4700" b="1"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026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ppt_y</p:attrName>
                                        </p:attrNameLst>
                                      </p:cBhvr>
                                      <p:tavLst>
                                        <p:tav tm="0">
                                          <p:val>
                                            <p:strVal val="#ppt_y+#ppt_h*1.125000"/>
                                          </p:val>
                                        </p:tav>
                                        <p:tav tm="100000">
                                          <p:val>
                                            <p:strVal val="#ppt_y"/>
                                          </p:val>
                                        </p:tav>
                                      </p:tavLst>
                                    </p:anim>
                                    <p:animEffect transition="in" filter="wipe(up)">
                                      <p:cBhvr>
                                        <p:cTn id="25" dur="500"/>
                                        <p:tgtEl>
                                          <p:spTgt spid="4"/>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E3267-DEA1-394B-9641-ECC35E27EEFC}"/>
              </a:ext>
            </a:extLst>
          </p:cNvPr>
          <p:cNvSpPr>
            <a:spLocks noGrp="1"/>
          </p:cNvSpPr>
          <p:nvPr>
            <p:ph idx="1"/>
          </p:nvPr>
        </p:nvSpPr>
        <p:spPr>
          <a:xfrm>
            <a:off x="838200" y="312821"/>
            <a:ext cx="10515600" cy="5864142"/>
          </a:xfrm>
        </p:spPr>
        <p:txBody>
          <a:bodyPr/>
          <a:lstStyle/>
          <a:p>
            <a:endParaRPr lang="vi-VN" dirty="0"/>
          </a:p>
        </p:txBody>
      </p:sp>
      <p:grpSp>
        <p:nvGrpSpPr>
          <p:cNvPr id="4" name="Group 3">
            <a:extLst>
              <a:ext uri="{FF2B5EF4-FFF2-40B4-BE49-F238E27FC236}">
                <a16:creationId xmlns:a16="http://schemas.microsoft.com/office/drawing/2014/main" id="{04A68D31-4159-E14A-8912-2447FEAE3E86}"/>
              </a:ext>
            </a:extLst>
          </p:cNvPr>
          <p:cNvGrpSpPr/>
          <p:nvPr/>
        </p:nvGrpSpPr>
        <p:grpSpPr>
          <a:xfrm>
            <a:off x="755717" y="312821"/>
            <a:ext cx="9952387" cy="5869293"/>
            <a:chOff x="160667" y="3739606"/>
            <a:chExt cx="5132017" cy="2934922"/>
          </a:xfrm>
        </p:grpSpPr>
        <p:pic>
          <p:nvPicPr>
            <p:cNvPr id="5" name="Picture 4">
              <a:extLst>
                <a:ext uri="{FF2B5EF4-FFF2-40B4-BE49-F238E27FC236}">
                  <a16:creationId xmlns:a16="http://schemas.microsoft.com/office/drawing/2014/main" id="{BB003F48-199E-334F-94D2-8478C7224FB5}"/>
                </a:ext>
              </a:extLst>
            </p:cNvPr>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60667" y="3739606"/>
              <a:ext cx="5132017" cy="2934922"/>
            </a:xfrm>
            <a:prstGeom prst="rect">
              <a:avLst/>
            </a:prstGeom>
          </p:spPr>
        </p:pic>
        <p:sp>
          <p:nvSpPr>
            <p:cNvPr id="6" name="TextBox 5">
              <a:extLst>
                <a:ext uri="{FF2B5EF4-FFF2-40B4-BE49-F238E27FC236}">
                  <a16:creationId xmlns:a16="http://schemas.microsoft.com/office/drawing/2014/main" id="{2E3EDA5B-8C69-6647-8320-40534F2F4B54}"/>
                </a:ext>
              </a:extLst>
            </p:cNvPr>
            <p:cNvSpPr txBox="1"/>
            <p:nvPr/>
          </p:nvSpPr>
          <p:spPr>
            <a:xfrm>
              <a:off x="203200" y="3859933"/>
              <a:ext cx="4928176" cy="3231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6</a:t>
              </a:r>
              <a:endParaRPr kumimoji="0" lang="en-US" sz="5400" b="0" i="0" u="none" strike="noStrike" kern="1200" cap="none" spc="0" normalizeH="0" baseline="0" noProof="0" dirty="0">
                <a:ln>
                  <a:solidFill>
                    <a:srgbClr val="C00000"/>
                  </a:solidFill>
                </a:ln>
                <a:solidFill>
                  <a:srgbClr val="E35A5D"/>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527059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33309238-24E4-4C44-81CB-5479B07BEDA9}"/>
              </a:ext>
            </a:extLst>
          </p:cNvPr>
          <p:cNvPicPr>
            <a:picLocks noChangeAspect="1"/>
          </p:cNvPicPr>
          <p:nvPr/>
        </p:nvPicPr>
        <p:blipFill>
          <a:blip r:embed="rId3"/>
          <a:stretch>
            <a:fillRect/>
          </a:stretch>
        </p:blipFill>
        <p:spPr>
          <a:xfrm rot="2578888">
            <a:off x="8849206" y="1102537"/>
            <a:ext cx="3408125" cy="1699083"/>
          </a:xfrm>
          <a:prstGeom prst="rect">
            <a:avLst/>
          </a:prstGeom>
        </p:spPr>
      </p:pic>
      <p:grpSp>
        <p:nvGrpSpPr>
          <p:cNvPr id="4" name="组合 3"/>
          <p:cNvGrpSpPr/>
          <p:nvPr/>
        </p:nvGrpSpPr>
        <p:grpSpPr>
          <a:xfrm>
            <a:off x="0" y="0"/>
            <a:ext cx="12192000" cy="168812"/>
            <a:chOff x="0" y="0"/>
            <a:chExt cx="12192000" cy="168812"/>
          </a:xfrm>
        </p:grpSpPr>
        <p:sp>
          <p:nvSpPr>
            <p:cNvPr id="5" name="矩形 4"/>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矩形 6"/>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 name="矩形 7"/>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矩形 8"/>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9"/>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矩形 10"/>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3" name="组合 12"/>
          <p:cNvGrpSpPr/>
          <p:nvPr/>
        </p:nvGrpSpPr>
        <p:grpSpPr>
          <a:xfrm rot="10800000">
            <a:off x="0" y="6689188"/>
            <a:ext cx="12192000" cy="168812"/>
            <a:chOff x="0" y="0"/>
            <a:chExt cx="12192000" cy="168812"/>
          </a:xfrm>
        </p:grpSpPr>
        <p:sp>
          <p:nvSpPr>
            <p:cNvPr id="14" name="矩形 13"/>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矩形 14"/>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15"/>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6"/>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17"/>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9" name="矩形 18"/>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 name="矩形 20"/>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 name="图片 1"/>
          <p:cNvPicPr>
            <a:picLocks noChangeAspect="1"/>
          </p:cNvPicPr>
          <p:nvPr/>
        </p:nvPicPr>
        <p:blipFill>
          <a:blip r:embed="rId4"/>
          <a:stretch>
            <a:fillRect/>
          </a:stretch>
        </p:blipFill>
        <p:spPr>
          <a:xfrm rot="1983152">
            <a:off x="10947556" y="2325498"/>
            <a:ext cx="744855" cy="646326"/>
          </a:xfrm>
          <a:prstGeom prst="rect">
            <a:avLst/>
          </a:prstGeom>
        </p:spPr>
      </p:pic>
      <p:sp>
        <p:nvSpPr>
          <p:cNvPr id="69" name="TextBox 68">
            <a:extLst>
              <a:ext uri="{FF2B5EF4-FFF2-40B4-BE49-F238E27FC236}">
                <a16:creationId xmlns:a16="http://schemas.microsoft.com/office/drawing/2014/main" id="{98BB0CFE-3928-1141-9343-48CAA6CCF5F6}"/>
              </a:ext>
            </a:extLst>
          </p:cNvPr>
          <p:cNvSpPr txBox="1"/>
          <p:nvPr/>
        </p:nvSpPr>
        <p:spPr>
          <a:xfrm>
            <a:off x="323120" y="195101"/>
            <a:ext cx="10996863" cy="6494085"/>
          </a:xfrm>
          <a:prstGeom prst="rect">
            <a:avLst/>
          </a:prstGeom>
          <a:noFill/>
        </p:spPr>
        <p:txBody>
          <a:bodyPr wrap="square" rtlCol="0">
            <a:spAutoFit/>
          </a:bodyPr>
          <a:lstStyle/>
          <a:p>
            <a:r>
              <a:rPr lang="vi-VN" sz="3200" b="1" i="1" dirty="0">
                <a:solidFill>
                  <a:schemeClr val="accent2">
                    <a:lumMod val="50000"/>
                  </a:schemeClr>
                </a:solidFill>
                <a:latin typeface="+mj-lt"/>
              </a:rPr>
              <a:t>4 bước làm chiếc thước kẻ:</a:t>
            </a:r>
          </a:p>
          <a:p>
            <a:r>
              <a:rPr lang="vi-VN" sz="3200" b="1" dirty="0">
                <a:solidFill>
                  <a:srgbClr val="FF0000"/>
                </a:solidFill>
                <a:latin typeface="+mj-lt"/>
              </a:rPr>
              <a:t>Bước 1</a:t>
            </a:r>
            <a:r>
              <a:rPr lang="vi-VN" sz="3200" dirty="0">
                <a:latin typeface="+mj-lt"/>
              </a:rPr>
              <a:t>: </a:t>
            </a:r>
            <a:r>
              <a:rPr lang="vi-VN" sz="3200" b="1" dirty="0">
                <a:latin typeface="+mj-lt"/>
              </a:rPr>
              <a:t>Tạo hình của thước</a:t>
            </a:r>
          </a:p>
          <a:p>
            <a:r>
              <a:rPr lang="vi-VN" sz="3200" dirty="0">
                <a:latin typeface="+mj-lt"/>
              </a:rPr>
              <a:t>Vẽ và cắt một hình chữ nhật có chiều rộng 4cm, chiều dài 17 cm ở mặt sau tờ giấy màu  thủ công.</a:t>
            </a:r>
          </a:p>
          <a:p>
            <a:r>
              <a:rPr lang="vi-VN" sz="3200" b="1" dirty="0">
                <a:solidFill>
                  <a:srgbClr val="FF0000"/>
                </a:solidFill>
                <a:latin typeface="+mj-lt"/>
              </a:rPr>
              <a:t>Bước 2</a:t>
            </a:r>
            <a:r>
              <a:rPr lang="vi-VN" sz="3200" dirty="0">
                <a:latin typeface="+mj-lt"/>
              </a:rPr>
              <a:t>: </a:t>
            </a:r>
            <a:r>
              <a:rPr lang="vi-VN" sz="3200" b="1" dirty="0">
                <a:latin typeface="+mj-lt"/>
              </a:rPr>
              <a:t>Tạo khung thước</a:t>
            </a:r>
          </a:p>
          <a:p>
            <a:r>
              <a:rPr lang="vi-VN" sz="3200" dirty="0">
                <a:latin typeface="+mj-lt"/>
              </a:rPr>
              <a:t> Dán hình chữ nhật vừa cắt lên trên tờ giấy bìa và cắt tờ giấy bìa theo đường viền hình chữ nhật.</a:t>
            </a:r>
          </a:p>
          <a:p>
            <a:r>
              <a:rPr lang="vi-VN" sz="3200" b="1" dirty="0">
                <a:solidFill>
                  <a:srgbClr val="FF0000"/>
                </a:solidFill>
                <a:latin typeface="+mj-lt"/>
              </a:rPr>
              <a:t>Bước 3</a:t>
            </a:r>
            <a:r>
              <a:rPr lang="vi-VN" sz="3200" dirty="0">
                <a:latin typeface="+mj-lt"/>
              </a:rPr>
              <a:t>: </a:t>
            </a:r>
            <a:r>
              <a:rPr lang="vi-VN" sz="3200" b="1" dirty="0">
                <a:latin typeface="+mj-lt"/>
              </a:rPr>
              <a:t>Chia vạch trên thước</a:t>
            </a:r>
          </a:p>
          <a:p>
            <a:r>
              <a:rPr lang="vi-VN" sz="3200" dirty="0">
                <a:latin typeface="+mj-lt"/>
              </a:rPr>
              <a:t>Dùng bút màu và thước kẻ vẽ 16 vạch cách đều nhau 1cm. Đánh số tờ 0 đến 15 ở dưới mỗi vạch.</a:t>
            </a:r>
          </a:p>
          <a:p>
            <a:r>
              <a:rPr lang="vi-VN" sz="3200" b="1" dirty="0">
                <a:solidFill>
                  <a:srgbClr val="FF0000"/>
                </a:solidFill>
                <a:latin typeface="+mj-lt"/>
              </a:rPr>
              <a:t>Bước 4</a:t>
            </a:r>
            <a:r>
              <a:rPr lang="vi-VN" sz="3200" dirty="0">
                <a:latin typeface="+mj-lt"/>
              </a:rPr>
              <a:t>: </a:t>
            </a:r>
            <a:r>
              <a:rPr lang="vi-VN" sz="3200" b="1" dirty="0">
                <a:latin typeface="+mj-lt"/>
              </a:rPr>
              <a:t>Hoàn thiện sản phẩm</a:t>
            </a:r>
          </a:p>
          <a:p>
            <a:r>
              <a:rPr lang="vi-VN" sz="3200" dirty="0">
                <a:latin typeface="+mj-lt"/>
              </a:rPr>
              <a:t>Dùng bút màu và thước kẻ xẽ các vạch ngắ xen kẽ ở chính giữa các vạch dài.</a:t>
            </a:r>
          </a:p>
        </p:txBody>
      </p:sp>
    </p:spTree>
    <p:extLst>
      <p:ext uri="{BB962C8B-B14F-4D97-AF65-F5344CB8AC3E}">
        <p14:creationId xmlns:p14="http://schemas.microsoft.com/office/powerpoint/2010/main" val="18965103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59D57-91D0-4B63-B911-E49054D22346}"/>
              </a:ext>
            </a:extLst>
          </p:cNvPr>
          <p:cNvPicPr>
            <a:picLocks noChangeAspect="1"/>
          </p:cNvPicPr>
          <p:nvPr/>
        </p:nvPicPr>
        <p:blipFill>
          <a:blip r:embed="rId3"/>
          <a:stretch>
            <a:fillRect/>
          </a:stretch>
        </p:blipFill>
        <p:spPr>
          <a:xfrm>
            <a:off x="1839830" y="2858134"/>
            <a:ext cx="7193903" cy="2523963"/>
          </a:xfrm>
          <a:prstGeom prst="rect">
            <a:avLst/>
          </a:prstGeom>
        </p:spPr>
      </p:pic>
    </p:spTree>
    <p:extLst>
      <p:ext uri="{BB962C8B-B14F-4D97-AF65-F5344CB8AC3E}">
        <p14:creationId xmlns:p14="http://schemas.microsoft.com/office/powerpoint/2010/main" val="11994384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4B10-F576-1349-8A84-768FAC825000}"/>
              </a:ext>
            </a:extLst>
          </p:cNvPr>
          <p:cNvSpPr>
            <a:spLocks noGrp="1"/>
          </p:cNvSpPr>
          <p:nvPr>
            <p:ph type="ctrTitle"/>
          </p:nvPr>
        </p:nvSpPr>
        <p:spPr>
          <a:xfrm>
            <a:off x="0" y="581891"/>
            <a:ext cx="12191999" cy="5735782"/>
          </a:xfrm>
        </p:spPr>
        <p:txBody>
          <a:bodyPr>
            <a:noAutofit/>
          </a:bodyPr>
          <a:lstStyle/>
          <a:p>
            <a:r>
              <a:rPr lang="vi-VN" sz="5100" dirty="0">
                <a:solidFill>
                  <a:srgbClr val="FF0000"/>
                </a:solidFill>
              </a:rPr>
              <a:t>STEM </a:t>
            </a:r>
            <a:r>
              <a:rPr lang="vi-VN" sz="5100" dirty="0"/>
              <a:t>là một chương trình giảng dạy dựa trên ý tưởng trang bị cho người học những kiến thức, kĩ năng liên quan đến ( các lĩnh vực) khoa học, công nghệ, kỹ thuật và toán học – theo cách tiếp cận liên môn và người học có thể áp dụng để giải quyết vấn đề trong cuộc sống hàng ngày.</a:t>
            </a:r>
            <a:br>
              <a:rPr lang="vi-VN" sz="5100" dirty="0"/>
            </a:br>
            <a:endParaRPr lang="vi-VN" sz="5100" dirty="0"/>
          </a:p>
        </p:txBody>
      </p:sp>
    </p:spTree>
    <p:extLst>
      <p:ext uri="{BB962C8B-B14F-4D97-AF65-F5344CB8AC3E}">
        <p14:creationId xmlns:p14="http://schemas.microsoft.com/office/powerpoint/2010/main" val="265119264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1A1ED09E-917F-644B-985F-F5B2E6BCF0E1}"/>
              </a:ext>
            </a:extLst>
          </p:cNvPr>
          <p:cNvSpPr>
            <a:spLocks noGrp="1"/>
          </p:cNvSpPr>
          <p:nvPr>
            <p:ph type="ctrTitle"/>
          </p:nvPr>
        </p:nvSpPr>
        <p:spPr>
          <a:xfrm>
            <a:off x="457200" y="216568"/>
            <a:ext cx="11405937" cy="6641432"/>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pattFill prst="pct5">
            <a:fgClr>
              <a:schemeClr val="accent4">
                <a:lumMod val="40000"/>
                <a:lumOff val="60000"/>
              </a:schemeClr>
            </a:fgClr>
            <a:bgClr>
              <a:schemeClr val="bg1"/>
            </a:bgClr>
          </a:patt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5" name="TextBox 4">
            <a:extLst>
              <a:ext uri="{FF2B5EF4-FFF2-40B4-BE49-F238E27FC236}">
                <a16:creationId xmlns:a16="http://schemas.microsoft.com/office/drawing/2014/main" id="{00460B76-890D-5844-886A-5DBC7E5A9A01}"/>
              </a:ext>
            </a:extLst>
          </p:cNvPr>
          <p:cNvSpPr txBox="1"/>
          <p:nvPr/>
        </p:nvSpPr>
        <p:spPr>
          <a:xfrm>
            <a:off x="2032695" y="577327"/>
            <a:ext cx="7684169"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Thứ</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ngày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tháng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năm</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2022</a:t>
            </a:r>
          </a:p>
        </p:txBody>
      </p:sp>
      <p:pic>
        <p:nvPicPr>
          <p:cNvPr id="7" name="Picture 6">
            <a:extLst>
              <a:ext uri="{FF2B5EF4-FFF2-40B4-BE49-F238E27FC236}">
                <a16:creationId xmlns:a16="http://schemas.microsoft.com/office/drawing/2014/main" id="{21FE8677-4BAE-C348-A886-D1159E0B4968}"/>
              </a:ext>
            </a:extLst>
          </p:cNvPr>
          <p:cNvPicPr>
            <a:picLocks noChangeAspect="1"/>
          </p:cNvPicPr>
          <p:nvPr/>
        </p:nvPicPr>
        <p:blipFill>
          <a:blip r:embed="rId2"/>
          <a:stretch>
            <a:fillRect/>
          </a:stretch>
        </p:blipFill>
        <p:spPr>
          <a:xfrm>
            <a:off x="1804737" y="1723918"/>
            <a:ext cx="8205537" cy="4845324"/>
          </a:xfrm>
          <a:prstGeom prst="rect">
            <a:avLst/>
          </a:prstGeom>
        </p:spPr>
      </p:pic>
      <p:pic>
        <p:nvPicPr>
          <p:cNvPr id="6" name="Picture 5">
            <a:extLst>
              <a:ext uri="{FF2B5EF4-FFF2-40B4-BE49-F238E27FC236}">
                <a16:creationId xmlns:a16="http://schemas.microsoft.com/office/drawing/2014/main" id="{9A952E4F-E347-754A-A8DB-692D52B86777}"/>
              </a:ext>
            </a:extLst>
          </p:cNvPr>
          <p:cNvPicPr>
            <a:picLocks noChangeAspect="1"/>
          </p:cNvPicPr>
          <p:nvPr/>
        </p:nvPicPr>
        <p:blipFill>
          <a:blip r:embed="rId3"/>
          <a:stretch>
            <a:fillRect/>
          </a:stretch>
        </p:blipFill>
        <p:spPr>
          <a:xfrm>
            <a:off x="4247266" y="1245439"/>
            <a:ext cx="3596952" cy="1551468"/>
          </a:xfrm>
          <a:prstGeom prst="rect">
            <a:avLst/>
          </a:prstGeom>
        </p:spPr>
      </p:pic>
      <p:sp>
        <p:nvSpPr>
          <p:cNvPr id="3" name="Subtitle 2">
            <a:extLst>
              <a:ext uri="{FF2B5EF4-FFF2-40B4-BE49-F238E27FC236}">
                <a16:creationId xmlns:a16="http://schemas.microsoft.com/office/drawing/2014/main" id="{DA4E822E-2833-E840-BBE0-1780A409289D}"/>
              </a:ext>
            </a:extLst>
          </p:cNvPr>
          <p:cNvSpPr>
            <a:spLocks noGrp="1"/>
          </p:cNvSpPr>
          <p:nvPr>
            <p:ph type="subTitle" idx="1"/>
          </p:nvPr>
        </p:nvSpPr>
        <p:spPr>
          <a:xfrm>
            <a:off x="2102634" y="2796907"/>
            <a:ext cx="7614229" cy="3074504"/>
          </a:xfrm>
          <a:blipFill>
            <a:blip r:embed="rId4"/>
            <a:tile tx="0" ty="0" sx="100000" sy="100000" flip="none" algn="tl"/>
          </a:blipFill>
          <a:effectLst>
            <a:outerShdw blurRad="50800" dist="50800" dir="5400000" algn="ctr" rotWithShape="0">
              <a:srgbClr val="000000">
                <a:alpha val="24000"/>
              </a:srgbClr>
            </a:outerShdw>
          </a:effectLst>
        </p:spPr>
        <p:txBody>
          <a:bodyPr>
            <a:noAutofit/>
          </a:bodyPr>
          <a:lstStyle/>
          <a:p>
            <a:endParaRPr lang="vi-VN" sz="5400" dirty="0">
              <a:solidFill>
                <a:srgbClr val="FF0000"/>
              </a:solidFill>
              <a:latin typeface="+mj-lt"/>
            </a:endParaRPr>
          </a:p>
          <a:p>
            <a:r>
              <a:rPr lang="vi-VN" sz="5200" dirty="0">
                <a:solidFill>
                  <a:srgbClr val="FF0000"/>
                </a:solidFill>
                <a:latin typeface="+mj-lt"/>
              </a:rPr>
              <a:t>Bài 8: Làm đồ dùng học tập </a:t>
            </a:r>
          </a:p>
          <a:p>
            <a:r>
              <a:rPr lang="vi-VN" sz="5400" dirty="0">
                <a:solidFill>
                  <a:srgbClr val="FF0000"/>
                </a:solidFill>
                <a:latin typeface="+mj-lt"/>
              </a:rPr>
              <a:t>( tiết 3)</a:t>
            </a:r>
          </a:p>
        </p:txBody>
      </p:sp>
      <p:pic>
        <p:nvPicPr>
          <p:cNvPr id="8" name="Picture 7">
            <a:extLst>
              <a:ext uri="{FF2B5EF4-FFF2-40B4-BE49-F238E27FC236}">
                <a16:creationId xmlns:a16="http://schemas.microsoft.com/office/drawing/2014/main" id="{46DFF676-F8B1-C546-9DC8-59D4EC3A8FB9}"/>
              </a:ext>
            </a:extLst>
          </p:cNvPr>
          <p:cNvPicPr>
            <a:picLocks noChangeAspect="1"/>
          </p:cNvPicPr>
          <p:nvPr/>
        </p:nvPicPr>
        <p:blipFill>
          <a:blip r:embed="rId5"/>
          <a:stretch>
            <a:fillRect/>
          </a:stretch>
        </p:blipFill>
        <p:spPr>
          <a:xfrm rot="20806844">
            <a:off x="9919477" y="689956"/>
            <a:ext cx="1111380" cy="1090410"/>
          </a:xfrm>
          <a:prstGeom prst="rect">
            <a:avLst/>
          </a:prstGeom>
        </p:spPr>
      </p:pic>
      <p:pic>
        <p:nvPicPr>
          <p:cNvPr id="9" name="Picture 8">
            <a:extLst>
              <a:ext uri="{FF2B5EF4-FFF2-40B4-BE49-F238E27FC236}">
                <a16:creationId xmlns:a16="http://schemas.microsoft.com/office/drawing/2014/main" id="{4D9A4702-2FA8-4F44-96DD-5313A8230227}"/>
              </a:ext>
            </a:extLst>
          </p:cNvPr>
          <p:cNvPicPr>
            <a:picLocks noChangeAspect="1"/>
          </p:cNvPicPr>
          <p:nvPr/>
        </p:nvPicPr>
        <p:blipFill>
          <a:blip r:embed="rId5"/>
          <a:stretch>
            <a:fillRect/>
          </a:stretch>
        </p:blipFill>
        <p:spPr>
          <a:xfrm rot="2640825" flipV="1">
            <a:off x="848871" y="5721458"/>
            <a:ext cx="1111380" cy="859016"/>
          </a:xfrm>
          <a:prstGeom prst="rect">
            <a:avLst/>
          </a:prstGeom>
        </p:spPr>
      </p:pic>
    </p:spTree>
    <p:extLst>
      <p:ext uri="{BB962C8B-B14F-4D97-AF65-F5344CB8AC3E}">
        <p14:creationId xmlns:p14="http://schemas.microsoft.com/office/powerpoint/2010/main" val="279328177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2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2000">
                                          <p:cBhvr additive="base">
                                            <p:cTn id="15" dur="10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355" y="826747"/>
            <a:ext cx="12241829" cy="591961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586" y="999928"/>
            <a:ext cx="11394576" cy="5600676"/>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06862" y="3587226"/>
            <a:ext cx="2275493" cy="3558572"/>
          </a:xfrm>
          <a:prstGeom prst="rect">
            <a:avLst/>
          </a:prstGeom>
        </p:spPr>
      </p:pic>
      <p:sp>
        <p:nvSpPr>
          <p:cNvPr id="18" name="文本框 17"/>
          <p:cNvSpPr txBox="1"/>
          <p:nvPr/>
        </p:nvSpPr>
        <p:spPr>
          <a:xfrm>
            <a:off x="7526375" y="3632548"/>
            <a:ext cx="196991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white"/>
                </a:solidFill>
                <a:effectLst/>
                <a:uLnTx/>
                <a:uFillTx/>
                <a:latin typeface="方正稚艺简体" panose="03000509000000000000" pitchFamily="65" charset="-122"/>
                <a:ea typeface="方正稚艺简体" panose="03000509000000000000" pitchFamily="65" charset="-122"/>
                <a:cs typeface="Arial"/>
                <a:sym typeface="Arial"/>
              </a:rPr>
              <a:t>走人行道，靠路右边走</a:t>
            </a:r>
          </a:p>
        </p:txBody>
      </p:sp>
      <p:sp>
        <p:nvSpPr>
          <p:cNvPr id="15" name="Google Shape;1045;p15"/>
          <p:cNvSpPr/>
          <p:nvPr/>
        </p:nvSpPr>
        <p:spPr>
          <a:xfrm>
            <a:off x="0" y="1067191"/>
            <a:ext cx="6641204" cy="2396456"/>
          </a:xfrm>
          <a:prstGeom prst="wedgeRoundRectCallout">
            <a:avLst>
              <a:gd name="adj1" fmla="val 39707"/>
              <a:gd name="adj2" fmla="val 80074"/>
              <a:gd name="adj3" fmla="val 16667"/>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lvl="0" algn="ctr">
              <a:buClr>
                <a:srgbClr val="000000"/>
              </a:buClr>
            </a:pPr>
            <a:r>
              <a:rPr lang="vi-VN" sz="3200" kern="0" dirty="0">
                <a:solidFill>
                  <a:prstClr val="black"/>
                </a:solidFill>
                <a:latin typeface="+mj-lt"/>
                <a:ea typeface="Arial"/>
                <a:cs typeface="Arial"/>
                <a:sym typeface="Arial"/>
              </a:rPr>
              <a:t>Cái gì vẫn thường để đo</a:t>
            </a:r>
          </a:p>
          <a:p>
            <a:pPr lvl="0" algn="just">
              <a:buClr>
                <a:srgbClr val="000000"/>
              </a:buClr>
            </a:pPr>
            <a:r>
              <a:rPr lang="vi-VN" sz="3200" kern="0" dirty="0">
                <a:solidFill>
                  <a:prstClr val="black"/>
                </a:solidFill>
                <a:latin typeface="+mj-lt"/>
                <a:ea typeface="Arial"/>
                <a:cs typeface="Arial"/>
                <a:sym typeface="Arial"/>
              </a:rPr>
              <a:t>Giúp anh học trò kẻ vẽ thường xuyên</a:t>
            </a:r>
          </a:p>
          <a:p>
            <a:pPr lvl="0" algn="r">
              <a:buClr>
                <a:srgbClr val="000000"/>
              </a:buClr>
            </a:pPr>
            <a:r>
              <a:rPr lang="vi-VN" sz="3200" kern="0" dirty="0">
                <a:solidFill>
                  <a:prstClr val="black"/>
                </a:solidFill>
                <a:latin typeface="+mj-lt"/>
                <a:ea typeface="Arial"/>
                <a:cs typeface="Arial"/>
                <a:sym typeface="Arial"/>
              </a:rPr>
              <a:t>(Là cái gì)</a:t>
            </a:r>
          </a:p>
        </p:txBody>
      </p:sp>
      <p:pic>
        <p:nvPicPr>
          <p:cNvPr id="3" name="Picture 2">
            <a:extLst>
              <a:ext uri="{FF2B5EF4-FFF2-40B4-BE49-F238E27FC236}">
                <a16:creationId xmlns:a16="http://schemas.microsoft.com/office/drawing/2014/main" id="{C312D438-CB2B-48AC-9E6C-F4D344860491}"/>
              </a:ext>
            </a:extLst>
          </p:cNvPr>
          <p:cNvPicPr>
            <a:picLocks noChangeAspect="1"/>
          </p:cNvPicPr>
          <p:nvPr/>
        </p:nvPicPr>
        <p:blipFill>
          <a:blip r:embed="rId7"/>
          <a:stretch>
            <a:fillRect/>
          </a:stretch>
        </p:blipFill>
        <p:spPr>
          <a:xfrm>
            <a:off x="4320779" y="-52415"/>
            <a:ext cx="3840813" cy="1182727"/>
          </a:xfrm>
          <a:prstGeom prst="rect">
            <a:avLst/>
          </a:prstGeom>
        </p:spPr>
      </p:pic>
      <p:grpSp>
        <p:nvGrpSpPr>
          <p:cNvPr id="17" name="Group 16">
            <a:extLst>
              <a:ext uri="{FF2B5EF4-FFF2-40B4-BE49-F238E27FC236}">
                <a16:creationId xmlns:a16="http://schemas.microsoft.com/office/drawing/2014/main" id="{3E6A3C02-9B97-4175-AFD3-73E65AFD55A3}"/>
              </a:ext>
            </a:extLst>
          </p:cNvPr>
          <p:cNvGrpSpPr/>
          <p:nvPr/>
        </p:nvGrpSpPr>
        <p:grpSpPr>
          <a:xfrm>
            <a:off x="7213893" y="1219205"/>
            <a:ext cx="3960813" cy="1881703"/>
            <a:chOff x="4312920" y="2700338"/>
            <a:chExt cx="6823393" cy="3106102"/>
          </a:xfrm>
        </p:grpSpPr>
        <p:grpSp>
          <p:nvGrpSpPr>
            <p:cNvPr id="24" name="组合 6">
              <a:extLst>
                <a:ext uri="{FF2B5EF4-FFF2-40B4-BE49-F238E27FC236}">
                  <a16:creationId xmlns:a16="http://schemas.microsoft.com/office/drawing/2014/main" id="{F3DE2995-DE81-4861-BAAC-A107823719C9}"/>
                </a:ext>
              </a:extLst>
            </p:cNvPr>
            <p:cNvGrpSpPr/>
            <p:nvPr/>
          </p:nvGrpSpPr>
          <p:grpSpPr>
            <a:xfrm>
              <a:off x="4312920" y="2700338"/>
              <a:ext cx="6823393" cy="3106102"/>
              <a:chOff x="4312920" y="2438400"/>
              <a:chExt cx="6823393" cy="3368040"/>
            </a:xfrm>
          </p:grpSpPr>
          <p:sp>
            <p:nvSpPr>
              <p:cNvPr id="26" name="矩形 5">
                <a:extLst>
                  <a:ext uri="{FF2B5EF4-FFF2-40B4-BE49-F238E27FC236}">
                    <a16:creationId xmlns:a16="http://schemas.microsoft.com/office/drawing/2014/main" id="{DB8BFACD-622B-4CFA-A8EB-4C5A5999CF1C}"/>
                  </a:ext>
                </a:extLst>
              </p:cNvPr>
              <p:cNvSpPr/>
              <p:nvPr/>
            </p:nvSpPr>
            <p:spPr>
              <a:xfrm>
                <a:off x="4312920" y="2438400"/>
                <a:ext cx="6823393" cy="336804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F0502020204030204"/>
                  <a:ea typeface="字魂36号-正文宋楷"/>
                  <a:cs typeface="+mn-ea"/>
                  <a:sym typeface="+mn-lt"/>
                </a:endParaRPr>
              </a:p>
            </p:txBody>
          </p:sp>
          <p:sp>
            <p:nvSpPr>
              <p:cNvPr id="27" name="矩形 7">
                <a:extLst>
                  <a:ext uri="{FF2B5EF4-FFF2-40B4-BE49-F238E27FC236}">
                    <a16:creationId xmlns:a16="http://schemas.microsoft.com/office/drawing/2014/main" id="{750F9E37-9A5A-45E0-8CA3-0E49B06E1936}"/>
                  </a:ext>
                </a:extLst>
              </p:cNvPr>
              <p:cNvSpPr/>
              <p:nvPr/>
            </p:nvSpPr>
            <p:spPr>
              <a:xfrm>
                <a:off x="4508976" y="2535174"/>
                <a:ext cx="6431280" cy="3174492"/>
              </a:xfrm>
              <a:prstGeom prst="roundRect">
                <a:avLst/>
              </a:prstGeom>
              <a:noFill/>
              <a:ln w="38100">
                <a:solidFill>
                  <a:srgbClr val="FF6699"/>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F0502020204030204"/>
                  <a:ea typeface="字魂36号-正文宋楷"/>
                  <a:cs typeface="+mn-ea"/>
                  <a:sym typeface="+mn-lt"/>
                </a:endParaRPr>
              </a:p>
            </p:txBody>
          </p:sp>
        </p:grpSp>
        <p:sp>
          <p:nvSpPr>
            <p:cNvPr id="25" name="TextBox 24">
              <a:extLst>
                <a:ext uri="{FF2B5EF4-FFF2-40B4-BE49-F238E27FC236}">
                  <a16:creationId xmlns:a16="http://schemas.microsoft.com/office/drawing/2014/main" id="{3552A57B-9131-4380-9816-5CF768FE19A5}"/>
                </a:ext>
              </a:extLst>
            </p:cNvPr>
            <p:cNvSpPr txBox="1"/>
            <p:nvPr/>
          </p:nvSpPr>
          <p:spPr>
            <a:xfrm>
              <a:off x="5014913" y="3152923"/>
              <a:ext cx="5458474" cy="2416987"/>
            </a:xfrm>
            <a:prstGeom prst="round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000000"/>
                  </a:solidFill>
                  <a:latin typeface="Calibri" panose="020F0502020204030204" pitchFamily="34" charset="0"/>
                  <a:cs typeface="Calibri" panose="020F0502020204030204" pitchFamily="34" charset="0"/>
                  <a:sym typeface="Arial"/>
                </a:rPr>
                <a:t>Đáp</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án</a:t>
              </a:r>
              <a:r>
                <a:rPr lang="en-US" sz="4000" b="1" kern="0" dirty="0">
                  <a:solidFill>
                    <a:srgbClr val="000000"/>
                  </a:solidFill>
                  <a:latin typeface="Calibri" panose="020F0502020204030204" pitchFamily="34" charset="0"/>
                  <a:cs typeface="Calibri" panose="020F0502020204030204" pitchFamily="34" charset="0"/>
                  <a:sym typeface="Arial"/>
                </a:rPr>
                <a:t>: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000000"/>
                  </a:solidFill>
                  <a:latin typeface="Calibri" panose="020F0502020204030204" pitchFamily="34" charset="0"/>
                  <a:cs typeface="Calibri" panose="020F0502020204030204" pitchFamily="34" charset="0"/>
                  <a:sym typeface="Arial"/>
                </a:rPr>
                <a:t>Cái</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thước</a:t>
              </a:r>
              <a:r>
                <a:rPr lang="en-US" sz="4000" b="1" kern="0" dirty="0">
                  <a:solidFill>
                    <a:srgbClr val="000000"/>
                  </a:solidFill>
                  <a:latin typeface="Calibri" panose="020F0502020204030204" pitchFamily="34" charset="0"/>
                  <a:cs typeface="Calibri" panose="020F0502020204030204" pitchFamily="34" charset="0"/>
                  <a:sym typeface="Arial"/>
                </a:rPr>
                <a:t> </a:t>
              </a:r>
              <a:r>
                <a:rPr lang="en-US" sz="4000" b="1" kern="0" dirty="0" err="1">
                  <a:solidFill>
                    <a:srgbClr val="000000"/>
                  </a:solidFill>
                  <a:latin typeface="Calibri" panose="020F0502020204030204" pitchFamily="34" charset="0"/>
                  <a:cs typeface="Calibri" panose="020F0502020204030204" pitchFamily="34" charset="0"/>
                  <a:sym typeface="Arial"/>
                </a:rPr>
                <a:t>kẻ</a:t>
              </a:r>
              <a:endParaRPr kumimoji="0" lang="en-US" sz="4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67B91208-C595-6643-8FC7-25166F8D53E1}"/>
              </a:ext>
            </a:extLst>
          </p:cNvPr>
          <p:cNvPicPr>
            <a:picLocks noChangeAspect="1"/>
          </p:cNvPicPr>
          <p:nvPr/>
        </p:nvPicPr>
        <p:blipFill>
          <a:blip r:embed="rId8"/>
          <a:stretch>
            <a:fillRect/>
          </a:stretch>
        </p:blipFill>
        <p:spPr>
          <a:xfrm>
            <a:off x="6641204" y="4087292"/>
            <a:ext cx="3830649" cy="1526928"/>
          </a:xfrm>
          <a:prstGeom prst="rect">
            <a:avLst/>
          </a:prstGeom>
        </p:spPr>
      </p:pic>
    </p:spTree>
    <p:extLst>
      <p:ext uri="{BB962C8B-B14F-4D97-AF65-F5344CB8AC3E}">
        <p14:creationId xmlns:p14="http://schemas.microsoft.com/office/powerpoint/2010/main" val="2365131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01</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330858" y="2692235"/>
            <a:ext cx="5933493"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Ôn</a:t>
            </a:r>
            <a:r>
              <a:rPr kumimoji="0" lang="en-US" altLang="zh-CN"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kiến</a:t>
            </a:r>
            <a:r>
              <a:rPr kumimoji="0" lang="en-US" altLang="zh-CN"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7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thức</a:t>
            </a:r>
            <a:endParaRPr kumimoji="0" lang="zh-CN" altLang="en-US" sz="7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pic>
        <p:nvPicPr>
          <p:cNvPr id="36" name="Picture 35">
            <a:extLst>
              <a:ext uri="{FF2B5EF4-FFF2-40B4-BE49-F238E27FC236}">
                <a16:creationId xmlns:a16="http://schemas.microsoft.com/office/drawing/2014/main" id="{ADD2C551-341A-6349-9BD5-BFB39A5BC4E5}"/>
              </a:ext>
            </a:extLst>
          </p:cNvPr>
          <p:cNvPicPr>
            <a:picLocks noChangeAspect="1"/>
          </p:cNvPicPr>
          <p:nvPr/>
        </p:nvPicPr>
        <p:blipFill>
          <a:blip r:embed="rId6"/>
          <a:stretch>
            <a:fillRect/>
          </a:stretch>
        </p:blipFill>
        <p:spPr>
          <a:xfrm>
            <a:off x="490130" y="4633284"/>
            <a:ext cx="5002976" cy="1526928"/>
          </a:xfrm>
          <a:prstGeom prst="rect">
            <a:avLst/>
          </a:prstGeom>
        </p:spPr>
      </p:pic>
    </p:spTree>
    <p:extLst>
      <p:ext uri="{BB962C8B-B14F-4D97-AF65-F5344CB8AC3E}">
        <p14:creationId xmlns:p14="http://schemas.microsoft.com/office/powerpoint/2010/main" val="1288239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33309238-24E4-4C44-81CB-5479B07BEDA9}"/>
              </a:ext>
            </a:extLst>
          </p:cNvPr>
          <p:cNvPicPr>
            <a:picLocks noChangeAspect="1"/>
          </p:cNvPicPr>
          <p:nvPr/>
        </p:nvPicPr>
        <p:blipFill>
          <a:blip r:embed="rId3"/>
          <a:stretch>
            <a:fillRect/>
          </a:stretch>
        </p:blipFill>
        <p:spPr>
          <a:xfrm rot="2578888">
            <a:off x="8849206" y="1102537"/>
            <a:ext cx="3408125" cy="1699083"/>
          </a:xfrm>
          <a:prstGeom prst="rect">
            <a:avLst/>
          </a:prstGeom>
        </p:spPr>
      </p:pic>
      <p:grpSp>
        <p:nvGrpSpPr>
          <p:cNvPr id="4" name="组合 3"/>
          <p:cNvGrpSpPr/>
          <p:nvPr/>
        </p:nvGrpSpPr>
        <p:grpSpPr>
          <a:xfrm>
            <a:off x="0" y="0"/>
            <a:ext cx="12192000" cy="168812"/>
            <a:chOff x="0" y="0"/>
            <a:chExt cx="12192000" cy="168812"/>
          </a:xfrm>
        </p:grpSpPr>
        <p:sp>
          <p:nvSpPr>
            <p:cNvPr id="5" name="矩形 4"/>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6" name="矩形 5"/>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矩形 6"/>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8" name="矩形 7"/>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9" name="矩形 8"/>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0" name="矩形 9"/>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1" name="矩形 10"/>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2" name="矩形 11"/>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3" name="组合 12"/>
          <p:cNvGrpSpPr/>
          <p:nvPr/>
        </p:nvGrpSpPr>
        <p:grpSpPr>
          <a:xfrm rot="10800000">
            <a:off x="0" y="6689188"/>
            <a:ext cx="12192000" cy="168812"/>
            <a:chOff x="0" y="0"/>
            <a:chExt cx="12192000" cy="168812"/>
          </a:xfrm>
        </p:grpSpPr>
        <p:sp>
          <p:nvSpPr>
            <p:cNvPr id="14" name="矩形 13"/>
            <p:cNvSpPr/>
            <p:nvPr/>
          </p:nvSpPr>
          <p:spPr>
            <a:xfrm>
              <a:off x="0"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5" name="矩形 14"/>
            <p:cNvSpPr/>
            <p:nvPr/>
          </p:nvSpPr>
          <p:spPr>
            <a:xfrm>
              <a:off x="1561514"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6" name="矩形 15"/>
            <p:cNvSpPr/>
            <p:nvPr/>
          </p:nvSpPr>
          <p:spPr>
            <a:xfrm>
              <a:off x="3123028"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7" name="矩形 16"/>
            <p:cNvSpPr/>
            <p:nvPr/>
          </p:nvSpPr>
          <p:spPr>
            <a:xfrm>
              <a:off x="4684542" y="0"/>
              <a:ext cx="1561514"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8" name="矩形 17"/>
            <p:cNvSpPr/>
            <p:nvPr/>
          </p:nvSpPr>
          <p:spPr>
            <a:xfrm>
              <a:off x="6239023" y="0"/>
              <a:ext cx="1561514" cy="168812"/>
            </a:xfrm>
            <a:prstGeom prst="rect">
              <a:avLst/>
            </a:prstGeom>
            <a:solidFill>
              <a:srgbClr val="FCD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19" name="矩形 18"/>
            <p:cNvSpPr/>
            <p:nvPr/>
          </p:nvSpPr>
          <p:spPr>
            <a:xfrm>
              <a:off x="7800537" y="0"/>
              <a:ext cx="1561514" cy="168812"/>
            </a:xfrm>
            <a:prstGeom prst="rect">
              <a:avLst/>
            </a:prstGeom>
            <a:solidFill>
              <a:srgbClr val="059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0" name="矩形 19"/>
            <p:cNvSpPr/>
            <p:nvPr/>
          </p:nvSpPr>
          <p:spPr>
            <a:xfrm>
              <a:off x="9362051" y="0"/>
              <a:ext cx="1561514" cy="168812"/>
            </a:xfrm>
            <a:prstGeom prst="rect">
              <a:avLst/>
            </a:prstGeom>
            <a:solidFill>
              <a:srgbClr val="E13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1" name="矩形 20"/>
            <p:cNvSpPr/>
            <p:nvPr/>
          </p:nvSpPr>
          <p:spPr>
            <a:xfrm>
              <a:off x="10923565" y="0"/>
              <a:ext cx="1268435" cy="168812"/>
            </a:xfrm>
            <a:prstGeom prst="rect">
              <a:avLst/>
            </a:prstGeom>
            <a:solidFill>
              <a:srgbClr val="8C71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2" name="图片 1"/>
          <p:cNvPicPr>
            <a:picLocks noChangeAspect="1"/>
          </p:cNvPicPr>
          <p:nvPr/>
        </p:nvPicPr>
        <p:blipFill>
          <a:blip r:embed="rId4"/>
          <a:stretch>
            <a:fillRect/>
          </a:stretch>
        </p:blipFill>
        <p:spPr>
          <a:xfrm rot="1983152">
            <a:off x="10947556" y="2325498"/>
            <a:ext cx="744855" cy="646326"/>
          </a:xfrm>
          <a:prstGeom prst="rect">
            <a:avLst/>
          </a:prstGeom>
        </p:spPr>
      </p:pic>
      <p:sp>
        <p:nvSpPr>
          <p:cNvPr id="69" name="TextBox 68">
            <a:extLst>
              <a:ext uri="{FF2B5EF4-FFF2-40B4-BE49-F238E27FC236}">
                <a16:creationId xmlns:a16="http://schemas.microsoft.com/office/drawing/2014/main" id="{98BB0CFE-3928-1141-9343-48CAA6CCF5F6}"/>
              </a:ext>
            </a:extLst>
          </p:cNvPr>
          <p:cNvSpPr txBox="1"/>
          <p:nvPr/>
        </p:nvSpPr>
        <p:spPr>
          <a:xfrm>
            <a:off x="323120" y="195101"/>
            <a:ext cx="10996863" cy="6494085"/>
          </a:xfrm>
          <a:prstGeom prst="rect">
            <a:avLst/>
          </a:prstGeom>
          <a:noFill/>
        </p:spPr>
        <p:txBody>
          <a:bodyPr wrap="square" rtlCol="0">
            <a:spAutoFit/>
          </a:bodyPr>
          <a:lstStyle/>
          <a:p>
            <a:r>
              <a:rPr lang="vi-VN" sz="3200" b="1" i="1" dirty="0">
                <a:solidFill>
                  <a:schemeClr val="accent2">
                    <a:lumMod val="50000"/>
                  </a:schemeClr>
                </a:solidFill>
                <a:latin typeface="+mj-lt"/>
              </a:rPr>
              <a:t>4 bước làm chiếc thước kẻ:</a:t>
            </a:r>
          </a:p>
          <a:p>
            <a:r>
              <a:rPr lang="vi-VN" sz="3200" b="1" dirty="0">
                <a:solidFill>
                  <a:srgbClr val="FF0000"/>
                </a:solidFill>
                <a:latin typeface="+mj-lt"/>
              </a:rPr>
              <a:t>Bước 1</a:t>
            </a:r>
            <a:r>
              <a:rPr lang="vi-VN" sz="3200" dirty="0">
                <a:latin typeface="+mj-lt"/>
              </a:rPr>
              <a:t>: </a:t>
            </a:r>
            <a:r>
              <a:rPr lang="vi-VN" sz="3200" b="1" dirty="0">
                <a:latin typeface="+mj-lt"/>
              </a:rPr>
              <a:t>Tạo hình của thước</a:t>
            </a:r>
          </a:p>
          <a:p>
            <a:r>
              <a:rPr lang="vi-VN" sz="3200" dirty="0">
                <a:latin typeface="+mj-lt"/>
              </a:rPr>
              <a:t>Vẽ và cắt một hình chữ nhật có chiều rộng 4cm, chiều dài 17 cm ở mặt sau tờ giấy màu  thủ công.</a:t>
            </a:r>
          </a:p>
          <a:p>
            <a:r>
              <a:rPr lang="vi-VN" sz="3200" b="1" dirty="0">
                <a:solidFill>
                  <a:srgbClr val="FF0000"/>
                </a:solidFill>
                <a:latin typeface="+mj-lt"/>
              </a:rPr>
              <a:t>Bước 2</a:t>
            </a:r>
            <a:r>
              <a:rPr lang="vi-VN" sz="3200" dirty="0">
                <a:latin typeface="+mj-lt"/>
              </a:rPr>
              <a:t>: </a:t>
            </a:r>
            <a:r>
              <a:rPr lang="vi-VN" sz="3200" b="1" dirty="0">
                <a:latin typeface="+mj-lt"/>
              </a:rPr>
              <a:t>Tạo khung thước</a:t>
            </a:r>
          </a:p>
          <a:p>
            <a:r>
              <a:rPr lang="vi-VN" sz="3200" dirty="0">
                <a:latin typeface="+mj-lt"/>
              </a:rPr>
              <a:t> Dán hình chữ nhật vừa cắt lên trên tờ giấy bìa và cắt tờ giấy bìa theo đường viền hình chữ nhật.</a:t>
            </a:r>
          </a:p>
          <a:p>
            <a:r>
              <a:rPr lang="vi-VN" sz="3200" b="1" dirty="0">
                <a:solidFill>
                  <a:srgbClr val="FF0000"/>
                </a:solidFill>
                <a:latin typeface="+mj-lt"/>
              </a:rPr>
              <a:t>Bước 3</a:t>
            </a:r>
            <a:r>
              <a:rPr lang="vi-VN" sz="3200" dirty="0">
                <a:latin typeface="+mj-lt"/>
              </a:rPr>
              <a:t>: </a:t>
            </a:r>
            <a:r>
              <a:rPr lang="vi-VN" sz="3200" b="1" dirty="0">
                <a:latin typeface="+mj-lt"/>
              </a:rPr>
              <a:t>Chia vạch trên thước</a:t>
            </a:r>
          </a:p>
          <a:p>
            <a:r>
              <a:rPr lang="vi-VN" sz="3200" dirty="0">
                <a:latin typeface="+mj-lt"/>
              </a:rPr>
              <a:t>Dùng bút màu và thước kẻ vẽ 16 vạch cách đều nhau 1cm. Đánh số tờ 0 đến 15 ở dưới mỗi vạch.</a:t>
            </a:r>
          </a:p>
          <a:p>
            <a:r>
              <a:rPr lang="vi-VN" sz="3200" b="1" dirty="0">
                <a:solidFill>
                  <a:srgbClr val="FF0000"/>
                </a:solidFill>
                <a:latin typeface="+mj-lt"/>
              </a:rPr>
              <a:t>Bước 4</a:t>
            </a:r>
            <a:r>
              <a:rPr lang="vi-VN" sz="3200" dirty="0">
                <a:latin typeface="+mj-lt"/>
              </a:rPr>
              <a:t>: </a:t>
            </a:r>
            <a:r>
              <a:rPr lang="vi-VN" sz="3200" b="1" dirty="0">
                <a:latin typeface="+mj-lt"/>
              </a:rPr>
              <a:t>Hoàn thiện sản phẩm</a:t>
            </a:r>
          </a:p>
          <a:p>
            <a:r>
              <a:rPr lang="vi-VN" sz="3200" dirty="0">
                <a:latin typeface="+mj-lt"/>
              </a:rPr>
              <a:t>Dùng bút màu và thước kẻ xẽ các vạch ngắ xen kẽ ở chính giữa các vạch dài.</a:t>
            </a:r>
          </a:p>
        </p:txBody>
      </p:sp>
    </p:spTree>
    <p:extLst>
      <p:ext uri="{BB962C8B-B14F-4D97-AF65-F5344CB8AC3E}">
        <p14:creationId xmlns:p14="http://schemas.microsoft.com/office/powerpoint/2010/main" val="406001289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02</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4036965" y="2692235"/>
            <a:ext cx="449658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Thực</a:t>
            </a:r>
            <a:r>
              <a:rPr kumimoji="0" lang="en-US" altLang="zh-CN" sz="54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54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hành</a:t>
            </a:r>
            <a:r>
              <a:rPr kumimoji="0" lang="en-US" altLang="zh-CN" sz="54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 </a:t>
            </a:r>
            <a:r>
              <a:rPr kumimoji="0" lang="en-US" altLang="zh-CN" sz="54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Vận</a:t>
            </a:r>
            <a:r>
              <a:rPr kumimoji="0" lang="en-US" altLang="zh-CN" sz="54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54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dụng</a:t>
            </a:r>
            <a:endParaRPr kumimoji="0" lang="zh-CN" altLang="en-US" sz="54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pic>
        <p:nvPicPr>
          <p:cNvPr id="6" name="Picture 5">
            <a:extLst>
              <a:ext uri="{FF2B5EF4-FFF2-40B4-BE49-F238E27FC236}">
                <a16:creationId xmlns:a16="http://schemas.microsoft.com/office/drawing/2014/main" id="{1A0FB1BD-96C1-124F-BDC1-16AA0C7E6CCA}"/>
              </a:ext>
            </a:extLst>
          </p:cNvPr>
          <p:cNvPicPr>
            <a:picLocks noChangeAspect="1"/>
          </p:cNvPicPr>
          <p:nvPr/>
        </p:nvPicPr>
        <p:blipFill>
          <a:blip r:embed="rId6"/>
          <a:stretch>
            <a:fillRect/>
          </a:stretch>
        </p:blipFill>
        <p:spPr>
          <a:xfrm>
            <a:off x="490130" y="4633284"/>
            <a:ext cx="5247722" cy="1526928"/>
          </a:xfrm>
          <a:prstGeom prst="rect">
            <a:avLst/>
          </a:prstGeom>
        </p:spPr>
      </p:pic>
    </p:spTree>
    <p:extLst>
      <p:ext uri="{BB962C8B-B14F-4D97-AF65-F5344CB8AC3E}">
        <p14:creationId xmlns:p14="http://schemas.microsoft.com/office/powerpoint/2010/main" val="39165512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grpSp>
        <p:nvGrpSpPr>
          <p:cNvPr id="49" name="组合 48">
            <a:extLst>
              <a:ext uri="{FF2B5EF4-FFF2-40B4-BE49-F238E27FC236}">
                <a16:creationId xmlns:a16="http://schemas.microsoft.com/office/drawing/2014/main"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id="{2FFADEC9-E830-4EEF-94A9-DB5E719D8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id="{9F081952-B68E-4291-B86B-BD138CBD4E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id="{E827FADA-220F-47F2-8F17-1F4AC7264A23}"/>
              </a:ext>
            </a:extLst>
          </p:cNvPr>
          <p:cNvSpPr/>
          <p:nvPr/>
        </p:nvSpPr>
        <p:spPr>
          <a:xfrm>
            <a:off x="3731053" y="344075"/>
            <a:ext cx="1315485" cy="1322988"/>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a:extLst>
              <a:ext uri="{FF2B5EF4-FFF2-40B4-BE49-F238E27FC236}">
                <a16:creationId xmlns:a16="http://schemas.microsoft.com/office/drawing/2014/main" id="{60178A6A-F192-4009-8D97-E0F46B308408}"/>
              </a:ext>
            </a:extLst>
          </p:cNvPr>
          <p:cNvSpPr txBox="1"/>
          <p:nvPr/>
        </p:nvSpPr>
        <p:spPr>
          <a:xfrm>
            <a:off x="5207496" y="1144863"/>
            <a:ext cx="1879200"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03</a:t>
            </a:r>
            <a:endParaRPr kumimoji="0" lang="zh-CN" altLang="en-US" sz="10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sp>
        <p:nvSpPr>
          <p:cNvPr id="57" name="文本框 56">
            <a:extLst>
              <a:ext uri="{FF2B5EF4-FFF2-40B4-BE49-F238E27FC236}">
                <a16:creationId xmlns:a16="http://schemas.microsoft.com/office/drawing/2014/main" id="{9F24731A-3F6E-44F7-99DF-EFBAD1150331}"/>
              </a:ext>
            </a:extLst>
          </p:cNvPr>
          <p:cNvSpPr txBox="1"/>
          <p:nvPr/>
        </p:nvSpPr>
        <p:spPr>
          <a:xfrm>
            <a:off x="3995149" y="2528617"/>
            <a:ext cx="449658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Đánh</a:t>
            </a:r>
            <a:r>
              <a:rPr kumimoji="0" lang="en-US" altLang="zh-CN" sz="6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6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giá</a:t>
            </a:r>
            <a:r>
              <a:rPr kumimoji="0" lang="en-US" altLang="zh-CN" sz="6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6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sản</a:t>
            </a:r>
            <a:r>
              <a:rPr kumimoji="0" lang="en-US" altLang="zh-CN" sz="6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 </a:t>
            </a:r>
            <a:r>
              <a:rPr kumimoji="0" lang="en-US" altLang="zh-CN" sz="6000" b="1" i="0" u="none" strike="noStrike" kern="1200" cap="none" spc="0" normalizeH="0" baseline="0" noProof="0" dirty="0" err="1">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rPr>
              <a:t>phẩm</a:t>
            </a:r>
            <a:endParaRPr kumimoji="0" lang="zh-CN" altLang="en-US" sz="6000" b="1"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id="{5EEBEB4F-6044-4E5F-A825-0E48C2BCF4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392192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ppt_w</p:attrName>
                                        </p:attrNameLst>
                                      </p:cBhvr>
                                      <p:tavLst>
                                        <p:tav tm="0">
                                          <p:val>
                                            <p:fltVal val="0"/>
                                          </p:val>
                                        </p:tav>
                                        <p:tav tm="100000">
                                          <p:val>
                                            <p:strVal val="#ppt_w"/>
                                          </p:val>
                                        </p:tav>
                                      </p:tavLst>
                                    </p:anim>
                                    <p:anim calcmode="lin" valueType="num">
                                      <p:cBhvr>
                                        <p:cTn id="31" dur="500" fill="hold"/>
                                        <p:tgtEl>
                                          <p:spTgt spid="56"/>
                                        </p:tgtEl>
                                        <p:attrNameLst>
                                          <p:attrName>ppt_h</p:attrName>
                                        </p:attrNameLst>
                                      </p:cBhvr>
                                      <p:tavLst>
                                        <p:tav tm="0">
                                          <p:val>
                                            <p:fltVal val="0"/>
                                          </p:val>
                                        </p:tav>
                                        <p:tav tm="100000">
                                          <p:val>
                                            <p:strVal val="#ppt_h"/>
                                          </p:val>
                                        </p:tav>
                                      </p:tavLst>
                                    </p:anim>
                                    <p:animEffect transition="in" filter="fade">
                                      <p:cBhvr>
                                        <p:cTn id="32" dur="500"/>
                                        <p:tgtEl>
                                          <p:spTgt spid="56"/>
                                        </p:tgtEl>
                                      </p:cBhvr>
                                    </p:animEffect>
                                  </p:childTnLst>
                                </p:cTn>
                              </p:par>
                            </p:childTnLst>
                          </p:cTn>
                        </p:par>
                        <p:par>
                          <p:cTn id="33" fill="hold">
                            <p:stCondLst>
                              <p:cond delay="3250"/>
                            </p:stCondLst>
                            <p:childTnLst>
                              <p:par>
                                <p:cTn id="34" presetID="52" presetClass="entr" presetSubtype="0" fill="hold" grpId="0" nodeType="afterEffect">
                                  <p:stCondLst>
                                    <p:cond delay="0"/>
                                  </p:stCondLst>
                                  <p:iterate type="lt">
                                    <p:tmPct val="10000"/>
                                  </p:iterate>
                                  <p:childTnLst>
                                    <p:set>
                                      <p:cBhvr>
                                        <p:cTn id="35" dur="1" fill="hold">
                                          <p:stCondLst>
                                            <p:cond delay="0"/>
                                          </p:stCondLst>
                                        </p:cTn>
                                        <p:tgtEl>
                                          <p:spTgt spid="57"/>
                                        </p:tgtEl>
                                        <p:attrNameLst>
                                          <p:attrName>style.visibility</p:attrName>
                                        </p:attrNameLst>
                                      </p:cBhvr>
                                      <p:to>
                                        <p:strVal val="visible"/>
                                      </p:to>
                                    </p:set>
                                    <p:animScale>
                                      <p:cBhvr>
                                        <p:cTn id="36"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750" decel="50000" fill="hold">
                                          <p:stCondLst>
                                            <p:cond delay="0"/>
                                          </p:stCondLst>
                                        </p:cTn>
                                        <p:tgtEl>
                                          <p:spTgt spid="57"/>
                                        </p:tgtEl>
                                        <p:attrNameLst>
                                          <p:attrName>ppt_x</p:attrName>
                                          <p:attrName>ppt_y</p:attrName>
                                        </p:attrNameLst>
                                      </p:cBhvr>
                                    </p:animMotion>
                                    <p:animEffect transition="in" filter="fade">
                                      <p:cBhvr>
                                        <p:cTn id="38"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968549"/>
            <a:ext cx="9943438" cy="2139881"/>
          </a:xfrm>
          <a:prstGeom prst="rect">
            <a:avLst/>
          </a:prstGeom>
        </p:spPr>
      </p:pic>
      <p:pic>
        <p:nvPicPr>
          <p:cNvPr id="10" name="Picture 9"/>
          <p:cNvPicPr>
            <a:picLocks noChangeAspect="1"/>
          </p:cNvPicPr>
          <p:nvPr/>
        </p:nvPicPr>
        <p:blipFill rotWithShape="1">
          <a:blip r:embed="rId3"/>
          <a:srcRect t="52531"/>
          <a:stretch/>
        </p:blipFill>
        <p:spPr>
          <a:xfrm>
            <a:off x="31988" y="4728754"/>
            <a:ext cx="12266215" cy="2098131"/>
          </a:xfrm>
          <a:prstGeom prst="rect">
            <a:avLst/>
          </a:prstGeom>
        </p:spPr>
      </p:pic>
      <p:pic>
        <p:nvPicPr>
          <p:cNvPr id="11"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9829" y="-95096"/>
            <a:ext cx="2095074" cy="2095074"/>
          </a:xfrm>
          <a:prstGeom prst="rect">
            <a:avLst/>
          </a:prstGeom>
        </p:spPr>
      </p:pic>
      <p:pic>
        <p:nvPicPr>
          <p:cNvPr id="5" name="图片 11">
            <a:extLst>
              <a:ext uri="{FF2B5EF4-FFF2-40B4-BE49-F238E27FC236}">
                <a16:creationId xmlns:a16="http://schemas.microsoft.com/office/drawing/2014/main" id="{3F4AB2E9-6627-A344-A657-8CD3631FE0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3207" y="1327745"/>
            <a:ext cx="4592824" cy="5499140"/>
          </a:xfrm>
          <a:prstGeom prst="rect">
            <a:avLst/>
          </a:prstGeom>
        </p:spPr>
      </p:pic>
    </p:spTree>
    <p:extLst>
      <p:ext uri="{BB962C8B-B14F-4D97-AF65-F5344CB8AC3E}">
        <p14:creationId xmlns:p14="http://schemas.microsoft.com/office/powerpoint/2010/main" val="134800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AAE29-0852-344E-B994-7FC59B02A11A}"/>
              </a:ext>
            </a:extLst>
          </p:cNvPr>
          <p:cNvSpPr>
            <a:spLocks noGrp="1"/>
          </p:cNvSpPr>
          <p:nvPr>
            <p:ph idx="1"/>
          </p:nvPr>
        </p:nvSpPr>
        <p:spPr>
          <a:xfrm>
            <a:off x="1059873" y="748145"/>
            <a:ext cx="10515600" cy="5569528"/>
          </a:xfrm>
        </p:spPr>
        <p:txBody>
          <a:bodyPr/>
          <a:lstStyle/>
          <a:p>
            <a:pPr lvl="0"/>
            <a:r>
              <a:rPr lang="vi-VN" sz="4000" dirty="0">
                <a:solidFill>
                  <a:schemeClr val="accent2">
                    <a:lumMod val="75000"/>
                  </a:schemeClr>
                </a:solidFill>
                <a:latin typeface="+mj-lt"/>
              </a:rPr>
              <a:t>Bước 1</a:t>
            </a:r>
            <a:r>
              <a:rPr lang="vi-VN" sz="4000" dirty="0">
                <a:latin typeface="+mj-lt"/>
              </a:rPr>
              <a:t>: Xác định vấn đề</a:t>
            </a:r>
          </a:p>
          <a:p>
            <a:pPr lvl="0"/>
            <a:r>
              <a:rPr lang="vi-VN" sz="4000" dirty="0">
                <a:solidFill>
                  <a:schemeClr val="accent2">
                    <a:lumMod val="75000"/>
                  </a:schemeClr>
                </a:solidFill>
                <a:latin typeface="+mj-lt"/>
              </a:rPr>
              <a:t>Bước 2</a:t>
            </a:r>
            <a:r>
              <a:rPr lang="vi-VN" sz="4000" dirty="0">
                <a:latin typeface="+mj-lt"/>
              </a:rPr>
              <a:t>: Nghiên cứu kiến thức nền</a:t>
            </a:r>
          </a:p>
          <a:p>
            <a:pPr lvl="0"/>
            <a:r>
              <a:rPr lang="vi-VN" sz="4000" dirty="0">
                <a:solidFill>
                  <a:schemeClr val="accent2">
                    <a:lumMod val="75000"/>
                  </a:schemeClr>
                </a:solidFill>
                <a:latin typeface="+mj-lt"/>
              </a:rPr>
              <a:t>Bước 3</a:t>
            </a:r>
            <a:r>
              <a:rPr lang="vi-VN" sz="4000" dirty="0">
                <a:latin typeface="+mj-lt"/>
              </a:rPr>
              <a:t>: Đề xuất các giải pháp/thiết kế</a:t>
            </a:r>
          </a:p>
          <a:p>
            <a:pPr lvl="0"/>
            <a:r>
              <a:rPr lang="vi-VN" sz="4000" dirty="0">
                <a:solidFill>
                  <a:schemeClr val="accent2">
                    <a:lumMod val="75000"/>
                  </a:schemeClr>
                </a:solidFill>
                <a:latin typeface="+mj-lt"/>
              </a:rPr>
              <a:t>Bước 4</a:t>
            </a:r>
            <a:r>
              <a:rPr lang="vi-VN" sz="4000" dirty="0">
                <a:latin typeface="+mj-lt"/>
              </a:rPr>
              <a:t>: Lựa chọn giải pháp/thiết kế</a:t>
            </a:r>
          </a:p>
          <a:p>
            <a:pPr lvl="0"/>
            <a:r>
              <a:rPr lang="vi-VN" sz="4000" dirty="0">
                <a:solidFill>
                  <a:schemeClr val="accent2">
                    <a:lumMod val="75000"/>
                  </a:schemeClr>
                </a:solidFill>
                <a:latin typeface="+mj-lt"/>
              </a:rPr>
              <a:t>Bước 5</a:t>
            </a:r>
            <a:r>
              <a:rPr lang="vi-VN" sz="4000" dirty="0">
                <a:latin typeface="+mj-lt"/>
              </a:rPr>
              <a:t>: Chế tạo mô hình (nguyên mẫu)</a:t>
            </a:r>
          </a:p>
          <a:p>
            <a:pPr lvl="0"/>
            <a:r>
              <a:rPr lang="vi-VN" sz="4000" dirty="0">
                <a:solidFill>
                  <a:schemeClr val="accent2">
                    <a:lumMod val="75000"/>
                  </a:schemeClr>
                </a:solidFill>
                <a:latin typeface="+mj-lt"/>
              </a:rPr>
              <a:t>Bước 6</a:t>
            </a:r>
            <a:r>
              <a:rPr lang="vi-VN" sz="4000" dirty="0">
                <a:latin typeface="+mj-lt"/>
              </a:rPr>
              <a:t>: Thử nghiệm và đánh giá</a:t>
            </a:r>
          </a:p>
          <a:p>
            <a:pPr lvl="0"/>
            <a:r>
              <a:rPr lang="vi-VN" sz="4000" dirty="0">
                <a:solidFill>
                  <a:schemeClr val="accent2">
                    <a:lumMod val="75000"/>
                  </a:schemeClr>
                </a:solidFill>
                <a:latin typeface="+mj-lt"/>
              </a:rPr>
              <a:t>Bước 7</a:t>
            </a:r>
            <a:r>
              <a:rPr lang="vi-VN" sz="4000" dirty="0">
                <a:latin typeface="+mj-lt"/>
              </a:rPr>
              <a:t>: Chia sẻ và thảo luận</a:t>
            </a:r>
          </a:p>
          <a:p>
            <a:pPr lvl="0"/>
            <a:r>
              <a:rPr lang="vi-VN" sz="4000" dirty="0">
                <a:solidFill>
                  <a:schemeClr val="accent2">
                    <a:lumMod val="75000"/>
                  </a:schemeClr>
                </a:solidFill>
                <a:latin typeface="+mj-lt"/>
              </a:rPr>
              <a:t>Bước 8</a:t>
            </a:r>
            <a:r>
              <a:rPr lang="vi-VN" sz="4000" dirty="0">
                <a:latin typeface="+mj-lt"/>
              </a:rPr>
              <a:t>: Điều chỉnh thiết kế.</a:t>
            </a:r>
          </a:p>
          <a:p>
            <a:endParaRPr lang="vi-VN" dirty="0"/>
          </a:p>
        </p:txBody>
      </p:sp>
    </p:spTree>
    <p:extLst>
      <p:ext uri="{BB962C8B-B14F-4D97-AF65-F5344CB8AC3E}">
        <p14:creationId xmlns:p14="http://schemas.microsoft.com/office/powerpoint/2010/main" val="737913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linds(horizont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1A1ED09E-917F-644B-985F-F5B2E6BCF0E1}"/>
              </a:ext>
            </a:extLst>
          </p:cNvPr>
          <p:cNvSpPr>
            <a:spLocks noGrp="1"/>
          </p:cNvSpPr>
          <p:nvPr>
            <p:ph type="ctrTitle"/>
          </p:nvPr>
        </p:nvSpPr>
        <p:spPr>
          <a:xfrm>
            <a:off x="457200" y="216568"/>
            <a:ext cx="11405937" cy="6641432"/>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pattFill prst="pct5">
            <a:fgClr>
              <a:schemeClr val="accent4">
                <a:lumMod val="40000"/>
                <a:lumOff val="60000"/>
              </a:schemeClr>
            </a:fgClr>
            <a:bgClr>
              <a:schemeClr val="bg1"/>
            </a:bgClr>
          </a:patt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sp>
        <p:nvSpPr>
          <p:cNvPr id="5" name="TextBox 4">
            <a:extLst>
              <a:ext uri="{FF2B5EF4-FFF2-40B4-BE49-F238E27FC236}">
                <a16:creationId xmlns:a16="http://schemas.microsoft.com/office/drawing/2014/main" id="{00460B76-890D-5844-886A-5DBC7E5A9A01}"/>
              </a:ext>
            </a:extLst>
          </p:cNvPr>
          <p:cNvSpPr txBox="1"/>
          <p:nvPr/>
        </p:nvSpPr>
        <p:spPr>
          <a:xfrm>
            <a:off x="2032695" y="577327"/>
            <a:ext cx="7684169" cy="553998"/>
          </a:xfrm>
          <a:prstGeom prst="rect">
            <a:avLst/>
          </a:prstGeom>
          <a:noFill/>
        </p:spPr>
        <p:txBody>
          <a:bodyPr wrap="square" lIns="0" tIns="0" rIns="0" bIns="0" rtlCol="0">
            <a:spAutoFit/>
          </a:bodyPr>
          <a:lstStyle/>
          <a:p>
            <a:pPr lvl="0" algn="ctr">
              <a:defRPr/>
            </a:pPr>
            <a:r>
              <a:rPr lang="en-US" sz="3600" dirty="0" err="1">
                <a:solidFill>
                  <a:srgbClr val="002060"/>
                </a:solidFill>
                <a:latin typeface="Times New Roman" panose="02020603050405020304" pitchFamily="18" charset="0"/>
                <a:cs typeface="Times New Roman" panose="02020603050405020304" pitchFamily="18" charset="0"/>
              </a:rPr>
              <a:t>Thứ</a:t>
            </a:r>
            <a:r>
              <a:rPr lang="en-US" sz="3600" dirty="0">
                <a:solidFill>
                  <a:srgbClr val="002060"/>
                </a:solidFill>
                <a:latin typeface="Times New Roman" panose="02020603050405020304" pitchFamily="18" charset="0"/>
                <a:cs typeface="Times New Roman" panose="02020603050405020304" pitchFamily="18" charset="0"/>
              </a:rPr>
              <a:t> Ba </a:t>
            </a:r>
            <a:r>
              <a:rPr lang="en-US" sz="3600" dirty="0" err="1">
                <a:solidFill>
                  <a:srgbClr val="002060"/>
                </a:solidFill>
                <a:latin typeface="Times New Roman" panose="02020603050405020304" pitchFamily="18" charset="0"/>
                <a:cs typeface="Times New Roman" panose="02020603050405020304" pitchFamily="18" charset="0"/>
              </a:rPr>
              <a:t>ngày</a:t>
            </a:r>
            <a:r>
              <a:rPr lang="en-US" sz="3600" dirty="0">
                <a:solidFill>
                  <a:srgbClr val="002060"/>
                </a:solidFill>
                <a:latin typeface="Times New Roman" panose="02020603050405020304" pitchFamily="18" charset="0"/>
                <a:cs typeface="Times New Roman" panose="02020603050405020304" pitchFamily="18" charset="0"/>
              </a:rPr>
              <a:t> 16 </a:t>
            </a:r>
            <a:r>
              <a:rPr lang="en-US" sz="3600" dirty="0" err="1">
                <a:solidFill>
                  <a:srgbClr val="002060"/>
                </a:solidFill>
                <a:latin typeface="Times New Roman" panose="02020603050405020304" pitchFamily="18" charset="0"/>
                <a:cs typeface="Times New Roman" panose="02020603050405020304" pitchFamily="18" charset="0"/>
              </a:rPr>
              <a:t>tháng</a:t>
            </a:r>
            <a:r>
              <a:rPr lang="en-US" sz="3600" dirty="0">
                <a:solidFill>
                  <a:srgbClr val="002060"/>
                </a:solidFill>
                <a:latin typeface="Times New Roman" panose="02020603050405020304" pitchFamily="18" charset="0"/>
                <a:cs typeface="Times New Roman" panose="02020603050405020304" pitchFamily="18" charset="0"/>
              </a:rPr>
              <a:t> 8  </a:t>
            </a:r>
            <a:r>
              <a:rPr lang="en-US" sz="3600" dirty="0" err="1">
                <a:solidFill>
                  <a:srgbClr val="002060"/>
                </a:solidFill>
                <a:latin typeface="Times New Roman" panose="02020603050405020304" pitchFamily="18" charset="0"/>
                <a:cs typeface="Times New Roman" panose="02020603050405020304" pitchFamily="18" charset="0"/>
              </a:rPr>
              <a:t>năm</a:t>
            </a:r>
            <a:r>
              <a:rPr lang="en-US" sz="3600" dirty="0">
                <a:solidFill>
                  <a:srgbClr val="002060"/>
                </a:solidFill>
                <a:latin typeface="Times New Roman" panose="02020603050405020304" pitchFamily="18" charset="0"/>
                <a:cs typeface="Times New Roman" panose="02020603050405020304" pitchFamily="18" charset="0"/>
              </a:rPr>
              <a:t> 2022</a:t>
            </a:r>
          </a:p>
        </p:txBody>
      </p:sp>
      <p:pic>
        <p:nvPicPr>
          <p:cNvPr id="7" name="Picture 6">
            <a:extLst>
              <a:ext uri="{FF2B5EF4-FFF2-40B4-BE49-F238E27FC236}">
                <a16:creationId xmlns:a16="http://schemas.microsoft.com/office/drawing/2014/main" id="{21FE8677-4BAE-C348-A886-D1159E0B4968}"/>
              </a:ext>
            </a:extLst>
          </p:cNvPr>
          <p:cNvPicPr>
            <a:picLocks noChangeAspect="1"/>
          </p:cNvPicPr>
          <p:nvPr/>
        </p:nvPicPr>
        <p:blipFill>
          <a:blip r:embed="rId2"/>
          <a:stretch>
            <a:fillRect/>
          </a:stretch>
        </p:blipFill>
        <p:spPr>
          <a:xfrm>
            <a:off x="1804737" y="1723918"/>
            <a:ext cx="8205537" cy="4845324"/>
          </a:xfrm>
          <a:prstGeom prst="rect">
            <a:avLst/>
          </a:prstGeom>
        </p:spPr>
      </p:pic>
      <p:pic>
        <p:nvPicPr>
          <p:cNvPr id="6" name="Picture 5">
            <a:extLst>
              <a:ext uri="{FF2B5EF4-FFF2-40B4-BE49-F238E27FC236}">
                <a16:creationId xmlns:a16="http://schemas.microsoft.com/office/drawing/2014/main" id="{9A952E4F-E347-754A-A8DB-692D52B86777}"/>
              </a:ext>
            </a:extLst>
          </p:cNvPr>
          <p:cNvPicPr>
            <a:picLocks noChangeAspect="1"/>
          </p:cNvPicPr>
          <p:nvPr/>
        </p:nvPicPr>
        <p:blipFill>
          <a:blip r:embed="rId3"/>
          <a:stretch>
            <a:fillRect/>
          </a:stretch>
        </p:blipFill>
        <p:spPr>
          <a:xfrm>
            <a:off x="4247266" y="1245439"/>
            <a:ext cx="3596952" cy="1551468"/>
          </a:xfrm>
          <a:prstGeom prst="rect">
            <a:avLst/>
          </a:prstGeom>
        </p:spPr>
      </p:pic>
      <p:sp>
        <p:nvSpPr>
          <p:cNvPr id="3" name="Subtitle 2">
            <a:extLst>
              <a:ext uri="{FF2B5EF4-FFF2-40B4-BE49-F238E27FC236}">
                <a16:creationId xmlns:a16="http://schemas.microsoft.com/office/drawing/2014/main" id="{DA4E822E-2833-E840-BBE0-1780A409289D}"/>
              </a:ext>
            </a:extLst>
          </p:cNvPr>
          <p:cNvSpPr>
            <a:spLocks noGrp="1"/>
          </p:cNvSpPr>
          <p:nvPr>
            <p:ph type="subTitle" idx="1"/>
          </p:nvPr>
        </p:nvSpPr>
        <p:spPr>
          <a:xfrm>
            <a:off x="2102634" y="2796907"/>
            <a:ext cx="7614229" cy="3074504"/>
          </a:xfrm>
          <a:blipFill>
            <a:blip r:embed="rId4"/>
            <a:tile tx="0" ty="0" sx="100000" sy="100000" flip="none" algn="tl"/>
          </a:blipFill>
          <a:effectLst>
            <a:outerShdw blurRad="50800" dist="50800" dir="5400000" algn="ctr" rotWithShape="0">
              <a:srgbClr val="000000">
                <a:alpha val="24000"/>
              </a:srgbClr>
            </a:outerShdw>
          </a:effectLst>
        </p:spPr>
        <p:txBody>
          <a:bodyPr>
            <a:noAutofit/>
          </a:bodyPr>
          <a:lstStyle/>
          <a:p>
            <a:endParaRPr lang="vi-VN" sz="5400" dirty="0">
              <a:solidFill>
                <a:srgbClr val="FF0000"/>
              </a:solidFill>
              <a:latin typeface="+mj-lt"/>
            </a:endParaRPr>
          </a:p>
          <a:p>
            <a:r>
              <a:rPr lang="vi-VN" sz="5400" dirty="0">
                <a:solidFill>
                  <a:srgbClr val="FF0000"/>
                </a:solidFill>
                <a:latin typeface="+mj-lt"/>
              </a:rPr>
              <a:t>Bài 8:</a:t>
            </a:r>
            <a:r>
              <a:rPr lang="vi-VN" sz="5300" dirty="0">
                <a:solidFill>
                  <a:srgbClr val="FF0000"/>
                </a:solidFill>
                <a:latin typeface="+mj-lt"/>
              </a:rPr>
              <a:t>Làm đồ dùng học tập </a:t>
            </a:r>
          </a:p>
          <a:p>
            <a:r>
              <a:rPr lang="vi-VN" sz="5400" dirty="0">
                <a:solidFill>
                  <a:srgbClr val="FF0000"/>
                </a:solidFill>
                <a:latin typeface="+mj-lt"/>
              </a:rPr>
              <a:t>( tiết 2)</a:t>
            </a:r>
          </a:p>
        </p:txBody>
      </p:sp>
      <p:pic>
        <p:nvPicPr>
          <p:cNvPr id="8" name="Picture 7">
            <a:extLst>
              <a:ext uri="{FF2B5EF4-FFF2-40B4-BE49-F238E27FC236}">
                <a16:creationId xmlns:a16="http://schemas.microsoft.com/office/drawing/2014/main" id="{46DFF676-F8B1-C546-9DC8-59D4EC3A8FB9}"/>
              </a:ext>
            </a:extLst>
          </p:cNvPr>
          <p:cNvPicPr>
            <a:picLocks noChangeAspect="1"/>
          </p:cNvPicPr>
          <p:nvPr/>
        </p:nvPicPr>
        <p:blipFill>
          <a:blip r:embed="rId5"/>
          <a:stretch>
            <a:fillRect/>
          </a:stretch>
        </p:blipFill>
        <p:spPr>
          <a:xfrm rot="20806844">
            <a:off x="9919477" y="689956"/>
            <a:ext cx="1111380" cy="1090410"/>
          </a:xfrm>
          <a:prstGeom prst="rect">
            <a:avLst/>
          </a:prstGeom>
        </p:spPr>
      </p:pic>
      <p:pic>
        <p:nvPicPr>
          <p:cNvPr id="9" name="Picture 8">
            <a:extLst>
              <a:ext uri="{FF2B5EF4-FFF2-40B4-BE49-F238E27FC236}">
                <a16:creationId xmlns:a16="http://schemas.microsoft.com/office/drawing/2014/main" id="{4D9A4702-2FA8-4F44-96DD-5313A8230227}"/>
              </a:ext>
            </a:extLst>
          </p:cNvPr>
          <p:cNvPicPr>
            <a:picLocks noChangeAspect="1"/>
          </p:cNvPicPr>
          <p:nvPr/>
        </p:nvPicPr>
        <p:blipFill>
          <a:blip r:embed="rId5"/>
          <a:stretch>
            <a:fillRect/>
          </a:stretch>
        </p:blipFill>
        <p:spPr>
          <a:xfrm rot="2640825" flipV="1">
            <a:off x="848871" y="5721458"/>
            <a:ext cx="1111380" cy="859016"/>
          </a:xfrm>
          <a:prstGeom prst="rect">
            <a:avLst/>
          </a:prstGeom>
        </p:spPr>
      </p:pic>
    </p:spTree>
    <p:extLst>
      <p:ext uri="{BB962C8B-B14F-4D97-AF65-F5344CB8AC3E}">
        <p14:creationId xmlns:p14="http://schemas.microsoft.com/office/powerpoint/2010/main" val="20761535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62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62000">
                                          <p:cBhvr additive="base">
                                            <p:cTn id="15" dur="10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0-#ppt_w/2"/>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55DC304-4CC2-4AA6-99F0-241F19673CE7}"/>
              </a:ext>
              <a:ext uri="{C183D7F6-B498-43B3-948B-1728B52AA6E4}">
                <adec:decorative xmlns:adec="http://schemas.microsoft.com/office/drawing/2017/decorative" xmlns="" val="1"/>
              </a:ext>
            </a:extLst>
          </p:cNvPr>
          <p:cNvSpPr/>
          <p:nvPr/>
        </p:nvSpPr>
        <p:spPr>
          <a:xfrm>
            <a:off x="8279457" y="0"/>
            <a:ext cx="3981702" cy="6858000"/>
          </a:xfrm>
          <a:custGeom>
            <a:avLst/>
            <a:gdLst>
              <a:gd name="connsiteX0" fmla="*/ 2056998 w 4367464"/>
              <a:gd name="connsiteY0" fmla="*/ 0 h 6858000"/>
              <a:gd name="connsiteX1" fmla="*/ 4367464 w 4367464"/>
              <a:gd name="connsiteY1" fmla="*/ 0 h 6858000"/>
              <a:gd name="connsiteX2" fmla="*/ 4367464 w 4367464"/>
              <a:gd name="connsiteY2" fmla="*/ 6858000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0" fmla="*/ 2056998 w 4367464"/>
              <a:gd name="connsiteY0" fmla="*/ 0 h 6858000"/>
              <a:gd name="connsiteX1" fmla="*/ 4367464 w 4367464"/>
              <a:gd name="connsiteY1" fmla="*/ 0 h 6858000"/>
              <a:gd name="connsiteX2" fmla="*/ 3981702 w 4367464"/>
              <a:gd name="connsiteY2" fmla="*/ 6843712 h 6858000"/>
              <a:gd name="connsiteX3" fmla="*/ 2783919 w 4367464"/>
              <a:gd name="connsiteY3" fmla="*/ 6858000 h 6858000"/>
              <a:gd name="connsiteX4" fmla="*/ 2752534 w 4367464"/>
              <a:gd name="connsiteY4" fmla="*/ 6850757 h 6858000"/>
              <a:gd name="connsiteX5" fmla="*/ 0 w 4367464"/>
              <a:gd name="connsiteY5" fmla="*/ 3296654 h 6858000"/>
              <a:gd name="connsiteX6" fmla="*/ 1920467 w 4367464"/>
              <a:gd name="connsiteY6" fmla="*/ 69927 h 6858000"/>
              <a:gd name="connsiteX7" fmla="*/ 2056998 w 4367464"/>
              <a:gd name="connsiteY7" fmla="*/ 0 h 6858000"/>
              <a:gd name="connsiteX0" fmla="*/ 2056998 w 3981702"/>
              <a:gd name="connsiteY0" fmla="*/ 28575 h 6886575"/>
              <a:gd name="connsiteX1" fmla="*/ 3881689 w 3981702"/>
              <a:gd name="connsiteY1" fmla="*/ 0 h 6886575"/>
              <a:gd name="connsiteX2" fmla="*/ 3981702 w 3981702"/>
              <a:gd name="connsiteY2" fmla="*/ 6872287 h 6886575"/>
              <a:gd name="connsiteX3" fmla="*/ 2783919 w 3981702"/>
              <a:gd name="connsiteY3" fmla="*/ 6886575 h 6886575"/>
              <a:gd name="connsiteX4" fmla="*/ 2752534 w 3981702"/>
              <a:gd name="connsiteY4" fmla="*/ 6879332 h 6886575"/>
              <a:gd name="connsiteX5" fmla="*/ 0 w 3981702"/>
              <a:gd name="connsiteY5" fmla="*/ 3325229 h 6886575"/>
              <a:gd name="connsiteX6" fmla="*/ 1920467 w 3981702"/>
              <a:gd name="connsiteY6" fmla="*/ 98502 h 6886575"/>
              <a:gd name="connsiteX7" fmla="*/ 2056998 w 3981702"/>
              <a:gd name="connsiteY7" fmla="*/ 28575 h 6886575"/>
              <a:gd name="connsiteX0" fmla="*/ 2056998 w 3981702"/>
              <a:gd name="connsiteY0" fmla="*/ 14287 h 6872287"/>
              <a:gd name="connsiteX1" fmla="*/ 3967414 w 3981702"/>
              <a:gd name="connsiteY1" fmla="*/ 0 h 6872287"/>
              <a:gd name="connsiteX2" fmla="*/ 3981702 w 3981702"/>
              <a:gd name="connsiteY2" fmla="*/ 6857999 h 6872287"/>
              <a:gd name="connsiteX3" fmla="*/ 2783919 w 3981702"/>
              <a:gd name="connsiteY3" fmla="*/ 6872287 h 6872287"/>
              <a:gd name="connsiteX4" fmla="*/ 2752534 w 3981702"/>
              <a:gd name="connsiteY4" fmla="*/ 6865044 h 6872287"/>
              <a:gd name="connsiteX5" fmla="*/ 0 w 3981702"/>
              <a:gd name="connsiteY5" fmla="*/ 3310941 h 6872287"/>
              <a:gd name="connsiteX6" fmla="*/ 1920467 w 3981702"/>
              <a:gd name="connsiteY6" fmla="*/ 84214 h 6872287"/>
              <a:gd name="connsiteX7" fmla="*/ 2056998 w 3981702"/>
              <a:gd name="connsiteY7" fmla="*/ 14287 h 6872287"/>
              <a:gd name="connsiteX0" fmla="*/ 2056998 w 4039095"/>
              <a:gd name="connsiteY0" fmla="*/ 14287 h 6872287"/>
              <a:gd name="connsiteX1" fmla="*/ 4038852 w 4039095"/>
              <a:gd name="connsiteY1" fmla="*/ 0 h 6872287"/>
              <a:gd name="connsiteX2" fmla="*/ 3981702 w 4039095"/>
              <a:gd name="connsiteY2" fmla="*/ 6857999 h 6872287"/>
              <a:gd name="connsiteX3" fmla="*/ 2783919 w 4039095"/>
              <a:gd name="connsiteY3" fmla="*/ 6872287 h 6872287"/>
              <a:gd name="connsiteX4" fmla="*/ 2752534 w 4039095"/>
              <a:gd name="connsiteY4" fmla="*/ 6865044 h 6872287"/>
              <a:gd name="connsiteX5" fmla="*/ 0 w 4039095"/>
              <a:gd name="connsiteY5" fmla="*/ 3310941 h 6872287"/>
              <a:gd name="connsiteX6" fmla="*/ 1920467 w 4039095"/>
              <a:gd name="connsiteY6" fmla="*/ 84214 h 6872287"/>
              <a:gd name="connsiteX7" fmla="*/ 2056998 w 4039095"/>
              <a:gd name="connsiteY7" fmla="*/ 14287 h 6872287"/>
              <a:gd name="connsiteX0" fmla="*/ 2056998 w 3981702"/>
              <a:gd name="connsiteY0" fmla="*/ 0 h 6858000"/>
              <a:gd name="connsiteX1" fmla="*/ 3953127 w 3981702"/>
              <a:gd name="connsiteY1" fmla="*/ 0 h 6858000"/>
              <a:gd name="connsiteX2" fmla="*/ 3981702 w 3981702"/>
              <a:gd name="connsiteY2" fmla="*/ 6843712 h 6858000"/>
              <a:gd name="connsiteX3" fmla="*/ 2783919 w 3981702"/>
              <a:gd name="connsiteY3" fmla="*/ 6858000 h 6858000"/>
              <a:gd name="connsiteX4" fmla="*/ 2752534 w 3981702"/>
              <a:gd name="connsiteY4" fmla="*/ 6850757 h 6858000"/>
              <a:gd name="connsiteX5" fmla="*/ 0 w 3981702"/>
              <a:gd name="connsiteY5" fmla="*/ 3296654 h 6858000"/>
              <a:gd name="connsiteX6" fmla="*/ 1920467 w 3981702"/>
              <a:gd name="connsiteY6" fmla="*/ 69927 h 6858000"/>
              <a:gd name="connsiteX7" fmla="*/ 2056998 w 3981702"/>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81702" h="6858000">
                <a:moveTo>
                  <a:pt x="2056998" y="0"/>
                </a:moveTo>
                <a:lnTo>
                  <a:pt x="3953127" y="0"/>
                </a:lnTo>
                <a:cubicBezTo>
                  <a:pt x="3957890" y="2286000"/>
                  <a:pt x="3976939" y="4557712"/>
                  <a:pt x="3981702" y="6843712"/>
                </a:cubicBezTo>
                <a:lnTo>
                  <a:pt x="2783919" y="6858000"/>
                </a:lnTo>
                <a:lnTo>
                  <a:pt x="2752534" y="6850757"/>
                </a:lnTo>
                <a:cubicBezTo>
                  <a:pt x="1169639" y="6443496"/>
                  <a:pt x="0" y="5006667"/>
                  <a:pt x="0" y="3296654"/>
                </a:cubicBezTo>
                <a:cubicBezTo>
                  <a:pt x="0" y="1903310"/>
                  <a:pt x="776551" y="691340"/>
                  <a:pt x="1920467" y="69927"/>
                </a:cubicBezTo>
                <a:lnTo>
                  <a:pt x="205699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Graphic 9" descr="Illustration of a blue bag of school supplies character ">
            <a:extLst>
              <a:ext uri="{FF2B5EF4-FFF2-40B4-BE49-F238E27FC236}">
                <a16:creationId xmlns:a16="http://schemas.microsoft.com/office/drawing/2014/main" id="{6F5EC1ED-E527-4E5A-A0D8-3D0719060D1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548159" y="2203704"/>
            <a:ext cx="3444298" cy="2422061"/>
          </a:xfrm>
          <a:prstGeom prst="rect">
            <a:avLst/>
          </a:prstGeom>
        </p:spPr>
      </p:pic>
      <p:sp>
        <p:nvSpPr>
          <p:cNvPr id="11" name="Freeform: Shape 10">
            <a:extLst>
              <a:ext uri="{FF2B5EF4-FFF2-40B4-BE49-F238E27FC236}">
                <a16:creationId xmlns:a16="http://schemas.microsoft.com/office/drawing/2014/main" id="{9CA53CE1-A238-8A7E-461E-70639739CD16}"/>
              </a:ext>
            </a:extLst>
          </p:cNvPr>
          <p:cNvSpPr/>
          <p:nvPr/>
        </p:nvSpPr>
        <p:spPr>
          <a:xfrm>
            <a:off x="2587929" y="209073"/>
            <a:ext cx="5956449" cy="2280516"/>
          </a:xfrm>
          <a:custGeom>
            <a:avLst/>
            <a:gdLst>
              <a:gd name="connsiteX0" fmla="*/ 277458 w 1664713"/>
              <a:gd name="connsiteY0" fmla="*/ 0 h 5956448"/>
              <a:gd name="connsiteX1" fmla="*/ 1387255 w 1664713"/>
              <a:gd name="connsiteY1" fmla="*/ 0 h 5956448"/>
              <a:gd name="connsiteX2" fmla="*/ 1664713 w 1664713"/>
              <a:gd name="connsiteY2" fmla="*/ 277458 h 5956448"/>
              <a:gd name="connsiteX3" fmla="*/ 1664713 w 1664713"/>
              <a:gd name="connsiteY3" fmla="*/ 5956448 h 5956448"/>
              <a:gd name="connsiteX4" fmla="*/ 1664713 w 1664713"/>
              <a:gd name="connsiteY4" fmla="*/ 5956448 h 5956448"/>
              <a:gd name="connsiteX5" fmla="*/ 0 w 1664713"/>
              <a:gd name="connsiteY5" fmla="*/ 5956448 h 5956448"/>
              <a:gd name="connsiteX6" fmla="*/ 0 w 1664713"/>
              <a:gd name="connsiteY6" fmla="*/ 5956448 h 5956448"/>
              <a:gd name="connsiteX7" fmla="*/ 0 w 1664713"/>
              <a:gd name="connsiteY7" fmla="*/ 277458 h 5956448"/>
              <a:gd name="connsiteX8" fmla="*/ 277458 w 1664713"/>
              <a:gd name="connsiteY8" fmla="*/ 0 h 595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713" h="5956448">
                <a:moveTo>
                  <a:pt x="1664713" y="992763"/>
                </a:moveTo>
                <a:lnTo>
                  <a:pt x="1664713" y="4963685"/>
                </a:lnTo>
                <a:cubicBezTo>
                  <a:pt x="1664713" y="5511972"/>
                  <a:pt x="1629995" y="5956446"/>
                  <a:pt x="1587169" y="5956446"/>
                </a:cubicBezTo>
                <a:lnTo>
                  <a:pt x="0" y="5956446"/>
                </a:lnTo>
                <a:lnTo>
                  <a:pt x="0" y="5956446"/>
                </a:lnTo>
                <a:lnTo>
                  <a:pt x="0" y="2"/>
                </a:lnTo>
                <a:lnTo>
                  <a:pt x="0" y="2"/>
                </a:lnTo>
                <a:lnTo>
                  <a:pt x="1587169" y="2"/>
                </a:lnTo>
                <a:cubicBezTo>
                  <a:pt x="1629995" y="2"/>
                  <a:pt x="1664713" y="444476"/>
                  <a:pt x="1664713" y="992763"/>
                </a:cubicBezTo>
                <a:close/>
              </a:path>
            </a:pathLst>
          </a:custGeom>
          <a:solidFill>
            <a:schemeClr val="accent6">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5261" tIns="168895" rIns="256525" bIns="168896" numCol="1" spcCol="1270" anchor="ctr" anchorCtr="0">
            <a:noAutofit/>
          </a:bodyPr>
          <a:lstStyle/>
          <a:p>
            <a:pPr lvl="0"/>
            <a:r>
              <a:rPr lang="vi-VN" sz="2400" dirty="0">
                <a:latin typeface="+mj-lt"/>
              </a:rPr>
              <a:t>1. Lựa chọn được vật liệu và sử dụng được dụng cụ phù hợp để làm đồ dùng học tập.</a:t>
            </a:r>
          </a:p>
          <a:p>
            <a:pPr lvl="0"/>
            <a:r>
              <a:rPr lang="vi-VN" sz="2400" dirty="0">
                <a:latin typeface="+mj-lt"/>
              </a:rPr>
              <a:t>2. Làm được một đồ dùng học tập đơn giản theo các bước cho trước, đảm bảo yêu cầu về kĩ thuật, thẩm mĩ.</a:t>
            </a:r>
          </a:p>
        </p:txBody>
      </p:sp>
      <p:sp>
        <p:nvSpPr>
          <p:cNvPr id="12" name="Freeform: Shape 11">
            <a:extLst>
              <a:ext uri="{FF2B5EF4-FFF2-40B4-BE49-F238E27FC236}">
                <a16:creationId xmlns:a16="http://schemas.microsoft.com/office/drawing/2014/main" id="{278BB492-2DDB-3175-255C-3FFD589C64B3}"/>
              </a:ext>
            </a:extLst>
          </p:cNvPr>
          <p:cNvSpPr/>
          <p:nvPr/>
        </p:nvSpPr>
        <p:spPr>
          <a:xfrm>
            <a:off x="199543" y="256370"/>
            <a:ext cx="2388386" cy="2080892"/>
          </a:xfrm>
          <a:custGeom>
            <a:avLst/>
            <a:gdLst>
              <a:gd name="connsiteX0" fmla="*/ 0 w 2388386"/>
              <a:gd name="connsiteY0" fmla="*/ 346822 h 2080892"/>
              <a:gd name="connsiteX1" fmla="*/ 346822 w 2388386"/>
              <a:gd name="connsiteY1" fmla="*/ 0 h 2080892"/>
              <a:gd name="connsiteX2" fmla="*/ 2041564 w 2388386"/>
              <a:gd name="connsiteY2" fmla="*/ 0 h 2080892"/>
              <a:gd name="connsiteX3" fmla="*/ 2388386 w 2388386"/>
              <a:gd name="connsiteY3" fmla="*/ 346822 h 2080892"/>
              <a:gd name="connsiteX4" fmla="*/ 2388386 w 2388386"/>
              <a:gd name="connsiteY4" fmla="*/ 1734070 h 2080892"/>
              <a:gd name="connsiteX5" fmla="*/ 2041564 w 2388386"/>
              <a:gd name="connsiteY5" fmla="*/ 2080892 h 2080892"/>
              <a:gd name="connsiteX6" fmla="*/ 346822 w 2388386"/>
              <a:gd name="connsiteY6" fmla="*/ 2080892 h 2080892"/>
              <a:gd name="connsiteX7" fmla="*/ 0 w 2388386"/>
              <a:gd name="connsiteY7" fmla="*/ 1734070 h 2080892"/>
              <a:gd name="connsiteX8" fmla="*/ 0 w 2388386"/>
              <a:gd name="connsiteY8" fmla="*/ 346822 h 20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8386" h="2080892">
                <a:moveTo>
                  <a:pt x="0" y="346822"/>
                </a:moveTo>
                <a:cubicBezTo>
                  <a:pt x="0" y="155277"/>
                  <a:pt x="155277" y="0"/>
                  <a:pt x="346822" y="0"/>
                </a:cubicBezTo>
                <a:lnTo>
                  <a:pt x="2041564" y="0"/>
                </a:lnTo>
                <a:cubicBezTo>
                  <a:pt x="2233109" y="0"/>
                  <a:pt x="2388386" y="155277"/>
                  <a:pt x="2388386" y="346822"/>
                </a:cubicBezTo>
                <a:lnTo>
                  <a:pt x="2388386" y="1734070"/>
                </a:lnTo>
                <a:cubicBezTo>
                  <a:pt x="2388386" y="1925615"/>
                  <a:pt x="2233109" y="2080892"/>
                  <a:pt x="2041564" y="2080892"/>
                </a:cubicBezTo>
                <a:lnTo>
                  <a:pt x="346822" y="2080892"/>
                </a:lnTo>
                <a:cubicBezTo>
                  <a:pt x="155277" y="2080892"/>
                  <a:pt x="0" y="1925615"/>
                  <a:pt x="0" y="1734070"/>
                </a:cubicBezTo>
                <a:lnTo>
                  <a:pt x="0" y="346822"/>
                </a:lnTo>
                <a:close/>
              </a:path>
            </a:pathLst>
          </a:custGeom>
          <a:solidFill>
            <a:srgbClr val="F87818"/>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38741" tIns="170161" rIns="238741" bIns="170161" numCol="1" spcCol="1270" anchor="ctr" anchorCtr="0">
            <a:noAutofit/>
          </a:bodyPr>
          <a:lstStyle/>
          <a:p>
            <a:pPr marL="0" lvl="0" indent="0" algn="ctr" defTabSz="1600200">
              <a:lnSpc>
                <a:spcPct val="90000"/>
              </a:lnSpc>
              <a:spcBef>
                <a:spcPct val="0"/>
              </a:spcBef>
              <a:spcAft>
                <a:spcPct val="35000"/>
              </a:spcAft>
              <a:buNone/>
            </a:pPr>
            <a:r>
              <a:rPr lang="en-US" sz="3600" kern="1200" dirty="0" err="1"/>
              <a:t>I.Yêu</a:t>
            </a:r>
            <a:r>
              <a:rPr lang="en-US" sz="3600" kern="1200" dirty="0"/>
              <a:t> </a:t>
            </a:r>
            <a:r>
              <a:rPr lang="en-US" sz="3600" kern="1200" dirty="0" err="1"/>
              <a:t>cầu</a:t>
            </a:r>
            <a:r>
              <a:rPr lang="en-US" sz="3600" kern="1200" dirty="0"/>
              <a:t> </a:t>
            </a:r>
          </a:p>
          <a:p>
            <a:pPr marL="0" lvl="0" indent="0" algn="ctr" defTabSz="1600200">
              <a:lnSpc>
                <a:spcPct val="90000"/>
              </a:lnSpc>
              <a:spcBef>
                <a:spcPct val="0"/>
              </a:spcBef>
              <a:spcAft>
                <a:spcPct val="35000"/>
              </a:spcAft>
              <a:buNone/>
            </a:pPr>
            <a:r>
              <a:rPr lang="en-US" sz="3600" kern="1200" dirty="0" err="1"/>
              <a:t>cần</a:t>
            </a:r>
            <a:r>
              <a:rPr lang="en-US" sz="3600" kern="1200" dirty="0"/>
              <a:t> </a:t>
            </a:r>
            <a:r>
              <a:rPr lang="en-US" sz="3600" kern="1200" dirty="0" err="1"/>
              <a:t>đạt</a:t>
            </a:r>
            <a:endParaRPr lang="en-US" sz="3600" kern="1200" dirty="0"/>
          </a:p>
        </p:txBody>
      </p:sp>
      <p:sp>
        <p:nvSpPr>
          <p:cNvPr id="13" name="Freeform: Shape 12">
            <a:extLst>
              <a:ext uri="{FF2B5EF4-FFF2-40B4-BE49-F238E27FC236}">
                <a16:creationId xmlns:a16="http://schemas.microsoft.com/office/drawing/2014/main" id="{67A2DBB1-7D99-F5C7-4D81-D95454C255D2}"/>
              </a:ext>
            </a:extLst>
          </p:cNvPr>
          <p:cNvSpPr/>
          <p:nvPr/>
        </p:nvSpPr>
        <p:spPr>
          <a:xfrm>
            <a:off x="2947567" y="2593634"/>
            <a:ext cx="5596995" cy="1720475"/>
          </a:xfrm>
          <a:custGeom>
            <a:avLst/>
            <a:gdLst>
              <a:gd name="connsiteX0" fmla="*/ 277458 w 1664713"/>
              <a:gd name="connsiteY0" fmla="*/ 0 h 5596995"/>
              <a:gd name="connsiteX1" fmla="*/ 1387255 w 1664713"/>
              <a:gd name="connsiteY1" fmla="*/ 0 h 5596995"/>
              <a:gd name="connsiteX2" fmla="*/ 1664713 w 1664713"/>
              <a:gd name="connsiteY2" fmla="*/ 277458 h 5596995"/>
              <a:gd name="connsiteX3" fmla="*/ 1664713 w 1664713"/>
              <a:gd name="connsiteY3" fmla="*/ 5596995 h 5596995"/>
              <a:gd name="connsiteX4" fmla="*/ 1664713 w 1664713"/>
              <a:gd name="connsiteY4" fmla="*/ 5596995 h 5596995"/>
              <a:gd name="connsiteX5" fmla="*/ 0 w 1664713"/>
              <a:gd name="connsiteY5" fmla="*/ 5596995 h 5596995"/>
              <a:gd name="connsiteX6" fmla="*/ 0 w 1664713"/>
              <a:gd name="connsiteY6" fmla="*/ 5596995 h 5596995"/>
              <a:gd name="connsiteX7" fmla="*/ 0 w 1664713"/>
              <a:gd name="connsiteY7" fmla="*/ 277458 h 5596995"/>
              <a:gd name="connsiteX8" fmla="*/ 277458 w 1664713"/>
              <a:gd name="connsiteY8" fmla="*/ 0 h 559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713" h="5596995">
                <a:moveTo>
                  <a:pt x="1664713" y="932852"/>
                </a:moveTo>
                <a:lnTo>
                  <a:pt x="1664713" y="4664143"/>
                </a:lnTo>
                <a:cubicBezTo>
                  <a:pt x="1664713" y="5179343"/>
                  <a:pt x="1627766" y="5596995"/>
                  <a:pt x="1582189" y="5596995"/>
                </a:cubicBezTo>
                <a:lnTo>
                  <a:pt x="0" y="5596995"/>
                </a:lnTo>
                <a:lnTo>
                  <a:pt x="0" y="5596995"/>
                </a:lnTo>
                <a:lnTo>
                  <a:pt x="0" y="0"/>
                </a:lnTo>
                <a:lnTo>
                  <a:pt x="0" y="0"/>
                </a:lnTo>
                <a:lnTo>
                  <a:pt x="1582189" y="0"/>
                </a:lnTo>
                <a:cubicBezTo>
                  <a:pt x="1627766" y="0"/>
                  <a:pt x="1664713" y="417652"/>
                  <a:pt x="1664713" y="932852"/>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26985" rIns="172704" bIns="126985" numCol="1" spcCol="1270" anchor="ctr" anchorCtr="0">
            <a:noAutofit/>
          </a:bodyPr>
          <a:lstStyle/>
          <a:p>
            <a:r>
              <a:rPr lang="pt-BR"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5 thước kẻ làm sẵn</a:t>
            </a:r>
          </a:p>
          <a:p>
            <a:r>
              <a:rPr lang="pt-BR" sz="2400" dirty="0">
                <a:latin typeface="Times New Roman" panose="02020603050405020304" pitchFamily="18" charset="0"/>
                <a:cs typeface="Times New Roman" panose="02020603050405020304" pitchFamily="18" charset="0"/>
              </a:rPr>
              <a:t> - </a:t>
            </a:r>
            <a:r>
              <a:rPr lang="pt-BR" sz="2400" dirty="0" err="1">
                <a:latin typeface="Times New Roman" panose="02020603050405020304" pitchFamily="18" charset="0"/>
                <a:cs typeface="Times New Roman" panose="02020603050405020304" pitchFamily="18" charset="0"/>
              </a:rPr>
              <a:t>Vật</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liệu:Giấy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màu</a:t>
            </a:r>
            <a:r>
              <a:rPr lang="pt-BR"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kéo, keo, bìa các tông, thước kẻ, bút chì</a:t>
            </a:r>
            <a:r>
              <a:rPr lang="pt-BR"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pt-BR" sz="2400" dirty="0">
                <a:latin typeface="Times New Roman" panose="02020603050405020304" pitchFamily="18" charset="0"/>
                <a:cs typeface="Times New Roman" panose="02020603050405020304" pitchFamily="18" charset="0"/>
              </a:rPr>
              <a:t> - </a:t>
            </a:r>
            <a:r>
              <a:rPr lang="pt-BR" sz="2400" dirty="0" err="1">
                <a:latin typeface="Times New Roman" panose="02020603050405020304" pitchFamily="18" charset="0"/>
                <a:cs typeface="Times New Roman" panose="02020603050405020304" pitchFamily="18" charset="0"/>
              </a:rPr>
              <a:t>Máy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soi</a:t>
            </a:r>
            <a:r>
              <a:rPr lang="pt-BR" sz="2400" dirty="0">
                <a:latin typeface="Times New Roman" panose="02020603050405020304" pitchFamily="18" charset="0"/>
                <a:cs typeface="Times New Roman" panose="02020603050405020304" pitchFamily="18" charset="0"/>
              </a:rPr>
              <a:t> , </a:t>
            </a:r>
            <a:r>
              <a:rPr lang="pt-BR" sz="2400" dirty="0" err="1">
                <a:latin typeface="Times New Roman" panose="02020603050405020304" pitchFamily="18" charset="0"/>
                <a:cs typeface="Times New Roman" panose="02020603050405020304" pitchFamily="18" charset="0"/>
              </a:rPr>
              <a:t>máy</a:t>
            </a:r>
            <a:r>
              <a:rPr lang="pt-BR" sz="2400" dirty="0">
                <a:latin typeface="Times New Roman" panose="02020603050405020304" pitchFamily="18" charset="0"/>
                <a:cs typeface="Times New Roman" panose="02020603050405020304" pitchFamily="18" charset="0"/>
              </a:rPr>
              <a:t> </a:t>
            </a:r>
            <a:r>
              <a:rPr lang="pt-BR" sz="2400" dirty="0" err="1">
                <a:latin typeface="Times New Roman" panose="02020603050405020304" pitchFamily="18" charset="0"/>
                <a:cs typeface="Times New Roman" panose="02020603050405020304" pitchFamily="18" charset="0"/>
              </a:rPr>
              <a:t>chiếu</a:t>
            </a:r>
            <a:r>
              <a:rPr lang="pt-BR"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 Hình ảnh quy trình làm thước kẻ.</a:t>
            </a:r>
            <a:endParaRPr lang="en-US" sz="2400" kern="1200" dirty="0">
              <a:latin typeface="Times New Roman" panose="02020603050405020304" pitchFamily="18" charset="0"/>
              <a:cs typeface="Times New Roman" panose="02020603050405020304" pitchFamily="18" charset="0"/>
            </a:endParaRPr>
          </a:p>
        </p:txBody>
      </p:sp>
      <p:sp>
        <p:nvSpPr>
          <p:cNvPr id="14" name="Freeform: Shape 13">
            <a:extLst>
              <a:ext uri="{FF2B5EF4-FFF2-40B4-BE49-F238E27FC236}">
                <a16:creationId xmlns:a16="http://schemas.microsoft.com/office/drawing/2014/main" id="{D009AB3A-4238-C0A4-E453-E2F3C9D6BB19}"/>
              </a:ext>
            </a:extLst>
          </p:cNvPr>
          <p:cNvSpPr/>
          <p:nvPr/>
        </p:nvSpPr>
        <p:spPr>
          <a:xfrm>
            <a:off x="199543" y="2441307"/>
            <a:ext cx="2748024" cy="2080892"/>
          </a:xfrm>
          <a:custGeom>
            <a:avLst/>
            <a:gdLst>
              <a:gd name="connsiteX0" fmla="*/ 0 w 2748024"/>
              <a:gd name="connsiteY0" fmla="*/ 346822 h 2080892"/>
              <a:gd name="connsiteX1" fmla="*/ 346822 w 2748024"/>
              <a:gd name="connsiteY1" fmla="*/ 0 h 2080892"/>
              <a:gd name="connsiteX2" fmla="*/ 2401202 w 2748024"/>
              <a:gd name="connsiteY2" fmla="*/ 0 h 2080892"/>
              <a:gd name="connsiteX3" fmla="*/ 2748024 w 2748024"/>
              <a:gd name="connsiteY3" fmla="*/ 346822 h 2080892"/>
              <a:gd name="connsiteX4" fmla="*/ 2748024 w 2748024"/>
              <a:gd name="connsiteY4" fmla="*/ 1734070 h 2080892"/>
              <a:gd name="connsiteX5" fmla="*/ 2401202 w 2748024"/>
              <a:gd name="connsiteY5" fmla="*/ 2080892 h 2080892"/>
              <a:gd name="connsiteX6" fmla="*/ 346822 w 2748024"/>
              <a:gd name="connsiteY6" fmla="*/ 2080892 h 2080892"/>
              <a:gd name="connsiteX7" fmla="*/ 0 w 2748024"/>
              <a:gd name="connsiteY7" fmla="*/ 1734070 h 2080892"/>
              <a:gd name="connsiteX8" fmla="*/ 0 w 2748024"/>
              <a:gd name="connsiteY8" fmla="*/ 346822 h 20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024" h="2080892">
                <a:moveTo>
                  <a:pt x="0" y="346822"/>
                </a:moveTo>
                <a:cubicBezTo>
                  <a:pt x="0" y="155277"/>
                  <a:pt x="155277" y="0"/>
                  <a:pt x="346822" y="0"/>
                </a:cubicBezTo>
                <a:lnTo>
                  <a:pt x="2401202" y="0"/>
                </a:lnTo>
                <a:cubicBezTo>
                  <a:pt x="2592747" y="0"/>
                  <a:pt x="2748024" y="155277"/>
                  <a:pt x="2748024" y="346822"/>
                </a:cubicBezTo>
                <a:lnTo>
                  <a:pt x="2748024" y="1734070"/>
                </a:lnTo>
                <a:cubicBezTo>
                  <a:pt x="2748024" y="1925615"/>
                  <a:pt x="2592747" y="2080892"/>
                  <a:pt x="2401202" y="2080892"/>
                </a:cubicBezTo>
                <a:lnTo>
                  <a:pt x="346822" y="2080892"/>
                </a:lnTo>
                <a:cubicBezTo>
                  <a:pt x="155277" y="2080892"/>
                  <a:pt x="0" y="1925615"/>
                  <a:pt x="0" y="1734070"/>
                </a:cubicBezTo>
                <a:lnTo>
                  <a:pt x="0" y="346822"/>
                </a:lnTo>
                <a:close/>
              </a:path>
            </a:pathLst>
          </a:cu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3981" tIns="177781" rIns="253981" bIns="177781" numCol="1" spcCol="1270" anchor="ctr" anchorCtr="0">
            <a:noAutofit/>
          </a:bodyPr>
          <a:lstStyle/>
          <a:p>
            <a:pPr marL="0" lvl="0" indent="0" algn="ctr" defTabSz="1778000">
              <a:lnSpc>
                <a:spcPct val="90000"/>
              </a:lnSpc>
              <a:spcBef>
                <a:spcPct val="0"/>
              </a:spcBef>
              <a:spcAft>
                <a:spcPct val="35000"/>
              </a:spcAft>
              <a:buNone/>
            </a:pPr>
            <a:r>
              <a:rPr lang="en-US" sz="4000" kern="1200" dirty="0" err="1"/>
              <a:t>II.Đồ</a:t>
            </a:r>
            <a:r>
              <a:rPr lang="en-US" sz="4000" kern="1200" dirty="0"/>
              <a:t> </a:t>
            </a:r>
            <a:r>
              <a:rPr lang="en-US" sz="4000" kern="1200" dirty="0" err="1"/>
              <a:t>dùng</a:t>
            </a:r>
            <a:r>
              <a:rPr lang="en-US" sz="4000" kern="1200" dirty="0"/>
              <a:t> </a:t>
            </a:r>
            <a:r>
              <a:rPr lang="en-US" sz="4000" kern="1200" dirty="0" err="1"/>
              <a:t>dạy</a:t>
            </a:r>
            <a:r>
              <a:rPr lang="en-US" sz="4000" kern="1200" dirty="0"/>
              <a:t> </a:t>
            </a:r>
            <a:r>
              <a:rPr lang="en-US" sz="4000" kern="1200" dirty="0" err="1"/>
              <a:t>học</a:t>
            </a:r>
            <a:endParaRPr lang="en-US" sz="4000" kern="1200" dirty="0"/>
          </a:p>
        </p:txBody>
      </p:sp>
      <p:sp>
        <p:nvSpPr>
          <p:cNvPr id="16" name="Freeform: Shape 15">
            <a:extLst>
              <a:ext uri="{FF2B5EF4-FFF2-40B4-BE49-F238E27FC236}">
                <a16:creationId xmlns:a16="http://schemas.microsoft.com/office/drawing/2014/main" id="{D226BA5D-5411-50D1-0D20-AAEFACA9B689}"/>
              </a:ext>
            </a:extLst>
          </p:cNvPr>
          <p:cNvSpPr/>
          <p:nvPr/>
        </p:nvSpPr>
        <p:spPr>
          <a:xfrm>
            <a:off x="3205044" y="4848399"/>
            <a:ext cx="5343115" cy="1664714"/>
          </a:xfrm>
          <a:custGeom>
            <a:avLst/>
            <a:gdLst>
              <a:gd name="connsiteX0" fmla="*/ 277458 w 1664713"/>
              <a:gd name="connsiteY0" fmla="*/ 0 h 5343114"/>
              <a:gd name="connsiteX1" fmla="*/ 1387255 w 1664713"/>
              <a:gd name="connsiteY1" fmla="*/ 0 h 5343114"/>
              <a:gd name="connsiteX2" fmla="*/ 1664713 w 1664713"/>
              <a:gd name="connsiteY2" fmla="*/ 277458 h 5343114"/>
              <a:gd name="connsiteX3" fmla="*/ 1664713 w 1664713"/>
              <a:gd name="connsiteY3" fmla="*/ 5343114 h 5343114"/>
              <a:gd name="connsiteX4" fmla="*/ 1664713 w 1664713"/>
              <a:gd name="connsiteY4" fmla="*/ 5343114 h 5343114"/>
              <a:gd name="connsiteX5" fmla="*/ 0 w 1664713"/>
              <a:gd name="connsiteY5" fmla="*/ 5343114 h 5343114"/>
              <a:gd name="connsiteX6" fmla="*/ 0 w 1664713"/>
              <a:gd name="connsiteY6" fmla="*/ 5343114 h 5343114"/>
              <a:gd name="connsiteX7" fmla="*/ 0 w 1664713"/>
              <a:gd name="connsiteY7" fmla="*/ 277458 h 5343114"/>
              <a:gd name="connsiteX8" fmla="*/ 277458 w 1664713"/>
              <a:gd name="connsiteY8" fmla="*/ 0 h 534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713" h="5343114">
                <a:moveTo>
                  <a:pt x="1664713" y="890539"/>
                </a:moveTo>
                <a:lnTo>
                  <a:pt x="1664713" y="4452575"/>
                </a:lnTo>
                <a:cubicBezTo>
                  <a:pt x="1664713" y="4944406"/>
                  <a:pt x="1626010" y="5343112"/>
                  <a:pt x="1578267" y="5343112"/>
                </a:cubicBezTo>
                <a:lnTo>
                  <a:pt x="0" y="5343112"/>
                </a:lnTo>
                <a:lnTo>
                  <a:pt x="0" y="5343112"/>
                </a:lnTo>
                <a:lnTo>
                  <a:pt x="0" y="2"/>
                </a:lnTo>
                <a:lnTo>
                  <a:pt x="0" y="2"/>
                </a:lnTo>
                <a:lnTo>
                  <a:pt x="1578267" y="2"/>
                </a:lnTo>
                <a:cubicBezTo>
                  <a:pt x="1626010" y="2"/>
                  <a:pt x="1664713" y="398708"/>
                  <a:pt x="1664713" y="890539"/>
                </a:cubicBezTo>
                <a:close/>
              </a:path>
            </a:pathLst>
          </a:custGeom>
          <a:solidFill>
            <a:schemeClr val="accent5">
              <a:lumMod val="40000"/>
              <a:lumOff val="6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1441" tIns="126986" rIns="172705" bIns="12698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Khởi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động</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Khám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phá</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Củng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cố</a:t>
            </a:r>
            <a:r>
              <a:rPr lang="en-US" sz="2400" kern="1200" dirty="0">
                <a:latin typeface="Times New Roman" panose="02020603050405020304" pitchFamily="18" charset="0"/>
                <a:cs typeface="Times New Roman" panose="02020603050405020304" pitchFamily="18" charset="0"/>
              </a:rPr>
              <a:t> - </a:t>
            </a:r>
            <a:r>
              <a:rPr lang="en-US" sz="2400" kern="1200" dirty="0" err="1">
                <a:latin typeface="Times New Roman" panose="02020603050405020304" pitchFamily="18" charset="0"/>
                <a:cs typeface="Times New Roman" panose="02020603050405020304" pitchFamily="18" charset="0"/>
              </a:rPr>
              <a:t>dặn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dò</a:t>
            </a:r>
            <a:endParaRPr lang="en-US" sz="2400" kern="1200" dirty="0">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C22A2954-0AD7-8773-C867-214535FE97E5}"/>
              </a:ext>
            </a:extLst>
          </p:cNvPr>
          <p:cNvSpPr/>
          <p:nvPr/>
        </p:nvSpPr>
        <p:spPr>
          <a:xfrm>
            <a:off x="199543" y="4626244"/>
            <a:ext cx="3005501" cy="2231756"/>
          </a:xfrm>
          <a:custGeom>
            <a:avLst/>
            <a:gdLst>
              <a:gd name="connsiteX0" fmla="*/ 0 w 3005501"/>
              <a:gd name="connsiteY0" fmla="*/ 346822 h 2080892"/>
              <a:gd name="connsiteX1" fmla="*/ 346822 w 3005501"/>
              <a:gd name="connsiteY1" fmla="*/ 0 h 2080892"/>
              <a:gd name="connsiteX2" fmla="*/ 2658679 w 3005501"/>
              <a:gd name="connsiteY2" fmla="*/ 0 h 2080892"/>
              <a:gd name="connsiteX3" fmla="*/ 3005501 w 3005501"/>
              <a:gd name="connsiteY3" fmla="*/ 346822 h 2080892"/>
              <a:gd name="connsiteX4" fmla="*/ 3005501 w 3005501"/>
              <a:gd name="connsiteY4" fmla="*/ 1734070 h 2080892"/>
              <a:gd name="connsiteX5" fmla="*/ 2658679 w 3005501"/>
              <a:gd name="connsiteY5" fmla="*/ 2080892 h 2080892"/>
              <a:gd name="connsiteX6" fmla="*/ 346822 w 3005501"/>
              <a:gd name="connsiteY6" fmla="*/ 2080892 h 2080892"/>
              <a:gd name="connsiteX7" fmla="*/ 0 w 3005501"/>
              <a:gd name="connsiteY7" fmla="*/ 1734070 h 2080892"/>
              <a:gd name="connsiteX8" fmla="*/ 0 w 3005501"/>
              <a:gd name="connsiteY8" fmla="*/ 346822 h 20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5501" h="2080892">
                <a:moveTo>
                  <a:pt x="0" y="346822"/>
                </a:moveTo>
                <a:cubicBezTo>
                  <a:pt x="0" y="155277"/>
                  <a:pt x="155277" y="0"/>
                  <a:pt x="346822" y="0"/>
                </a:cubicBezTo>
                <a:lnTo>
                  <a:pt x="2658679" y="0"/>
                </a:lnTo>
                <a:cubicBezTo>
                  <a:pt x="2850224" y="0"/>
                  <a:pt x="3005501" y="155277"/>
                  <a:pt x="3005501" y="346822"/>
                </a:cubicBezTo>
                <a:lnTo>
                  <a:pt x="3005501" y="1734070"/>
                </a:lnTo>
                <a:cubicBezTo>
                  <a:pt x="3005501" y="1925615"/>
                  <a:pt x="2850224" y="2080892"/>
                  <a:pt x="2658679" y="2080892"/>
                </a:cubicBezTo>
                <a:lnTo>
                  <a:pt x="346822" y="2080892"/>
                </a:lnTo>
                <a:cubicBezTo>
                  <a:pt x="155277" y="2080892"/>
                  <a:pt x="0" y="1925615"/>
                  <a:pt x="0" y="1734070"/>
                </a:cubicBezTo>
                <a:lnTo>
                  <a:pt x="0" y="346822"/>
                </a:lnTo>
                <a:close/>
              </a:path>
            </a:pathLst>
          </a:cu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3981" tIns="177781" rIns="253981" bIns="177781" numCol="1" spcCol="1270" anchor="ctr" anchorCtr="0">
            <a:noAutofit/>
          </a:bodyPr>
          <a:lstStyle/>
          <a:p>
            <a:pPr marL="0" lvl="0" indent="0" algn="ctr" defTabSz="1778000">
              <a:lnSpc>
                <a:spcPct val="90000"/>
              </a:lnSpc>
              <a:spcBef>
                <a:spcPct val="0"/>
              </a:spcBef>
              <a:spcAft>
                <a:spcPct val="35000"/>
              </a:spcAft>
              <a:buNone/>
            </a:pPr>
            <a:r>
              <a:rPr lang="en-US" sz="4000" kern="1200" dirty="0"/>
              <a:t>III. </a:t>
            </a:r>
            <a:r>
              <a:rPr lang="en-US" sz="4000" kern="1200" dirty="0" err="1"/>
              <a:t>Các</a:t>
            </a:r>
            <a:r>
              <a:rPr lang="en-US" sz="4000" kern="1200" dirty="0"/>
              <a:t> </a:t>
            </a:r>
            <a:r>
              <a:rPr lang="en-US" sz="4000" kern="1200" dirty="0" err="1"/>
              <a:t>hoạt</a:t>
            </a:r>
            <a:r>
              <a:rPr lang="en-US" sz="4000" kern="1200" dirty="0"/>
              <a:t> </a:t>
            </a:r>
            <a:r>
              <a:rPr lang="en-US" sz="4000" kern="1200" dirty="0" err="1"/>
              <a:t>động</a:t>
            </a:r>
            <a:r>
              <a:rPr lang="en-US" sz="4000" kern="1200" dirty="0"/>
              <a:t> </a:t>
            </a:r>
            <a:r>
              <a:rPr lang="en-US" sz="4000" kern="1200" dirty="0" err="1"/>
              <a:t>dạy</a:t>
            </a:r>
            <a:r>
              <a:rPr lang="en-US" sz="4000" kern="1200" dirty="0"/>
              <a:t> </a:t>
            </a:r>
            <a:r>
              <a:rPr lang="en-US" sz="4000" kern="1200" dirty="0" err="1"/>
              <a:t>học</a:t>
            </a:r>
            <a:r>
              <a:rPr lang="en-US" sz="4000" kern="1200" dirty="0"/>
              <a:t> </a:t>
            </a:r>
            <a:r>
              <a:rPr lang="en-US" sz="4000" kern="1200" dirty="0" err="1"/>
              <a:t>chủ</a:t>
            </a:r>
            <a:r>
              <a:rPr lang="en-US" sz="4000" kern="1200" dirty="0"/>
              <a:t> </a:t>
            </a:r>
            <a:r>
              <a:rPr lang="en-US" sz="4000" kern="1200" dirty="0" err="1"/>
              <a:t>yếu</a:t>
            </a:r>
            <a:endParaRPr lang="en-US" sz="4000" kern="1200" dirty="0"/>
          </a:p>
        </p:txBody>
      </p:sp>
    </p:spTree>
    <p:extLst>
      <p:ext uri="{BB962C8B-B14F-4D97-AF65-F5344CB8AC3E}">
        <p14:creationId xmlns:p14="http://schemas.microsoft.com/office/powerpoint/2010/main" val="360265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8" name="Left Arrow 7">
            <a:extLst>
              <a:ext uri="{FF2B5EF4-FFF2-40B4-BE49-F238E27FC236}">
                <a16:creationId xmlns:a16="http://schemas.microsoft.com/office/drawing/2014/main" id="{3299D481-FE19-0244-8458-75B682378979}"/>
              </a:ext>
            </a:extLst>
          </p:cNvPr>
          <p:cNvSpPr/>
          <p:nvPr/>
        </p:nvSpPr>
        <p:spPr>
          <a:xfrm rot="12900000">
            <a:off x="2493550" y="3512895"/>
            <a:ext cx="1953672" cy="693133"/>
          </a:xfrm>
          <a:prstGeom prst="leftArrow">
            <a:avLst>
              <a:gd name="adj1" fmla="val 60000"/>
              <a:gd name="adj2" fmla="val 50000"/>
            </a:avLst>
          </a:prstGeom>
          <a:solidFill>
            <a:srgbClr val="942092">
              <a:alpha val="16078"/>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7" name="Freeform 6">
            <a:extLst>
              <a:ext uri="{FF2B5EF4-FFF2-40B4-BE49-F238E27FC236}">
                <a16:creationId xmlns:a16="http://schemas.microsoft.com/office/drawing/2014/main" id="{907E3E4E-5DE6-6C47-B327-583A312984AF}"/>
              </a:ext>
            </a:extLst>
          </p:cNvPr>
          <p:cNvSpPr/>
          <p:nvPr/>
        </p:nvSpPr>
        <p:spPr>
          <a:xfrm>
            <a:off x="3936569" y="3639292"/>
            <a:ext cx="4773478" cy="2969852"/>
          </a:xfrm>
          <a:custGeom>
            <a:avLst/>
            <a:gdLst>
              <a:gd name="connsiteX0" fmla="*/ 0 w 2379980"/>
              <a:gd name="connsiteY0" fmla="*/ 1189990 h 2379980"/>
              <a:gd name="connsiteX1" fmla="*/ 1189990 w 2379980"/>
              <a:gd name="connsiteY1" fmla="*/ 0 h 2379980"/>
              <a:gd name="connsiteX2" fmla="*/ 2379980 w 2379980"/>
              <a:gd name="connsiteY2" fmla="*/ 1189990 h 2379980"/>
              <a:gd name="connsiteX3" fmla="*/ 1189990 w 2379980"/>
              <a:gd name="connsiteY3" fmla="*/ 2379980 h 2379980"/>
              <a:gd name="connsiteX4" fmla="*/ 0 w 2379980"/>
              <a:gd name="connsiteY4" fmla="*/ 1189990 h 237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9980" h="2379980">
                <a:moveTo>
                  <a:pt x="0" y="1189990"/>
                </a:moveTo>
                <a:cubicBezTo>
                  <a:pt x="0" y="532777"/>
                  <a:pt x="532777" y="0"/>
                  <a:pt x="1189990" y="0"/>
                </a:cubicBezTo>
                <a:cubicBezTo>
                  <a:pt x="1847203" y="0"/>
                  <a:pt x="2379980" y="532777"/>
                  <a:pt x="2379980" y="1189990"/>
                </a:cubicBezTo>
                <a:cubicBezTo>
                  <a:pt x="2379980" y="1847203"/>
                  <a:pt x="1847203" y="2379980"/>
                  <a:pt x="1189990" y="2379980"/>
                </a:cubicBezTo>
                <a:cubicBezTo>
                  <a:pt x="532777" y="2379980"/>
                  <a:pt x="0" y="1847203"/>
                  <a:pt x="0" y="1189990"/>
                </a:cubicBez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4100" tIns="384100" rIns="384100" bIns="384100" numCol="1" spcCol="1270" anchor="ctr" anchorCtr="0">
            <a:noAutofit/>
          </a:bodyPr>
          <a:lstStyle/>
          <a:p>
            <a:pPr marL="0" lvl="0" indent="0" algn="ctr" defTabSz="2489200">
              <a:lnSpc>
                <a:spcPct val="90000"/>
              </a:lnSpc>
              <a:spcBef>
                <a:spcPct val="0"/>
              </a:spcBef>
              <a:spcAft>
                <a:spcPct val="35000"/>
              </a:spcAft>
              <a:buNone/>
            </a:pPr>
            <a:r>
              <a:rPr lang="en-US" sz="5000" b="1" kern="1200" dirty="0" err="1">
                <a:solidFill>
                  <a:srgbClr val="FF0000"/>
                </a:solidFill>
                <a:latin typeface="Times New Roman" panose="02020603050405020304" pitchFamily="18" charset="0"/>
                <a:cs typeface="Times New Roman" panose="02020603050405020304" pitchFamily="18" charset="0"/>
              </a:rPr>
              <a:t>Các</a:t>
            </a:r>
            <a:r>
              <a:rPr lang="en-US" sz="5000" b="1" kern="1200" dirty="0">
                <a:solidFill>
                  <a:srgbClr val="FF0000"/>
                </a:solidFill>
                <a:latin typeface="Times New Roman" panose="02020603050405020304" pitchFamily="18" charset="0"/>
                <a:cs typeface="Times New Roman" panose="02020603050405020304" pitchFamily="18" charset="0"/>
              </a:rPr>
              <a:t> </a:t>
            </a:r>
            <a:r>
              <a:rPr lang="en-US" sz="5000" b="1" kern="1200" dirty="0" err="1">
                <a:solidFill>
                  <a:srgbClr val="FF0000"/>
                </a:solidFill>
                <a:latin typeface="Times New Roman" panose="02020603050405020304" pitchFamily="18" charset="0"/>
                <a:cs typeface="Times New Roman" panose="02020603050405020304" pitchFamily="18" charset="0"/>
              </a:rPr>
              <a:t>hoạt</a:t>
            </a:r>
            <a:r>
              <a:rPr lang="en-US" sz="5000" b="1" kern="1200" dirty="0">
                <a:solidFill>
                  <a:srgbClr val="FF0000"/>
                </a:solidFill>
                <a:latin typeface="Times New Roman" panose="02020603050405020304" pitchFamily="18" charset="0"/>
                <a:cs typeface="Times New Roman" panose="02020603050405020304" pitchFamily="18" charset="0"/>
              </a:rPr>
              <a:t> </a:t>
            </a:r>
            <a:r>
              <a:rPr lang="en-US" sz="5000" b="1" kern="1200" dirty="0" err="1">
                <a:solidFill>
                  <a:srgbClr val="FF0000"/>
                </a:solidFill>
                <a:latin typeface="Times New Roman" panose="02020603050405020304" pitchFamily="18" charset="0"/>
                <a:cs typeface="Times New Roman" panose="02020603050405020304" pitchFamily="18" charset="0"/>
              </a:rPr>
              <a:t>động</a:t>
            </a:r>
            <a:r>
              <a:rPr lang="en-US" sz="5000" b="1" kern="1200" dirty="0">
                <a:solidFill>
                  <a:srgbClr val="FF0000"/>
                </a:solidFill>
                <a:latin typeface="Times New Roman" panose="02020603050405020304" pitchFamily="18" charset="0"/>
                <a:cs typeface="Times New Roman" panose="02020603050405020304" pitchFamily="18" charset="0"/>
              </a:rPr>
              <a:t> </a:t>
            </a:r>
            <a:r>
              <a:rPr lang="en-US" sz="5000" b="1" kern="1200" dirty="0" err="1">
                <a:solidFill>
                  <a:srgbClr val="FF0000"/>
                </a:solidFill>
                <a:latin typeface="Times New Roman" panose="02020603050405020304" pitchFamily="18" charset="0"/>
                <a:cs typeface="Times New Roman" panose="02020603050405020304" pitchFamily="18" charset="0"/>
              </a:rPr>
              <a:t>dạy</a:t>
            </a:r>
            <a:r>
              <a:rPr lang="en-US" sz="5000" b="1" kern="1200" dirty="0">
                <a:solidFill>
                  <a:srgbClr val="FF0000"/>
                </a:solidFill>
                <a:latin typeface="Times New Roman" panose="02020603050405020304" pitchFamily="18" charset="0"/>
                <a:cs typeface="Times New Roman" panose="02020603050405020304" pitchFamily="18" charset="0"/>
              </a:rPr>
              <a:t> học</a:t>
            </a:r>
          </a:p>
        </p:txBody>
      </p:sp>
      <p:sp>
        <p:nvSpPr>
          <p:cNvPr id="10" name="Left Arrow 9">
            <a:extLst>
              <a:ext uri="{FF2B5EF4-FFF2-40B4-BE49-F238E27FC236}">
                <a16:creationId xmlns:a16="http://schemas.microsoft.com/office/drawing/2014/main" id="{BFC71BC4-9377-6548-BEC6-6B8B0C3CA287}"/>
              </a:ext>
            </a:extLst>
          </p:cNvPr>
          <p:cNvSpPr/>
          <p:nvPr/>
        </p:nvSpPr>
        <p:spPr>
          <a:xfrm rot="16200000">
            <a:off x="5089324" y="2293468"/>
            <a:ext cx="2013351" cy="678294"/>
          </a:xfrm>
          <a:prstGeom prst="leftArrow">
            <a:avLst>
              <a:gd name="adj1" fmla="val 60000"/>
              <a:gd name="adj2" fmla="val 50000"/>
            </a:avLst>
          </a:prstGeom>
          <a:solidFill>
            <a:schemeClr val="accent6">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a:extLst>
              <a:ext uri="{FF2B5EF4-FFF2-40B4-BE49-F238E27FC236}">
                <a16:creationId xmlns:a16="http://schemas.microsoft.com/office/drawing/2014/main" id="{E6A9640B-3596-F242-8252-D23ACA70EE94}"/>
              </a:ext>
            </a:extLst>
          </p:cNvPr>
          <p:cNvSpPr/>
          <p:nvPr/>
        </p:nvSpPr>
        <p:spPr>
          <a:xfrm>
            <a:off x="4721927" y="0"/>
            <a:ext cx="2627453" cy="2129742"/>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chemeClr val="accent6">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802" tIns="176802" rIns="176802" bIns="176802" numCol="1" spcCol="1270" anchor="ctr" anchorCtr="0">
            <a:noAutofit/>
          </a:bodyPr>
          <a:lstStyle/>
          <a:p>
            <a:pPr marL="0" lvl="0" indent="0" algn="ctr" defTabSz="2889250">
              <a:lnSpc>
                <a:spcPct val="90000"/>
              </a:lnSpc>
              <a:spcBef>
                <a:spcPct val="0"/>
              </a:spcBef>
              <a:spcAft>
                <a:spcPct val="35000"/>
              </a:spcAft>
              <a:buNone/>
            </a:pPr>
            <a:r>
              <a:rPr lang="en-US" sz="5400" b="1" kern="1200" dirty="0" err="1">
                <a:latin typeface="Times New Roman" panose="02020603050405020304" pitchFamily="18" charset="0"/>
                <a:cs typeface="Times New Roman" panose="02020603050405020304" pitchFamily="18" charset="0"/>
              </a:rPr>
              <a:t>Khám</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phá</a:t>
            </a:r>
            <a:endParaRPr lang="en-US" sz="5400" b="1" kern="1200" dirty="0">
              <a:latin typeface="Times New Roman" panose="02020603050405020304" pitchFamily="18" charset="0"/>
              <a:cs typeface="Times New Roman" panose="02020603050405020304" pitchFamily="18" charset="0"/>
            </a:endParaRPr>
          </a:p>
        </p:txBody>
      </p:sp>
      <p:sp>
        <p:nvSpPr>
          <p:cNvPr id="12" name="Left Arrow 11">
            <a:extLst>
              <a:ext uri="{FF2B5EF4-FFF2-40B4-BE49-F238E27FC236}">
                <a16:creationId xmlns:a16="http://schemas.microsoft.com/office/drawing/2014/main" id="{BEF68AC2-50EE-E24C-8C02-34A53C73C00C}"/>
              </a:ext>
            </a:extLst>
          </p:cNvPr>
          <p:cNvSpPr/>
          <p:nvPr/>
        </p:nvSpPr>
        <p:spPr>
          <a:xfrm rot="19500000">
            <a:off x="7614434" y="3143524"/>
            <a:ext cx="2013351" cy="678294"/>
          </a:xfrm>
          <a:prstGeom prst="leftArrow">
            <a:avLst>
              <a:gd name="adj1" fmla="val 60000"/>
              <a:gd name="adj2" fmla="val 50000"/>
            </a:avLst>
          </a:prstGeom>
          <a:solidFill>
            <a:schemeClr val="accent2">
              <a:lumMod val="40000"/>
              <a:lumOff val="6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Freeform 12">
            <a:extLst>
              <a:ext uri="{FF2B5EF4-FFF2-40B4-BE49-F238E27FC236}">
                <a16:creationId xmlns:a16="http://schemas.microsoft.com/office/drawing/2014/main" id="{0FEAE7B5-D70D-924B-81F7-68FBDDA2F552}"/>
              </a:ext>
            </a:extLst>
          </p:cNvPr>
          <p:cNvSpPr/>
          <p:nvPr/>
        </p:nvSpPr>
        <p:spPr>
          <a:xfrm>
            <a:off x="9354952" y="1098497"/>
            <a:ext cx="2837048" cy="2384174"/>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802" tIns="176802" rIns="176802" bIns="176802" numCol="1" spcCol="1270" anchor="ctr" anchorCtr="0">
            <a:noAutofit/>
          </a:bodyPr>
          <a:lstStyle/>
          <a:p>
            <a:pPr marL="0" lvl="0" indent="0" algn="ctr" defTabSz="2889250">
              <a:lnSpc>
                <a:spcPct val="90000"/>
              </a:lnSpc>
              <a:spcBef>
                <a:spcPct val="0"/>
              </a:spcBef>
              <a:spcAft>
                <a:spcPct val="35000"/>
              </a:spcAft>
              <a:buNone/>
            </a:pPr>
            <a:r>
              <a:rPr lang="en-US" sz="5000" b="1" kern="1200" dirty="0" err="1">
                <a:latin typeface="Times New Roman" panose="02020603050405020304" pitchFamily="18" charset="0"/>
                <a:cs typeface="Times New Roman" panose="02020603050405020304" pitchFamily="18" charset="0"/>
              </a:rPr>
              <a:t>Củng</a:t>
            </a:r>
            <a:r>
              <a:rPr lang="en-US" sz="5000" b="1" kern="1200" dirty="0">
                <a:latin typeface="Times New Roman" panose="02020603050405020304" pitchFamily="18" charset="0"/>
                <a:cs typeface="Times New Roman" panose="02020603050405020304" pitchFamily="18" charset="0"/>
              </a:rPr>
              <a:t> </a:t>
            </a:r>
            <a:r>
              <a:rPr lang="en-US" sz="5000" b="1" kern="1200" dirty="0" err="1">
                <a:latin typeface="Times New Roman" panose="02020603050405020304" pitchFamily="18" charset="0"/>
                <a:cs typeface="Times New Roman" panose="02020603050405020304" pitchFamily="18" charset="0"/>
              </a:rPr>
              <a:t>cố</a:t>
            </a:r>
            <a:r>
              <a:rPr lang="en-US" sz="5000" b="1" kern="1200" dirty="0">
                <a:latin typeface="Times New Roman" panose="02020603050405020304" pitchFamily="18" charset="0"/>
                <a:cs typeface="Times New Roman" panose="02020603050405020304" pitchFamily="18" charset="0"/>
              </a:rPr>
              <a:t> - </a:t>
            </a:r>
            <a:r>
              <a:rPr lang="en-US" sz="5000" b="1" kern="1200" dirty="0" err="1">
                <a:latin typeface="Times New Roman" panose="02020603050405020304" pitchFamily="18" charset="0"/>
                <a:cs typeface="Times New Roman" panose="02020603050405020304" pitchFamily="18" charset="0"/>
              </a:rPr>
              <a:t>dặn</a:t>
            </a:r>
            <a:r>
              <a:rPr lang="en-US" sz="5000" b="1" kern="1200" dirty="0">
                <a:latin typeface="Times New Roman" panose="02020603050405020304" pitchFamily="18" charset="0"/>
                <a:cs typeface="Times New Roman" panose="02020603050405020304" pitchFamily="18" charset="0"/>
              </a:rPr>
              <a:t> </a:t>
            </a:r>
            <a:r>
              <a:rPr lang="en-US" sz="5000" b="1" kern="1200" dirty="0" err="1">
                <a:latin typeface="Times New Roman" panose="02020603050405020304" pitchFamily="18" charset="0"/>
                <a:cs typeface="Times New Roman" panose="02020603050405020304" pitchFamily="18" charset="0"/>
              </a:rPr>
              <a:t>dò</a:t>
            </a:r>
            <a:endParaRPr lang="en-US" sz="5000" b="1" kern="1200" dirty="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68314509-FD3E-9C49-8CFE-1D3CC99B7FB8}"/>
              </a:ext>
            </a:extLst>
          </p:cNvPr>
          <p:cNvSpPr/>
          <p:nvPr/>
        </p:nvSpPr>
        <p:spPr>
          <a:xfrm>
            <a:off x="1" y="1239864"/>
            <a:ext cx="2716356" cy="2242807"/>
          </a:xfrm>
          <a:custGeom>
            <a:avLst/>
            <a:gdLst>
              <a:gd name="connsiteX0" fmla="*/ 0 w 2260981"/>
              <a:gd name="connsiteY0" fmla="*/ 180878 h 1808784"/>
              <a:gd name="connsiteX1" fmla="*/ 180878 w 2260981"/>
              <a:gd name="connsiteY1" fmla="*/ 0 h 1808784"/>
              <a:gd name="connsiteX2" fmla="*/ 2080103 w 2260981"/>
              <a:gd name="connsiteY2" fmla="*/ 0 h 1808784"/>
              <a:gd name="connsiteX3" fmla="*/ 2260981 w 2260981"/>
              <a:gd name="connsiteY3" fmla="*/ 180878 h 1808784"/>
              <a:gd name="connsiteX4" fmla="*/ 2260981 w 2260981"/>
              <a:gd name="connsiteY4" fmla="*/ 1627906 h 1808784"/>
              <a:gd name="connsiteX5" fmla="*/ 2080103 w 2260981"/>
              <a:gd name="connsiteY5" fmla="*/ 1808784 h 1808784"/>
              <a:gd name="connsiteX6" fmla="*/ 180878 w 2260981"/>
              <a:gd name="connsiteY6" fmla="*/ 1808784 h 1808784"/>
              <a:gd name="connsiteX7" fmla="*/ 0 w 2260981"/>
              <a:gd name="connsiteY7" fmla="*/ 1627906 h 1808784"/>
              <a:gd name="connsiteX8" fmla="*/ 0 w 2260981"/>
              <a:gd name="connsiteY8" fmla="*/ 180878 h 180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0981" h="1808784">
                <a:moveTo>
                  <a:pt x="0" y="180878"/>
                </a:moveTo>
                <a:cubicBezTo>
                  <a:pt x="0" y="80982"/>
                  <a:pt x="80982" y="0"/>
                  <a:pt x="180878" y="0"/>
                </a:cubicBezTo>
                <a:lnTo>
                  <a:pt x="2080103" y="0"/>
                </a:lnTo>
                <a:cubicBezTo>
                  <a:pt x="2179999" y="0"/>
                  <a:pt x="2260981" y="80982"/>
                  <a:pt x="2260981" y="180878"/>
                </a:cubicBezTo>
                <a:lnTo>
                  <a:pt x="2260981" y="1627906"/>
                </a:lnTo>
                <a:cubicBezTo>
                  <a:pt x="2260981" y="1727802"/>
                  <a:pt x="2179999" y="1808784"/>
                  <a:pt x="2080103" y="1808784"/>
                </a:cubicBezTo>
                <a:lnTo>
                  <a:pt x="180878" y="1808784"/>
                </a:lnTo>
                <a:cubicBezTo>
                  <a:pt x="80982" y="1808784"/>
                  <a:pt x="0" y="1727802"/>
                  <a:pt x="0" y="1627906"/>
                </a:cubicBezTo>
                <a:lnTo>
                  <a:pt x="0" y="180878"/>
                </a:lnTo>
                <a:close/>
              </a:path>
            </a:pathLst>
          </a:custGeom>
          <a:solidFill>
            <a:srgbClr val="942092">
              <a:alpha val="15686"/>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802" tIns="176802" rIns="176802" bIns="176802" numCol="1" spcCol="1270" anchor="ctr" anchorCtr="0">
            <a:noAutofit/>
          </a:bodyPr>
          <a:lstStyle/>
          <a:p>
            <a:pPr marL="0" lvl="0" indent="0" algn="ctr" defTabSz="2889250">
              <a:lnSpc>
                <a:spcPct val="90000"/>
              </a:lnSpc>
              <a:spcBef>
                <a:spcPct val="0"/>
              </a:spcBef>
              <a:spcAft>
                <a:spcPct val="35000"/>
              </a:spcAft>
              <a:buNone/>
            </a:pPr>
            <a:r>
              <a:rPr lang="en-US" sz="4800" b="1" dirty="0" err="1">
                <a:latin typeface="Times New Roman" panose="02020603050405020304" pitchFamily="18" charset="0"/>
                <a:cs typeface="Times New Roman" panose="02020603050405020304" pitchFamily="18" charset="0"/>
              </a:rPr>
              <a:t>Khởi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động</a:t>
            </a:r>
            <a:endParaRPr lang="en-US" sz="4800" b="1"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2529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4F7508-525A-4D48-839D-1E0B5751F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63" y="0"/>
            <a:ext cx="12192000" cy="6774068"/>
          </a:xfrm>
          <a:prstGeom prst="rect">
            <a:avLst/>
          </a:prstGeom>
        </p:spPr>
      </p:pic>
      <p:pic>
        <p:nvPicPr>
          <p:cNvPr id="10" name="图片 13"/>
          <p:cNvPicPr>
            <a:picLocks noChangeAspect="1"/>
          </p:cNvPicPr>
          <p:nvPr/>
        </p:nvPicPr>
        <p:blipFill>
          <a:blip r:embed="rId3"/>
          <a:stretch>
            <a:fillRect/>
          </a:stretch>
        </p:blipFill>
        <p:spPr>
          <a:xfrm>
            <a:off x="1327794" y="232289"/>
            <a:ext cx="9249022" cy="2970274"/>
          </a:xfrm>
          <a:prstGeom prst="rect">
            <a:avLst/>
          </a:prstGeom>
        </p:spPr>
      </p:pic>
      <p:pic>
        <p:nvPicPr>
          <p:cNvPr id="7" name="图片 6">
            <a:extLst>
              <a:ext uri="{FF2B5EF4-FFF2-40B4-BE49-F238E27FC236}">
                <a16:creationId xmlns:a16="http://schemas.microsoft.com/office/drawing/2014/main" id="{F8207F9D-6954-424A-A4F0-9D0363CB1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5203" y="3890665"/>
            <a:ext cx="2567967" cy="2151540"/>
          </a:xfrm>
          <a:prstGeom prst="rect">
            <a:avLst/>
          </a:prstGeom>
        </p:spPr>
      </p:pic>
      <p:pic>
        <p:nvPicPr>
          <p:cNvPr id="9" name="Picture 2" descr="https://i.pinimg.com/564x/fc/e5/af/fce5af448eb4c49b9c3fac710c719f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AD8BD19-E627-47BC-B52D-910924B24DAB}"/>
              </a:ext>
            </a:extLst>
          </p:cNvPr>
          <p:cNvPicPr>
            <a:picLocks noChangeAspect="1"/>
          </p:cNvPicPr>
          <p:nvPr/>
        </p:nvPicPr>
        <p:blipFill>
          <a:blip r:embed="rId6"/>
          <a:stretch>
            <a:fillRect/>
          </a:stretch>
        </p:blipFill>
        <p:spPr>
          <a:xfrm>
            <a:off x="2037340" y="913497"/>
            <a:ext cx="7821846" cy="2414225"/>
          </a:xfrm>
          <a:prstGeom prst="rect">
            <a:avLst/>
          </a:prstGeom>
        </p:spPr>
      </p:pic>
    </p:spTree>
    <p:extLst>
      <p:ext uri="{BB962C8B-B14F-4D97-AF65-F5344CB8AC3E}">
        <p14:creationId xmlns:p14="http://schemas.microsoft.com/office/powerpoint/2010/main" val="1622316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70AD-0002-A5FE-ABC8-C006FB9B6D38}"/>
              </a:ext>
            </a:extLst>
          </p:cNvPr>
          <p:cNvSpPr>
            <a:spLocks noGrp="1"/>
          </p:cNvSpPr>
          <p:nvPr>
            <p:ph type="title"/>
          </p:nvPr>
        </p:nvSpPr>
        <p:spPr/>
        <p:txBody>
          <a:bodyPr/>
          <a:lstStyle/>
          <a:p>
            <a:r>
              <a:rPr lang="en-US" b="1" dirty="0" err="1">
                <a:solidFill>
                  <a:srgbClr val="FF0000"/>
                </a:solidFill>
                <a:latin typeface="Times New Roman" panose="02020603050405020304" pitchFamily="18" charset="0"/>
                <a:cs typeface="Times New Roman" panose="02020603050405020304" pitchFamily="18" charset="0"/>
              </a:rPr>
              <a:t>Tình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huống</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493E991E-7813-1400-556D-BD745F4C2E56}"/>
              </a:ext>
            </a:extLst>
          </p:cNvPr>
          <p:cNvSpPr txBox="1"/>
          <p:nvPr/>
        </p:nvSpPr>
        <p:spPr>
          <a:xfrm>
            <a:off x="2241934" y="2881458"/>
            <a:ext cx="7951969" cy="2554545"/>
          </a:xfrm>
          <a:prstGeom prst="rect">
            <a:avLst/>
          </a:prstGeom>
          <a:noFill/>
        </p:spPr>
        <p:txBody>
          <a:bodyPr wrap="square" rtlCol="0">
            <a:spAutoFit/>
          </a:bodyPr>
          <a:lstStyle/>
          <a:p>
            <a:r>
              <a:rPr lang="vi-VN" sz="3200" dirty="0">
                <a:latin typeface="+mj-lt"/>
              </a:rPr>
              <a:t>HS đóng tiểu phẩm với nội dung như sau : </a:t>
            </a:r>
          </a:p>
          <a:p>
            <a:r>
              <a:rPr lang="vi-VN" sz="3200" dirty="0">
                <a:solidFill>
                  <a:srgbClr val="FF0000"/>
                </a:solidFill>
                <a:latin typeface="+mj-lt"/>
              </a:rPr>
              <a:t>Trước giờ vào lớp, cả lớp chuẩn bị đồ dùng học tập, sắp xếp sách vở. Nguyên thấy thước kẻ của bạn Thảo được tặng rất đẹp,  Nguyên cũng muốn làm được chiếc thước đẹp như thế.</a:t>
            </a:r>
          </a:p>
        </p:txBody>
      </p:sp>
    </p:spTree>
    <p:extLst>
      <p:ext uri="{BB962C8B-B14F-4D97-AF65-F5344CB8AC3E}">
        <p14:creationId xmlns:p14="http://schemas.microsoft.com/office/powerpoint/2010/main" val="413948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0290F033-B9ED-804D-BAD8-ED802E9258E8}"/>
              </a:ext>
            </a:extLst>
          </p:cNvPr>
          <p:cNvSpPr/>
          <p:nvPr/>
        </p:nvSpPr>
        <p:spPr>
          <a:xfrm>
            <a:off x="5828147" y="2784589"/>
            <a:ext cx="3643087" cy="573076"/>
          </a:xfrm>
          <a:custGeom>
            <a:avLst/>
            <a:gdLst/>
            <a:ahLst/>
            <a:cxnLst/>
            <a:rect l="0" t="0" r="0" b="0"/>
            <a:pathLst>
              <a:path>
                <a:moveTo>
                  <a:pt x="0" y="0"/>
                </a:moveTo>
                <a:lnTo>
                  <a:pt x="0" y="292327"/>
                </a:lnTo>
                <a:lnTo>
                  <a:pt x="3643087" y="292327"/>
                </a:lnTo>
                <a:lnTo>
                  <a:pt x="3643087" y="573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a:extLst>
              <a:ext uri="{FF2B5EF4-FFF2-40B4-BE49-F238E27FC236}">
                <a16:creationId xmlns:a16="http://schemas.microsoft.com/office/drawing/2014/main" id="{1F2944CA-E76C-F244-A75E-3A014CAE95AE}"/>
              </a:ext>
            </a:extLst>
          </p:cNvPr>
          <p:cNvSpPr/>
          <p:nvPr/>
        </p:nvSpPr>
        <p:spPr>
          <a:xfrm>
            <a:off x="5700312" y="2784589"/>
            <a:ext cx="127834" cy="573076"/>
          </a:xfrm>
          <a:custGeom>
            <a:avLst/>
            <a:gdLst/>
            <a:ahLst/>
            <a:cxnLst/>
            <a:rect l="0" t="0" r="0" b="0"/>
            <a:pathLst>
              <a:path>
                <a:moveTo>
                  <a:pt x="127834" y="0"/>
                </a:moveTo>
                <a:lnTo>
                  <a:pt x="127834" y="292327"/>
                </a:lnTo>
                <a:lnTo>
                  <a:pt x="0" y="292327"/>
                </a:lnTo>
                <a:lnTo>
                  <a:pt x="0" y="57307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a:extLst>
              <a:ext uri="{FF2B5EF4-FFF2-40B4-BE49-F238E27FC236}">
                <a16:creationId xmlns:a16="http://schemas.microsoft.com/office/drawing/2014/main" id="{E8B2A228-D8BB-E241-A292-CB332DB88301}"/>
              </a:ext>
            </a:extLst>
          </p:cNvPr>
          <p:cNvSpPr/>
          <p:nvPr/>
        </p:nvSpPr>
        <p:spPr>
          <a:xfrm>
            <a:off x="2172974" y="2784589"/>
            <a:ext cx="3655173" cy="596232"/>
          </a:xfrm>
          <a:custGeom>
            <a:avLst/>
            <a:gdLst/>
            <a:ahLst/>
            <a:cxnLst/>
            <a:rect l="0" t="0" r="0" b="0"/>
            <a:pathLst>
              <a:path>
                <a:moveTo>
                  <a:pt x="3655173" y="0"/>
                </a:moveTo>
                <a:lnTo>
                  <a:pt x="3655173" y="315482"/>
                </a:lnTo>
                <a:lnTo>
                  <a:pt x="0" y="315482"/>
                </a:lnTo>
                <a:lnTo>
                  <a:pt x="0" y="5962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a:extLst>
              <a:ext uri="{FF2B5EF4-FFF2-40B4-BE49-F238E27FC236}">
                <a16:creationId xmlns:a16="http://schemas.microsoft.com/office/drawing/2014/main" id="{E9E3C6EB-A7B9-164D-869F-707F4D3BA70E}"/>
              </a:ext>
            </a:extLst>
          </p:cNvPr>
          <p:cNvSpPr/>
          <p:nvPr/>
        </p:nvSpPr>
        <p:spPr>
          <a:xfrm>
            <a:off x="3904163" y="650930"/>
            <a:ext cx="3705506" cy="2133660"/>
          </a:xfrm>
          <a:custGeom>
            <a:avLst/>
            <a:gdLst>
              <a:gd name="connsiteX0" fmla="*/ 0 w 3462070"/>
              <a:gd name="connsiteY0" fmla="*/ 0 h 1336903"/>
              <a:gd name="connsiteX1" fmla="*/ 3462070 w 3462070"/>
              <a:gd name="connsiteY1" fmla="*/ 0 h 1336903"/>
              <a:gd name="connsiteX2" fmla="*/ 3462070 w 3462070"/>
              <a:gd name="connsiteY2" fmla="*/ 1336903 h 1336903"/>
              <a:gd name="connsiteX3" fmla="*/ 0 w 3462070"/>
              <a:gd name="connsiteY3" fmla="*/ 1336903 h 1336903"/>
              <a:gd name="connsiteX4" fmla="*/ 0 w 346207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070" h="1336903">
                <a:moveTo>
                  <a:pt x="0" y="0"/>
                </a:moveTo>
                <a:lnTo>
                  <a:pt x="3462070" y="0"/>
                </a:lnTo>
                <a:lnTo>
                  <a:pt x="3462070" y="1336903"/>
                </a:lnTo>
                <a:lnTo>
                  <a:pt x="0" y="1336903"/>
                </a:lnTo>
                <a:lnTo>
                  <a:pt x="0" y="0"/>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6000" b="1" kern="1200" dirty="0" err="1">
                <a:solidFill>
                  <a:schemeClr val="tx1"/>
                </a:solidFill>
                <a:latin typeface="Times New Roman" panose="02020603050405020304" pitchFamily="18" charset="0"/>
                <a:cs typeface="Times New Roman" panose="02020603050405020304" pitchFamily="18" charset="0"/>
              </a:rPr>
              <a:t>Khám</a:t>
            </a:r>
            <a:r>
              <a:rPr lang="en-US" sz="6000" b="1" kern="1200" dirty="0">
                <a:solidFill>
                  <a:schemeClr val="tx1"/>
                </a:solidFill>
                <a:latin typeface="Times New Roman" panose="02020603050405020304" pitchFamily="18" charset="0"/>
                <a:cs typeface="Times New Roman" panose="02020603050405020304" pitchFamily="18" charset="0"/>
              </a:rPr>
              <a:t> </a:t>
            </a:r>
            <a:r>
              <a:rPr lang="en-US" sz="6000" b="1" kern="1200" dirty="0" err="1">
                <a:solidFill>
                  <a:schemeClr val="tx1"/>
                </a:solidFill>
                <a:latin typeface="Times New Roman" panose="02020603050405020304" pitchFamily="18" charset="0"/>
                <a:cs typeface="Times New Roman" panose="02020603050405020304" pitchFamily="18" charset="0"/>
              </a:rPr>
              <a:t>phá</a:t>
            </a:r>
            <a:endParaRPr lang="en-US" sz="6000" b="1" kern="1200" dirty="0">
              <a:solidFill>
                <a:schemeClr val="tx1"/>
              </a:solidFill>
              <a:latin typeface="Times New Roman" panose="02020603050405020304" pitchFamily="18" charset="0"/>
              <a:cs typeface="Times New Roman" panose="02020603050405020304" pitchFamily="18" charset="0"/>
            </a:endParaRPr>
          </a:p>
        </p:txBody>
      </p:sp>
      <p:sp>
        <p:nvSpPr>
          <p:cNvPr id="8" name="Freeform 7">
            <a:extLst>
              <a:ext uri="{FF2B5EF4-FFF2-40B4-BE49-F238E27FC236}">
                <a16:creationId xmlns:a16="http://schemas.microsoft.com/office/drawing/2014/main" id="{4F8A4727-E612-B240-A25C-738B3D418A77}"/>
              </a:ext>
            </a:extLst>
          </p:cNvPr>
          <p:cNvSpPr/>
          <p:nvPr/>
        </p:nvSpPr>
        <p:spPr>
          <a:xfrm>
            <a:off x="0" y="3380821"/>
            <a:ext cx="3651533" cy="1560224"/>
          </a:xfrm>
          <a:custGeom>
            <a:avLst/>
            <a:gdLst>
              <a:gd name="connsiteX0" fmla="*/ 0 w 3141615"/>
              <a:gd name="connsiteY0" fmla="*/ 0 h 1336903"/>
              <a:gd name="connsiteX1" fmla="*/ 3141615 w 3141615"/>
              <a:gd name="connsiteY1" fmla="*/ 0 h 1336903"/>
              <a:gd name="connsiteX2" fmla="*/ 3141615 w 3141615"/>
              <a:gd name="connsiteY2" fmla="*/ 1336903 h 1336903"/>
              <a:gd name="connsiteX3" fmla="*/ 0 w 3141615"/>
              <a:gd name="connsiteY3" fmla="*/ 1336903 h 1336903"/>
              <a:gd name="connsiteX4" fmla="*/ 0 w 314161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615" h="1336903">
                <a:moveTo>
                  <a:pt x="0" y="0"/>
                </a:moveTo>
                <a:lnTo>
                  <a:pt x="3141615" y="0"/>
                </a:lnTo>
                <a:lnTo>
                  <a:pt x="3141615" y="1336903"/>
                </a:lnTo>
                <a:lnTo>
                  <a:pt x="0" y="1336903"/>
                </a:lnTo>
                <a:lnTo>
                  <a:pt x="0" y="0"/>
                </a:lnTo>
                <a:close/>
              </a:path>
            </a:pathLst>
          </a:custGeom>
          <a:solidFill>
            <a:srgbClr val="00B0F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err="1">
                <a:latin typeface="Times New Roman" panose="02020603050405020304" pitchFamily="18" charset="0"/>
                <a:cs typeface="Times New Roman" panose="02020603050405020304" pitchFamily="18" charset="0"/>
              </a:rPr>
              <a:t>Tìm</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hiểu</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sản</a:t>
            </a:r>
            <a:r>
              <a:rPr lang="en-US" sz="5400" b="1" kern="1200" dirty="0">
                <a:latin typeface="Times New Roman" panose="02020603050405020304" pitchFamily="18" charset="0"/>
                <a:cs typeface="Times New Roman" panose="02020603050405020304" pitchFamily="18" charset="0"/>
              </a:rPr>
              <a:t> </a:t>
            </a:r>
            <a:r>
              <a:rPr lang="en-US" sz="5400" b="1" kern="1200" dirty="0" err="1">
                <a:latin typeface="Times New Roman" panose="02020603050405020304" pitchFamily="18" charset="0"/>
                <a:cs typeface="Times New Roman" panose="02020603050405020304" pitchFamily="18" charset="0"/>
              </a:rPr>
              <a:t>phẩm</a:t>
            </a:r>
            <a:endParaRPr lang="en-US" sz="5400" b="1" kern="1200" dirty="0">
              <a:latin typeface="Times New Roman" panose="02020603050405020304" pitchFamily="18" charset="0"/>
              <a:cs typeface="Times New Roman" panose="02020603050405020304" pitchFamily="18" charset="0"/>
            </a:endParaRPr>
          </a:p>
        </p:txBody>
      </p:sp>
      <p:sp>
        <p:nvSpPr>
          <p:cNvPr id="9" name="Freeform 8">
            <a:extLst>
              <a:ext uri="{FF2B5EF4-FFF2-40B4-BE49-F238E27FC236}">
                <a16:creationId xmlns:a16="http://schemas.microsoft.com/office/drawing/2014/main" id="{1667E1BE-F18F-244D-A8AD-9A00CDD652E2}"/>
              </a:ext>
            </a:extLst>
          </p:cNvPr>
          <p:cNvSpPr/>
          <p:nvPr/>
        </p:nvSpPr>
        <p:spPr>
          <a:xfrm>
            <a:off x="4067675" y="3380821"/>
            <a:ext cx="3696976" cy="1560223"/>
          </a:xfrm>
          <a:custGeom>
            <a:avLst/>
            <a:gdLst>
              <a:gd name="connsiteX0" fmla="*/ 0 w 2952095"/>
              <a:gd name="connsiteY0" fmla="*/ 0 h 1336903"/>
              <a:gd name="connsiteX1" fmla="*/ 2952095 w 2952095"/>
              <a:gd name="connsiteY1" fmla="*/ 0 h 1336903"/>
              <a:gd name="connsiteX2" fmla="*/ 2952095 w 2952095"/>
              <a:gd name="connsiteY2" fmla="*/ 1336903 h 1336903"/>
              <a:gd name="connsiteX3" fmla="*/ 0 w 2952095"/>
              <a:gd name="connsiteY3" fmla="*/ 1336903 h 1336903"/>
              <a:gd name="connsiteX4" fmla="*/ 0 w 2952095"/>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95" h="1336903">
                <a:moveTo>
                  <a:pt x="0" y="0"/>
                </a:moveTo>
                <a:lnTo>
                  <a:pt x="2952095" y="0"/>
                </a:lnTo>
                <a:lnTo>
                  <a:pt x="2952095" y="1336903"/>
                </a:lnTo>
                <a:lnTo>
                  <a:pt x="0" y="1336903"/>
                </a:lnTo>
                <a:lnTo>
                  <a:pt x="0" y="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dirty="0" err="1">
                <a:solidFill>
                  <a:schemeClr val="bg1"/>
                </a:solidFill>
                <a:latin typeface="Times New Roman" panose="02020603050405020304" pitchFamily="18" charset="0"/>
                <a:cs typeface="Times New Roman" panose="02020603050405020304" pitchFamily="18" charset="0"/>
              </a:rPr>
              <a:t>Vật</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liệu</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và</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dụng</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cụ</a:t>
            </a:r>
            <a:endParaRPr lang="en-US" sz="4700" b="1" kern="1200" dirty="0">
              <a:solidFill>
                <a:schemeClr val="bg1"/>
              </a:solidFill>
              <a:latin typeface="Times New Roman" panose="02020603050405020304" pitchFamily="18" charset="0"/>
              <a:cs typeface="Times New Roman" panose="02020603050405020304" pitchFamily="18" charset="0"/>
            </a:endParaRPr>
          </a:p>
        </p:txBody>
      </p:sp>
      <p:sp>
        <p:nvSpPr>
          <p:cNvPr id="10" name="Freeform 9">
            <a:extLst>
              <a:ext uri="{FF2B5EF4-FFF2-40B4-BE49-F238E27FC236}">
                <a16:creationId xmlns:a16="http://schemas.microsoft.com/office/drawing/2014/main" id="{6AA6290C-EF08-7540-973A-F7C6A8EB81AD}"/>
              </a:ext>
            </a:extLst>
          </p:cNvPr>
          <p:cNvSpPr/>
          <p:nvPr/>
        </p:nvSpPr>
        <p:spPr>
          <a:xfrm>
            <a:off x="8121111" y="3357665"/>
            <a:ext cx="4029441" cy="1560223"/>
          </a:xfrm>
          <a:custGeom>
            <a:avLst/>
            <a:gdLst>
              <a:gd name="connsiteX0" fmla="*/ 0 w 3466750"/>
              <a:gd name="connsiteY0" fmla="*/ 0 h 1336903"/>
              <a:gd name="connsiteX1" fmla="*/ 3466750 w 3466750"/>
              <a:gd name="connsiteY1" fmla="*/ 0 h 1336903"/>
              <a:gd name="connsiteX2" fmla="*/ 3466750 w 3466750"/>
              <a:gd name="connsiteY2" fmla="*/ 1336903 h 1336903"/>
              <a:gd name="connsiteX3" fmla="*/ 0 w 3466750"/>
              <a:gd name="connsiteY3" fmla="*/ 1336903 h 1336903"/>
              <a:gd name="connsiteX4" fmla="*/ 0 w 3466750"/>
              <a:gd name="connsiteY4" fmla="*/ 0 h 1336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6750" h="1336903">
                <a:moveTo>
                  <a:pt x="0" y="0"/>
                </a:moveTo>
                <a:lnTo>
                  <a:pt x="3466750" y="0"/>
                </a:lnTo>
                <a:lnTo>
                  <a:pt x="3466750" y="1336903"/>
                </a:lnTo>
                <a:lnTo>
                  <a:pt x="0" y="1336903"/>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r>
              <a:rPr lang="en-US" sz="4700" b="1" kern="1200" dirty="0" err="1">
                <a:solidFill>
                  <a:schemeClr val="bg1"/>
                </a:solidFill>
                <a:latin typeface="Times New Roman" panose="02020603050405020304" pitchFamily="18" charset="0"/>
                <a:cs typeface="Times New Roman" panose="02020603050405020304" pitchFamily="18" charset="0"/>
              </a:rPr>
              <a:t>Quy</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trình</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làm</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thước</a:t>
            </a:r>
            <a:r>
              <a:rPr lang="en-US" sz="4700" b="1" kern="1200" dirty="0">
                <a:solidFill>
                  <a:schemeClr val="bg1"/>
                </a:solidFill>
                <a:latin typeface="Times New Roman" panose="02020603050405020304" pitchFamily="18" charset="0"/>
                <a:cs typeface="Times New Roman" panose="02020603050405020304" pitchFamily="18" charset="0"/>
              </a:rPr>
              <a:t> </a:t>
            </a:r>
            <a:r>
              <a:rPr lang="en-US" sz="4700" b="1" kern="1200" dirty="0" err="1">
                <a:solidFill>
                  <a:schemeClr val="bg1"/>
                </a:solidFill>
                <a:latin typeface="Times New Roman" panose="02020603050405020304" pitchFamily="18" charset="0"/>
                <a:cs typeface="Times New Roman" panose="02020603050405020304" pitchFamily="18" charset="0"/>
              </a:rPr>
              <a:t>kẻ</a:t>
            </a:r>
            <a:endParaRPr lang="en-US" sz="4700" b="1" kern="1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1556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p:tgtEl>
                                          <p:spTgt spid="8"/>
                                        </p:tgtEl>
                                        <p:attrNameLst>
                                          <p:attrName>ppt_y</p:attrName>
                                        </p:attrNameLst>
                                      </p:cBhvr>
                                      <p:tavLst>
                                        <p:tav tm="0">
                                          <p:val>
                                            <p:strVal val="#ppt_y+#ppt_h*1.125000"/>
                                          </p:val>
                                        </p:tav>
                                        <p:tav tm="100000">
                                          <p:val>
                                            <p:strVal val="#ppt_y"/>
                                          </p:val>
                                        </p:tav>
                                      </p:tavLst>
                                    </p:anim>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linds(horizontal)">
                                      <p:cBhvr>
                                        <p:cTn id="31" dur="500"/>
                                        <p:tgtEl>
                                          <p:spTgt spid="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TotalTime>
  <Words>838</Words>
  <Application>Microsoft Office PowerPoint</Application>
  <PresentationFormat>Widescreen</PresentationFormat>
  <Paragraphs>139</Paragraphs>
  <Slides>26</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宋体</vt:lpstr>
      <vt:lpstr>Arial</vt:lpstr>
      <vt:lpstr>Calibri</vt:lpstr>
      <vt:lpstr>Calibri Light</vt:lpstr>
      <vt:lpstr>等线</vt:lpstr>
      <vt:lpstr>Times New Roman</vt:lpstr>
      <vt:lpstr>UTM Avo</vt:lpstr>
      <vt:lpstr>字体视界-熊孩子体</vt:lpstr>
      <vt:lpstr>字体视界-遇见字体</vt:lpstr>
      <vt:lpstr>字魂36号-正文宋楷</vt:lpstr>
      <vt:lpstr>方正稚艺简体</vt:lpstr>
      <vt:lpstr>Office Theme</vt:lpstr>
      <vt:lpstr>PowerPoint Presentation</vt:lpstr>
      <vt:lpstr>STEM là một chương trình giảng dạy dựa trên ý tưởng trang bị cho người học những kiến thức, kĩ năng liên quan đến ( các lĩnh vực) khoa học, công nghệ, kỹ thuật và toán học – theo cách tiếp cận liên môn và người học có thể áp dụng để giải quyết vấn đề trong cuộc sống hàng ngày. </vt:lpstr>
      <vt:lpstr>PowerPoint Presentation</vt:lpstr>
      <vt:lpstr>PowerPoint Presentation</vt:lpstr>
      <vt:lpstr>PowerPoint Presentation</vt:lpstr>
      <vt:lpstr>PowerPoint Presentation</vt:lpstr>
      <vt:lpstr>PowerPoint Presentation</vt:lpstr>
      <vt:lpstr>Tình huống: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peijia1501@gmail.com</dc:creator>
  <cp:lastModifiedBy>Truong Tieu Hoc Tan Duong</cp:lastModifiedBy>
  <cp:revision>32</cp:revision>
  <dcterms:created xsi:type="dcterms:W3CDTF">2022-08-14T02:54:08Z</dcterms:created>
  <dcterms:modified xsi:type="dcterms:W3CDTF">2022-09-08T02:55:05Z</dcterms:modified>
</cp:coreProperties>
</file>