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45.jpg" ContentType="image/pn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  <p:sldMasterId id="2147483690" r:id="rId2"/>
  </p:sldMasterIdLst>
  <p:notesMasterIdLst>
    <p:notesMasterId r:id="rId44"/>
  </p:notesMasterIdLst>
  <p:sldIdLst>
    <p:sldId id="4218" r:id="rId3"/>
    <p:sldId id="4271" r:id="rId4"/>
    <p:sldId id="4252" r:id="rId5"/>
    <p:sldId id="4253" r:id="rId6"/>
    <p:sldId id="4251" r:id="rId7"/>
    <p:sldId id="4255" r:id="rId8"/>
    <p:sldId id="4269" r:id="rId9"/>
    <p:sldId id="4276" r:id="rId10"/>
    <p:sldId id="4270" r:id="rId11"/>
    <p:sldId id="4256" r:id="rId12"/>
    <p:sldId id="4259" r:id="rId13"/>
    <p:sldId id="4250" r:id="rId14"/>
    <p:sldId id="4235" r:id="rId15"/>
    <p:sldId id="4258" r:id="rId16"/>
    <p:sldId id="4226" r:id="rId17"/>
    <p:sldId id="4227" r:id="rId18"/>
    <p:sldId id="4236" r:id="rId19"/>
    <p:sldId id="4272" r:id="rId20"/>
    <p:sldId id="4246" r:id="rId21"/>
    <p:sldId id="4238" r:id="rId22"/>
    <p:sldId id="4239" r:id="rId23"/>
    <p:sldId id="4247" r:id="rId24"/>
    <p:sldId id="4249" r:id="rId25"/>
    <p:sldId id="4248" r:id="rId26"/>
    <p:sldId id="4268" r:id="rId27"/>
    <p:sldId id="4240" r:id="rId28"/>
    <p:sldId id="4260" r:id="rId29"/>
    <p:sldId id="4263" r:id="rId30"/>
    <p:sldId id="4261" r:id="rId31"/>
    <p:sldId id="4265" r:id="rId32"/>
    <p:sldId id="4266" r:id="rId33"/>
    <p:sldId id="4264" r:id="rId34"/>
    <p:sldId id="4262" r:id="rId35"/>
    <p:sldId id="4267" r:id="rId36"/>
    <p:sldId id="4257" r:id="rId37"/>
    <p:sldId id="4167" r:id="rId38"/>
    <p:sldId id="4243" r:id="rId39"/>
    <p:sldId id="4204" r:id="rId40"/>
    <p:sldId id="4273" r:id="rId41"/>
    <p:sldId id="4274" r:id="rId42"/>
    <p:sldId id="4275" r:id="rId43"/>
  </p:sldIdLst>
  <p:sldSz cx="12192000" cy="6858000"/>
  <p:notesSz cx="6858000" cy="9144000"/>
  <p:embeddedFontLst>
    <p:embeddedFont>
      <p:font typeface="Calibri Light" panose="020F0302020204030204" pitchFamily="34" charset="0"/>
      <p:regular r:id="rId45"/>
      <p:italic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Roboto" panose="020B0604020202020204" charset="0"/>
      <p:regular r:id="rId51"/>
      <p:bold r:id="rId52"/>
      <p:italic r:id="rId53"/>
      <p:boldItalic r:id="rId54"/>
    </p:embeddedFont>
    <p:embeddedFont>
      <p:font typeface="Roboto Black" panose="020B0604020202020204" charset="0"/>
      <p:regular r:id="rId55"/>
      <p:bold r:id="rId56"/>
      <p:boldItalic r:id="rId57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BEB9"/>
    <a:srgbClr val="FFFFFF"/>
    <a:srgbClr val="FCAF19"/>
    <a:srgbClr val="D1232A"/>
    <a:srgbClr val="5AAEDF"/>
    <a:srgbClr val="E17070"/>
    <a:srgbClr val="55CBF1"/>
    <a:srgbClr val="DD8D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4039" autoAdjust="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8" Type="http://schemas.openxmlformats.org/officeDocument/2006/relationships/slide" Target="slides/slide6.xml"/><Relationship Id="rId51" Type="http://schemas.openxmlformats.org/officeDocument/2006/relationships/font" Target="fonts/font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2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13/08/2023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ra tiêu chí sản phẩm,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 cho HS xem một vài ý tưởng, gợi ý HS chia sẻ ý tưởng để làm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phẩm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9105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cho HS quan sát</a:t>
            </a:r>
            <a:r>
              <a:rPr lang="en-US" baseline="0"/>
              <a:t> hình ảnh và gợi ý để HS hỏi và trả lời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27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cho HS quan sát</a:t>
            </a:r>
            <a:r>
              <a:rPr lang="en-US" baseline="0"/>
              <a:t> hình ảnh và gợi ý để trả lời: các bộ phận của cây thường dung để làm gì?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0889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cho HS quan sát</a:t>
            </a:r>
            <a:r>
              <a:rPr lang="en-US" baseline="0"/>
              <a:t> hình ảnh và gợi ý để trả lời: các bộ phận của cây thường dung để làm gì?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7370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cho HS quan sát</a:t>
            </a:r>
            <a:r>
              <a:rPr lang="en-US" baseline="0"/>
              <a:t> hình ảnh và gợi ý để trả lời: các bộ phận của cây thường dung để làm gì?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637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cho HS quan sát</a:t>
            </a:r>
            <a:r>
              <a:rPr lang="en-US" baseline="0"/>
              <a:t> hình ảnh và gợi ý để trả lời: các bộ phận của cây thường dung để làm gì?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2824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ra tiêu chí sản phẩm,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 cho HS xem một vài ý tưởng, gợi ý HS chia sẻ ý tưởng để làm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phẩm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1892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tổ chức cho các nhóm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cây thành vườn cây, có thể cùng nhóm hoặc các nhóm trao đổi ghép cùng nau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075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Trong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GV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xuyên</a:t>
            </a:r>
            <a:r>
              <a:rPr lang="en-US" dirty="0"/>
              <a:t> </a:t>
            </a:r>
            <a:r>
              <a:rPr lang="en-US" dirty="0" err="1"/>
              <a:t>khuyến</a:t>
            </a:r>
            <a:r>
              <a:rPr lang="en-US" dirty="0"/>
              <a:t> </a:t>
            </a:r>
            <a:r>
              <a:rPr lang="en-US" dirty="0" err="1"/>
              <a:t>khích</a:t>
            </a:r>
            <a:r>
              <a:rPr lang="en-US" dirty="0"/>
              <a:t> HS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15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tổ chức cho các nhóm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cây thành vườn cây, có thể cùng nhóm hoặc các nhóm trao đổi ghép cùng nau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27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441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356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885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481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538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gợi</a:t>
            </a:r>
            <a:r>
              <a:rPr lang="en-US" baseline="0" dirty="0"/>
              <a:t> ý </a:t>
            </a:r>
            <a:r>
              <a:rPr lang="en-US" baseline="0" dirty="0" err="1"/>
              <a:t>để</a:t>
            </a:r>
            <a:r>
              <a:rPr lang="en-US" baseline="0" dirty="0"/>
              <a:t> HS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610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cho HS quan sát</a:t>
            </a:r>
            <a:r>
              <a:rPr lang="en-US" baseline="0"/>
              <a:t> hình ảnh và gợi ý để HS hỏi và trả lời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225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cho HS quan sát</a:t>
            </a:r>
            <a:r>
              <a:rPr lang="en-US" baseline="0"/>
              <a:t> hình ảnh và gợi ý để HS hỏi và trả lời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06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51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52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003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465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073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336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767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723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3189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802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101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350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589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0343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5279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211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879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66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488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6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36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81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24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782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27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g"/><Relationship Id="rId11" Type="http://schemas.openxmlformats.org/officeDocument/2006/relationships/image" Target="../media/image23.jpg"/><Relationship Id="rId5" Type="http://schemas.openxmlformats.org/officeDocument/2006/relationships/image" Target="../media/image29.jpg"/><Relationship Id="rId10" Type="http://schemas.openxmlformats.org/officeDocument/2006/relationships/image" Target="../media/image32.jpeg"/><Relationship Id="rId4" Type="http://schemas.openxmlformats.org/officeDocument/2006/relationships/image" Target="../media/image28.png"/><Relationship Id="rId9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jpg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37.jp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g"/><Relationship Id="rId5" Type="http://schemas.microsoft.com/office/2007/relationships/hdphoto" Target="../media/hdphoto5.wdp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37.jp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g"/><Relationship Id="rId5" Type="http://schemas.microsoft.com/office/2007/relationships/hdphoto" Target="../media/hdphoto5.wdp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37.jp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g"/><Relationship Id="rId5" Type="http://schemas.microsoft.com/office/2007/relationships/hdphoto" Target="../media/hdphoto5.wdp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37.jp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g"/><Relationship Id="rId5" Type="http://schemas.microsoft.com/office/2007/relationships/hdphoto" Target="../media/hdphoto5.wdp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18" Type="http://schemas.openxmlformats.org/officeDocument/2006/relationships/image" Target="../media/image23.jpg"/><Relationship Id="rId3" Type="http://schemas.openxmlformats.org/officeDocument/2006/relationships/slideLayout" Target="../slideLayouts/slideLayout12.xml"/><Relationship Id="rId7" Type="http://schemas.microsoft.com/office/2007/relationships/hdphoto" Target="../media/hdphoto4.wdp"/><Relationship Id="rId12" Type="http://schemas.openxmlformats.org/officeDocument/2006/relationships/image" Target="../media/image17.jpg"/><Relationship Id="rId17" Type="http://schemas.openxmlformats.org/officeDocument/2006/relationships/image" Target="../media/image22.jpg"/><Relationship Id="rId2" Type="http://schemas.openxmlformats.org/officeDocument/2006/relationships/audio" Target="../media/media1.m4a"/><Relationship Id="rId16" Type="http://schemas.openxmlformats.org/officeDocument/2006/relationships/image" Target="../media/image21.jpeg"/><Relationship Id="rId1" Type="http://schemas.microsoft.com/office/2007/relationships/media" Target="../media/media1.m4a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microsoft.com/office/2007/relationships/hdphoto" Target="../media/hdphoto3.wdp"/><Relationship Id="rId15" Type="http://schemas.openxmlformats.org/officeDocument/2006/relationships/image" Target="../media/image20.jpeg"/><Relationship Id="rId10" Type="http://schemas.openxmlformats.org/officeDocument/2006/relationships/image" Target="../media/image15.jpg"/><Relationship Id="rId4" Type="http://schemas.openxmlformats.org/officeDocument/2006/relationships/image" Target="../media/image11.png"/><Relationship Id="rId9" Type="http://schemas.openxmlformats.org/officeDocument/2006/relationships/image" Target="../media/image14.jpg"/><Relationship Id="rId1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64014" y="1707317"/>
            <a:ext cx="6635186" cy="964951"/>
          </a:xfrm>
          <a:prstGeom prst="rect">
            <a:avLst/>
          </a:prstGeom>
          <a:noFill/>
        </p:spPr>
        <p:txBody>
          <a:bodyPr wrap="square" rtlCol="0">
            <a:prstTxWarp prst="textCan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kumimoji="0" lang="en-US" altLang="zh-CN" sz="6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HỌC STEM 1</a:t>
            </a:r>
            <a:endParaRPr kumimoji="0" lang="en-US" altLang="zh-CN" sz="6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3471" y="3223649"/>
            <a:ext cx="114842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 HÌNH VƯỜN CÂY CỦA EM 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200" y="4921240"/>
            <a:ext cx="2974663" cy="19367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373330" cy="163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97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2178423" y="2005207"/>
            <a:ext cx="7557248" cy="3053167"/>
          </a:xfrm>
          <a:prstGeom prst="cloud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49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41947" y="1569493"/>
            <a:ext cx="105906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76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câ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488" y="170482"/>
            <a:ext cx="11966971" cy="6687518"/>
          </a:xfrm>
        </p:spPr>
      </p:pic>
    </p:spTree>
    <p:extLst>
      <p:ext uri="{BB962C8B-B14F-4D97-AF65-F5344CB8AC3E}">
        <p14:creationId xmlns:p14="http://schemas.microsoft.com/office/powerpoint/2010/main" val="6563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8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7576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2471"/>
          <a:stretch/>
        </p:blipFill>
        <p:spPr>
          <a:xfrm>
            <a:off x="55581" y="4683571"/>
            <a:ext cx="2266379" cy="21538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454" y="3692405"/>
            <a:ext cx="2777155" cy="24251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696" y="0"/>
            <a:ext cx="2768304" cy="40431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748" y="4236938"/>
            <a:ext cx="2659252" cy="2504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92" y="803488"/>
            <a:ext cx="2933723" cy="21485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176" y="0"/>
            <a:ext cx="3175055" cy="39251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941" y="2867186"/>
            <a:ext cx="3160451" cy="39908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941" y="190506"/>
            <a:ext cx="3054870" cy="21914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" y="4153079"/>
            <a:ext cx="3096081" cy="245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30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3366792" y="5614115"/>
            <a:ext cx="1710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CÂY ĐẬU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7" t="12853" r="27681" b="16419"/>
          <a:stretch/>
        </p:blipFill>
        <p:spPr>
          <a:xfrm>
            <a:off x="2129051" y="308494"/>
            <a:ext cx="4185912" cy="5428451"/>
          </a:xfrm>
          <a:prstGeom prst="rect">
            <a:avLst/>
          </a:prstGeom>
        </p:spPr>
      </p:pic>
      <p:sp>
        <p:nvSpPr>
          <p:cNvPr id="2" name="Cloud 1"/>
          <p:cNvSpPr/>
          <p:nvPr/>
        </p:nvSpPr>
        <p:spPr>
          <a:xfrm>
            <a:off x="6314964" y="185664"/>
            <a:ext cx="5640476" cy="258131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2: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phận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phận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4664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4952475" y="5755534"/>
            <a:ext cx="1710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CÂY ĐẬU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327476" y="1385731"/>
            <a:ext cx="948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LÁ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7" t="12853" r="27681" b="16419"/>
          <a:stretch/>
        </p:blipFill>
        <p:spPr>
          <a:xfrm>
            <a:off x="3835013" y="286603"/>
            <a:ext cx="3801379" cy="5650173"/>
          </a:xfrm>
          <a:prstGeom prst="rect">
            <a:avLst/>
          </a:prstGeom>
        </p:spPr>
      </p:pic>
      <p:sp>
        <p:nvSpPr>
          <p:cNvPr id="53" name="Oval 52"/>
          <p:cNvSpPr/>
          <p:nvPr/>
        </p:nvSpPr>
        <p:spPr>
          <a:xfrm>
            <a:off x="7753334" y="1412304"/>
            <a:ext cx="457200" cy="457200"/>
          </a:xfrm>
          <a:prstGeom prst="ellipse">
            <a:avLst/>
          </a:prstGeom>
          <a:solidFill>
            <a:srgbClr val="95624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3</a:t>
            </a:r>
          </a:p>
        </p:txBody>
      </p:sp>
      <p:sp>
        <p:nvSpPr>
          <p:cNvPr id="54" name="Oval 53"/>
          <p:cNvSpPr/>
          <p:nvPr/>
        </p:nvSpPr>
        <p:spPr>
          <a:xfrm>
            <a:off x="2042589" y="1910740"/>
            <a:ext cx="457200" cy="457200"/>
          </a:xfrm>
          <a:prstGeom prst="ellipse">
            <a:avLst/>
          </a:prstGeom>
          <a:solidFill>
            <a:srgbClr val="95624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4</a:t>
            </a:r>
          </a:p>
        </p:txBody>
      </p:sp>
      <p:sp>
        <p:nvSpPr>
          <p:cNvPr id="55" name="Oval 54"/>
          <p:cNvSpPr/>
          <p:nvPr/>
        </p:nvSpPr>
        <p:spPr>
          <a:xfrm>
            <a:off x="8210534" y="3074584"/>
            <a:ext cx="457200" cy="457200"/>
          </a:xfrm>
          <a:prstGeom prst="ellipse">
            <a:avLst/>
          </a:prstGeom>
          <a:solidFill>
            <a:srgbClr val="95624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5</a:t>
            </a:r>
          </a:p>
        </p:txBody>
      </p:sp>
      <p:sp>
        <p:nvSpPr>
          <p:cNvPr id="56" name="Oval 55"/>
          <p:cNvSpPr/>
          <p:nvPr/>
        </p:nvSpPr>
        <p:spPr>
          <a:xfrm>
            <a:off x="3489471" y="3658395"/>
            <a:ext cx="457200" cy="457200"/>
          </a:xfrm>
          <a:prstGeom prst="ellipse">
            <a:avLst/>
          </a:prstGeom>
          <a:solidFill>
            <a:srgbClr val="95624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</a:p>
        </p:txBody>
      </p:sp>
      <p:sp>
        <p:nvSpPr>
          <p:cNvPr id="57" name="Oval 56"/>
          <p:cNvSpPr/>
          <p:nvPr/>
        </p:nvSpPr>
        <p:spPr>
          <a:xfrm>
            <a:off x="7981934" y="4923235"/>
            <a:ext cx="457200" cy="457200"/>
          </a:xfrm>
          <a:prstGeom prst="ellipse">
            <a:avLst/>
          </a:prstGeom>
          <a:solidFill>
            <a:srgbClr val="95624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1</a:t>
            </a:r>
            <a:endParaRPr lang="en-US" sz="2800" dirty="0">
              <a:solidFill>
                <a:schemeClr val="tx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6608110" y="1663469"/>
            <a:ext cx="115957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 flipV="1">
            <a:off x="2499790" y="2151238"/>
            <a:ext cx="2806802" cy="55532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 flipV="1">
            <a:off x="7026047" y="3144219"/>
            <a:ext cx="1129691" cy="15896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 flipV="1">
            <a:off x="4032031" y="3896786"/>
            <a:ext cx="1775659" cy="366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 flipV="1">
            <a:off x="6206274" y="5151835"/>
            <a:ext cx="1775660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726710" y="1920405"/>
            <a:ext cx="948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HOA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9077996" y="3039067"/>
            <a:ext cx="948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QUẢ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603922" y="4923235"/>
            <a:ext cx="948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RỄ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100345" y="3658395"/>
            <a:ext cx="1201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THÂN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28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3" grpId="0" animBg="1"/>
      <p:bldP spid="54" grpId="0" animBg="1"/>
      <p:bldP spid="55" grpId="0" animBg="1"/>
      <p:bldP spid="56" grpId="0" animBg="1"/>
      <p:bldP spid="57" grpId="0" animBg="1"/>
      <p:bldP spid="62" grpId="0"/>
      <p:bldP spid="63" grpId="0"/>
      <p:bldP spid="64" grpId="0"/>
      <p:bldP spid="6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23413" y="1555846"/>
            <a:ext cx="113685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67" y="0"/>
            <a:ext cx="9635319" cy="663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1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067" y="0"/>
            <a:ext cx="7643389" cy="696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384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616" y="1520825"/>
            <a:ext cx="5350349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00" y="83172"/>
            <a:ext cx="5727417" cy="677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6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22" y="918949"/>
            <a:ext cx="8215952" cy="5076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4752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923530"/>
              </p:ext>
            </p:extLst>
          </p:nvPr>
        </p:nvGraphicFramePr>
        <p:xfrm>
          <a:off x="130767" y="0"/>
          <a:ext cx="11940208" cy="669579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89074">
                  <a:extLst>
                    <a:ext uri="{9D8B030D-6E8A-4147-A177-3AD203B41FA5}">
                      <a16:colId xmlns:a16="http://schemas.microsoft.com/office/drawing/2014/main" val="2047999343"/>
                    </a:ext>
                  </a:extLst>
                </a:gridCol>
                <a:gridCol w="1605918">
                  <a:extLst>
                    <a:ext uri="{9D8B030D-6E8A-4147-A177-3AD203B41FA5}">
                      <a16:colId xmlns:a16="http://schemas.microsoft.com/office/drawing/2014/main" val="2598751426"/>
                    </a:ext>
                  </a:extLst>
                </a:gridCol>
                <a:gridCol w="8945216">
                  <a:extLst>
                    <a:ext uri="{9D8B030D-6E8A-4147-A177-3AD203B41FA5}">
                      <a16:colId xmlns:a16="http://schemas.microsoft.com/office/drawing/2014/main" val="3814858837"/>
                    </a:ext>
                  </a:extLst>
                </a:gridCol>
              </a:tblGrid>
              <a:tr h="413461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đạo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567" marR="67567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6489528"/>
                  </a:ext>
                </a:extLst>
              </a:tr>
              <a:tr h="41346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567" marR="67567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Yêu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đạt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7746483"/>
                  </a:ext>
                </a:extLst>
              </a:tr>
              <a:tr h="25468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Môn</a:t>
                      </a:r>
                      <a:r>
                        <a:rPr lang="en-US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đạo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567" marR="67567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TN&amp;XH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vi-VN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ử dụng được sơ đồ có sẵn để chỉ và nói được tên các bộ phận bên ngoài của một số cây.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Phân biệt được một số cây theo nhu cầu sử dụng của con người (cây bóng mát, cây ăn quả, cây hoa,...).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5239049"/>
                  </a:ext>
                </a:extLst>
              </a:tr>
              <a:tr h="206730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Môn</a:t>
                      </a:r>
                      <a:r>
                        <a:rPr lang="en-US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r>
                        <a:rPr lang="en-US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hợp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567" marR="67567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Mĩ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thuật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Sử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liệu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sẵn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hành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Trưng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bày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nêu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chia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sẻ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cảm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bè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6424115"/>
                  </a:ext>
                </a:extLst>
              </a:tr>
              <a:tr h="12403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Toán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ước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lượng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dài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cụ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cao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loài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khác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nhau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).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3048259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279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03" b="97291" l="9982" r="898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90" r="22627"/>
          <a:stretch/>
        </p:blipFill>
        <p:spPr>
          <a:xfrm>
            <a:off x="2142084" y="119356"/>
            <a:ext cx="2702870" cy="56707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934" y="1078175"/>
            <a:ext cx="5036024" cy="459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6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99" y="395785"/>
            <a:ext cx="9894626" cy="60732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746" y="197892"/>
            <a:ext cx="5143500" cy="646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34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00" y="847227"/>
            <a:ext cx="5523363" cy="40796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781030" y="5172503"/>
            <a:ext cx="4067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hào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950" y="847227"/>
            <a:ext cx="5715000" cy="40796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7929917" y="5131561"/>
            <a:ext cx="4067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khoai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5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69" y="1078173"/>
            <a:ext cx="5349923" cy="382137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404" y="1078173"/>
            <a:ext cx="5390865" cy="394420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3866581" y="5377218"/>
            <a:ext cx="4067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rồng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75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2" y="499636"/>
            <a:ext cx="5213444" cy="457733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293" y="499636"/>
            <a:ext cx="5513695" cy="457733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TextBox 6"/>
          <p:cNvSpPr txBox="1"/>
          <p:nvPr/>
        </p:nvSpPr>
        <p:spPr>
          <a:xfrm>
            <a:off x="1583140" y="5281683"/>
            <a:ext cx="4067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69623" y="5281684"/>
            <a:ext cx="4067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sắn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93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791" y="2152588"/>
            <a:ext cx="119402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71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977" y="450376"/>
            <a:ext cx="3729896" cy="24666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03" b="97291" l="9982" r="898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90" r="22627"/>
          <a:stretch/>
        </p:blipFill>
        <p:spPr>
          <a:xfrm>
            <a:off x="9822190" y="701867"/>
            <a:ext cx="1030544" cy="2215144"/>
          </a:xfrm>
          <a:prstGeom prst="rect">
            <a:avLst/>
          </a:prstGeom>
          <a:ln>
            <a:solidFill>
              <a:srgbClr val="FCAF1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14" y="950980"/>
            <a:ext cx="3381060" cy="46417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018" y="3499724"/>
            <a:ext cx="3496056" cy="2573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747" y="3271851"/>
            <a:ext cx="3352355" cy="261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22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20" y="545911"/>
            <a:ext cx="4662986" cy="46629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023831"/>
            <a:ext cx="5992504" cy="41850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14902" y="5363569"/>
            <a:ext cx="3125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0054" y="5363568"/>
            <a:ext cx="3125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7074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977" y="450376"/>
            <a:ext cx="3729896" cy="24666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03" b="97291" l="9982" r="898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90" r="22627"/>
          <a:stretch/>
        </p:blipFill>
        <p:spPr>
          <a:xfrm>
            <a:off x="9822190" y="701867"/>
            <a:ext cx="1030544" cy="2215144"/>
          </a:xfrm>
          <a:prstGeom prst="rect">
            <a:avLst/>
          </a:prstGeom>
          <a:ln>
            <a:solidFill>
              <a:srgbClr val="FCAF1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14" y="950980"/>
            <a:ext cx="3381060" cy="46417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018" y="3499724"/>
            <a:ext cx="3496056" cy="2573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747" y="3271851"/>
            <a:ext cx="3352355" cy="261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2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7" y="1113249"/>
            <a:ext cx="5962491" cy="36285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406" y="1113249"/>
            <a:ext cx="5080000" cy="36285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96943" y="4880244"/>
            <a:ext cx="3125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phượng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vĩ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42737" y="4888042"/>
            <a:ext cx="3125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80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18108" y="15447"/>
            <a:ext cx="6679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I. YÊU CẦU CẦN ĐẠT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32387" y="1103425"/>
            <a:ext cx="10944570" cy="101335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n</a:t>
            </a:r>
            <a:r>
              <a:rPr 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hận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và nêu được các bộ phận chính của </a:t>
            </a:r>
            <a:r>
              <a:rPr 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32387" y="2495601"/>
            <a:ext cx="10944570" cy="113178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32387" y="4006204"/>
            <a:ext cx="10944570" cy="11857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HS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32387" y="5467614"/>
            <a:ext cx="10944570" cy="116566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22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977" y="450376"/>
            <a:ext cx="3729896" cy="24666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03" b="97291" l="9982" r="898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90" r="22627"/>
          <a:stretch/>
        </p:blipFill>
        <p:spPr>
          <a:xfrm>
            <a:off x="9822190" y="701867"/>
            <a:ext cx="1030544" cy="2215144"/>
          </a:xfrm>
          <a:prstGeom prst="rect">
            <a:avLst/>
          </a:prstGeom>
          <a:ln>
            <a:solidFill>
              <a:srgbClr val="FCAF1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14" y="950980"/>
            <a:ext cx="3381060" cy="46417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018" y="3499724"/>
            <a:ext cx="3496056" cy="2573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747" y="3271851"/>
            <a:ext cx="3352355" cy="261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53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0" y="937592"/>
            <a:ext cx="4704522" cy="40717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808" y="937592"/>
            <a:ext cx="5234609" cy="40717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84722" y="5277809"/>
            <a:ext cx="3125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Rau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34339" y="5277808"/>
            <a:ext cx="3125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Rau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muống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72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977" y="450376"/>
            <a:ext cx="3729896" cy="24666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03" b="97291" l="9982" r="898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90" r="22627"/>
          <a:stretch/>
        </p:blipFill>
        <p:spPr>
          <a:xfrm>
            <a:off x="9822190" y="701867"/>
            <a:ext cx="1030544" cy="2215144"/>
          </a:xfrm>
          <a:prstGeom prst="rect">
            <a:avLst/>
          </a:prstGeom>
          <a:ln>
            <a:solidFill>
              <a:srgbClr val="FCAF1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14" y="950980"/>
            <a:ext cx="3381060" cy="46417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018" y="3499724"/>
            <a:ext cx="3496056" cy="2573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747" y="3271851"/>
            <a:ext cx="3352355" cy="261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6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86203"/>
            <a:ext cx="5615609" cy="40479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981" y="592386"/>
            <a:ext cx="5827254" cy="40417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19679" y="4880244"/>
            <a:ext cx="3125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nhãn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2939" y="4880243"/>
            <a:ext cx="3125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48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52" b="100000" l="0" r="93521">
                        <a14:foregroundMark x1="978" y1="4167" x2="25306" y2="379"/>
                        <a14:foregroundMark x1="24939" y1="758" x2="25306" y2="31818"/>
                        <a14:foregroundMark x1="25306" y1="31818" x2="48044" y2="28030"/>
                        <a14:foregroundMark x1="48044" y1="28030" x2="49144" y2="19318"/>
                        <a14:foregroundMark x1="49144" y1="19318" x2="49511" y2="4167"/>
                        <a14:foregroundMark x1="49511" y1="4167" x2="58191" y2="9470"/>
                        <a14:foregroundMark x1="58191" y1="9470" x2="61736" y2="19697"/>
                        <a14:foregroundMark x1="61736" y1="19697" x2="64425" y2="32197"/>
                        <a14:foregroundMark x1="64425" y1="32197" x2="69315" y2="27652"/>
                        <a14:foregroundMark x1="69438" y1="27652" x2="93399" y2="37121"/>
                        <a14:foregroundMark x1="94010" y1="35985" x2="93521" y2="61364"/>
                        <a14:foregroundMark x1="93643" y1="50758" x2="92421" y2="68561"/>
                        <a14:foregroundMark x1="92543" y1="68939" x2="74083" y2="80303"/>
                        <a14:foregroundMark x1="74083" y1="80303" x2="72861" y2="73106"/>
                        <a14:foregroundMark x1="82396" y1="75379" x2="55501" y2="75000"/>
                        <a14:foregroundMark x1="55501" y1="75000" x2="49389" y2="85985"/>
                        <a14:foregroundMark x1="49389" y1="85985" x2="47555" y2="90530"/>
                        <a14:foregroundMark x1="47555" y1="90530" x2="47188" y2="82955"/>
                        <a14:foregroundMark x1="47066" y1="82955" x2="20049" y2="83712"/>
                        <a14:foregroundMark x1="20049" y1="83712" x2="19804" y2="61742"/>
                        <a14:foregroundMark x1="19804" y1="61742" x2="14425" y2="55682"/>
                        <a14:foregroundMark x1="14425" y1="55682" x2="9291" y2="58333"/>
                        <a14:foregroundMark x1="9291" y1="58333" x2="2200" y2="61364"/>
                        <a14:foregroundMark x1="2200" y1="61364" x2="3667" y2="40152"/>
                        <a14:foregroundMark x1="3667" y1="40152" x2="7090" y2="21970"/>
                        <a14:foregroundMark x1="7090" y1="21970" x2="7946" y2="2652"/>
                        <a14:foregroundMark x1="21027" y1="38258" x2="40098" y2="57955"/>
                        <a14:foregroundMark x1="40098" y1="57955" x2="45110" y2="64015"/>
                        <a14:foregroundMark x1="45110" y1="64015" x2="43888" y2="49242"/>
                        <a14:foregroundMark x1="8802" y1="45833" x2="8802" y2="45833"/>
                        <a14:foregroundMark x1="11002" y1="41288" x2="17359" y2="25379"/>
                        <a14:foregroundMark x1="15770" y1="48106" x2="10880" y2="53030"/>
                        <a14:foregroundMark x1="3790" y1="54545" x2="18826" y2="54545"/>
                        <a14:foregroundMark x1="18826" y1="54545" x2="19560" y2="33333"/>
                        <a14:foregroundMark x1="20171" y1="82197" x2="46088" y2="82576"/>
                        <a14:foregroundMark x1="6112" y1="50758" x2="5990" y2="59470"/>
                        <a14:foregroundMark x1="5868" y1="60606" x2="3912" y2="56818"/>
                        <a14:foregroundMark x1="4034" y1="56818" x2="8802" y2="56818"/>
                        <a14:foregroundMark x1="8435" y1="55682" x2="6112" y2="54924"/>
                        <a14:foregroundMark x1="6479" y1="54545" x2="4034" y2="55682"/>
                        <a14:foregroundMark x1="4034" y1="55682" x2="2812" y2="56818"/>
                        <a14:foregroundMark x1="2812" y1="56818" x2="8924" y2="57197"/>
                        <a14:foregroundMark x1="8924" y1="57197" x2="14548" y2="58333"/>
                        <a14:foregroundMark x1="14548" y1="58333" x2="17726" y2="54924"/>
                        <a14:foregroundMark x1="18215" y1="60985" x2="19071" y2="55682"/>
                        <a14:foregroundMark x1="17359" y1="56818" x2="16870" y2="56818"/>
                        <a14:foregroundMark x1="15403" y1="56818" x2="13325" y2="56818"/>
                        <a14:foregroundMark x1="10758" y1="55682" x2="9658" y2="55682"/>
                        <a14:foregroundMark x1="10636" y1="55682" x2="13325" y2="56818"/>
                        <a14:foregroundMark x1="13325" y1="56818" x2="18215" y2="55682"/>
                        <a14:backgroundMark x1="1711" y1="56061" x2="19438" y2="56818"/>
                        <a14:backgroundMark x1="19438" y1="56818" x2="19438" y2="56818"/>
                        <a14:backgroundMark x1="19438" y1="56818" x2="19438" y2="56818"/>
                        <a14:backgroundMark x1="19438" y1="56818" x2="19438" y2="56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5" y="846307"/>
            <a:ext cx="11251226" cy="456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5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2054865" y="1581527"/>
            <a:ext cx="7853083" cy="3053167"/>
          </a:xfrm>
          <a:prstGeom prst="cloud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5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5849471" y="807636"/>
            <a:ext cx="5553634" cy="54049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7D1B5C-3DC9-6AC4-8E00-0E5F970361EE}"/>
              </a:ext>
            </a:extLst>
          </p:cNvPr>
          <p:cNvSpPr/>
          <p:nvPr/>
        </p:nvSpPr>
        <p:spPr>
          <a:xfrm>
            <a:off x="98918" y="1008139"/>
            <a:ext cx="4950498" cy="343694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/>
          <p:cNvSpPr txBox="1"/>
          <p:nvPr/>
        </p:nvSpPr>
        <p:spPr>
          <a:xfrm>
            <a:off x="5994142" y="1815181"/>
            <a:ext cx="54089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800" dirty="0" smtClean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1. </a:t>
            </a:r>
            <a:r>
              <a:rPr lang="en-US" altLang="zh-CN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Mô</a:t>
            </a:r>
            <a:r>
              <a:rPr lang="en-US" altLang="zh-CN" sz="2800" dirty="0" smtClean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hình</a:t>
            </a:r>
            <a:r>
              <a:rPr lang="en-US" altLang="zh-CN" sz="2800" dirty="0" smtClean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gồm</a:t>
            </a:r>
            <a:r>
              <a:rPr lang="en-US" altLang="zh-CN" sz="2800" dirty="0" smtClean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nhiều</a:t>
            </a:r>
            <a:r>
              <a:rPr lang="en-US" altLang="zh-CN" sz="2800" dirty="0" smtClean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cây</a:t>
            </a:r>
            <a:r>
              <a:rPr lang="en-US" altLang="zh-CN" sz="2800" dirty="0" smtClean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altLang="zh-CN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màu</a:t>
            </a:r>
            <a:r>
              <a:rPr lang="en-US" altLang="zh-CN" sz="2800" dirty="0" smtClean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sắc</a:t>
            </a:r>
            <a:r>
              <a:rPr lang="en-US" altLang="zh-CN" sz="2800" dirty="0" smtClean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hài</a:t>
            </a:r>
            <a:r>
              <a:rPr lang="en-US" altLang="zh-CN" sz="2800" dirty="0" smtClean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hòa</a:t>
            </a:r>
            <a:r>
              <a:rPr lang="en-US" altLang="zh-CN" sz="2800" dirty="0" smtClean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.</a:t>
            </a:r>
            <a:endParaRPr lang="vi-VN" altLang="zh-CN" sz="2800" dirty="0">
              <a:solidFill>
                <a:srgbClr val="002060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94142" y="2859477"/>
            <a:ext cx="54089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50298F-436E-3C34-55F8-7C8982CABA69}"/>
              </a:ext>
            </a:extLst>
          </p:cNvPr>
          <p:cNvSpPr txBox="1"/>
          <p:nvPr/>
        </p:nvSpPr>
        <p:spPr>
          <a:xfrm>
            <a:off x="6261349" y="1029909"/>
            <a:ext cx="4641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TIÊU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CHÍ SẢN PHẨM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AD6DB62-5009-A1CB-7C1D-CADFC68815E3}"/>
              </a:ext>
            </a:extLst>
          </p:cNvPr>
          <p:cNvSpPr/>
          <p:nvPr/>
        </p:nvSpPr>
        <p:spPr>
          <a:xfrm rot="21301163">
            <a:off x="233898" y="1708526"/>
            <a:ext cx="4644513" cy="31326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94EDD0B-1FB5-7A0A-DBF4-5E2A20565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703" y="1439321"/>
            <a:ext cx="3533440" cy="358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9525DC74-C236-E424-3C07-75B683080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861" y="469593"/>
            <a:ext cx="2974983" cy="451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A2C33B-635A-8D66-1CEF-133CFA71E06E}"/>
              </a:ext>
            </a:extLst>
          </p:cNvPr>
          <p:cNvSpPr txBox="1"/>
          <p:nvPr/>
        </p:nvSpPr>
        <p:spPr>
          <a:xfrm>
            <a:off x="5994142" y="4334662"/>
            <a:ext cx="52312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800" dirty="0" smtClean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3.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vi-VN" altLang="zh-CN" sz="2800" dirty="0">
              <a:solidFill>
                <a:srgbClr val="002060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50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0" grpId="0"/>
      <p:bldP spid="4" grpId="0"/>
      <p:bldP spid="2" grpId="0" animBg="1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>
            <a:extLst>
              <a:ext uri="{FF2B5EF4-FFF2-40B4-BE49-F238E27FC236}">
                <a16:creationId xmlns:a16="http://schemas.microsoft.com/office/drawing/2014/main" id="{3A11E847-1583-9B7F-C909-33A2FB2B91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8" r="6959"/>
          <a:stretch/>
        </p:blipFill>
        <p:spPr bwMode="auto">
          <a:xfrm>
            <a:off x="7510596" y="943186"/>
            <a:ext cx="3544585" cy="2750820"/>
          </a:xfrm>
          <a:prstGeom prst="rect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842" y="943186"/>
            <a:ext cx="4059996" cy="3000545"/>
          </a:xfrm>
          <a:prstGeom prst="rect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2551" y="3818869"/>
            <a:ext cx="4253138" cy="2835425"/>
          </a:xfrm>
          <a:prstGeom prst="rect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4502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397727" y="1763485"/>
            <a:ext cx="9666514" cy="3213462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6, </a:t>
            </a:r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42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/>
          <p:cNvSpPr/>
          <p:nvPr/>
        </p:nvSpPr>
        <p:spPr>
          <a:xfrm>
            <a:off x="1502230" y="1998618"/>
            <a:ext cx="9666514" cy="3213462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767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05186" y="526891"/>
            <a:ext cx="7550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II. ĐỒ DÙNG DẠY HỌC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223780" y="4633215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5EBBBBE-4F8E-9E78-565A-A45F4445CFC4}"/>
              </a:ext>
            </a:extLst>
          </p:cNvPr>
          <p:cNvSpPr/>
          <p:nvPr/>
        </p:nvSpPr>
        <p:spPr>
          <a:xfrm>
            <a:off x="2383550" y="2709561"/>
            <a:ext cx="1524000" cy="8382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274" y="2373518"/>
            <a:ext cx="1643786" cy="1394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B440B1-1B3B-73F6-8D25-5B54F6BB3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182" y="4195096"/>
            <a:ext cx="1953013" cy="127287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6E29D1B-DCBE-607C-E66F-F47297A44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65" y="2302811"/>
            <a:ext cx="1981471" cy="189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057" l="0" r="100000">
                        <a14:foregroundMark x1="9827" y1="25472" x2="39306" y2="40566"/>
                        <a14:foregroundMark x1="9249" y1="71698" x2="38150" y2="66038"/>
                        <a14:foregroundMark x1="34104" y1="61321" x2="45087" y2="5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7328" y="4195096"/>
            <a:ext cx="1792663" cy="10983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2210E2-AFE1-878C-C378-54692377689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1" b="100000" l="22979" r="791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28" r="13090"/>
          <a:stretch/>
        </p:blipFill>
        <p:spPr>
          <a:xfrm>
            <a:off x="9223659" y="2356051"/>
            <a:ext cx="1091108" cy="1412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742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>
            <a:extLst>
              <a:ext uri="{FF2B5EF4-FFF2-40B4-BE49-F238E27FC236}">
                <a16:creationId xmlns:a16="http://schemas.microsoft.com/office/drawing/2014/main" id="{3A11E847-1583-9B7F-C909-33A2FB2B91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8" r="6959"/>
          <a:stretch/>
        </p:blipFill>
        <p:spPr bwMode="auto">
          <a:xfrm>
            <a:off x="8249021" y="1089660"/>
            <a:ext cx="3544585" cy="2750820"/>
          </a:xfrm>
          <a:prstGeom prst="rect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E7D1B5C-3DC9-6AC4-8E00-0E5F970361EE}"/>
              </a:ext>
            </a:extLst>
          </p:cNvPr>
          <p:cNvSpPr/>
          <p:nvPr/>
        </p:nvSpPr>
        <p:spPr>
          <a:xfrm>
            <a:off x="3260129" y="3840480"/>
            <a:ext cx="4473082" cy="290297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75" y="947819"/>
            <a:ext cx="3719461" cy="2750820"/>
          </a:xfrm>
          <a:prstGeom prst="rect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AD6DB62-5009-A1CB-7C1D-CADFC68815E3}"/>
              </a:ext>
            </a:extLst>
          </p:cNvPr>
          <p:cNvSpPr/>
          <p:nvPr/>
        </p:nvSpPr>
        <p:spPr>
          <a:xfrm rot="21301163">
            <a:off x="3299151" y="3942395"/>
            <a:ext cx="4644513" cy="27224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94EDD0B-1FB5-7A0A-DBF4-5E2A20565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693" y="4336869"/>
            <a:ext cx="3533440" cy="255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9525DC74-C236-E424-3C07-75B683080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614" y="3566159"/>
            <a:ext cx="2731205" cy="329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10134" y="185770"/>
            <a:ext cx="5622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endParaRPr lang="en-US" sz="3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23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390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31369" y="92990"/>
            <a:ext cx="10773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III. CÁC HOẠT ĐỘNG DẠY HỌC 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2163867" y="1138119"/>
            <a:ext cx="2579688" cy="5418667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rgbClr val="31BEB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2100" tIns="1083733" rIns="293689" bIns="1083733" numCol="1" spcCol="1270" anchor="ctr" anchorCtr="0">
            <a:noAutofit/>
          </a:bodyPr>
          <a:lstStyle/>
          <a:p>
            <a:pPr lvl="0"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600" b="1" kern="1200" dirty="0" err="1" smtClean="0">
                <a:solidFill>
                  <a:srgbClr val="FFFFFF"/>
                </a:solidFill>
              </a:rPr>
              <a:t>Mở</a:t>
            </a:r>
            <a:r>
              <a:rPr lang="en-US" sz="4600" b="1" kern="1200" dirty="0" smtClean="0">
                <a:solidFill>
                  <a:srgbClr val="FFFFFF"/>
                </a:solidFill>
              </a:rPr>
              <a:t> </a:t>
            </a:r>
            <a:r>
              <a:rPr lang="en-US" sz="4600" b="1" kern="1200" dirty="0" err="1" smtClean="0">
                <a:solidFill>
                  <a:srgbClr val="FFFFFF"/>
                </a:solidFill>
              </a:rPr>
              <a:t>đầu</a:t>
            </a:r>
            <a:r>
              <a:rPr lang="en-US" sz="4600" b="1" kern="1200" dirty="0" smtClean="0">
                <a:solidFill>
                  <a:srgbClr val="FFFFFF"/>
                </a:solidFill>
              </a:rPr>
              <a:t> </a:t>
            </a:r>
            <a:endParaRPr lang="en-US" sz="4600" b="1" kern="1200" dirty="0">
              <a:solidFill>
                <a:srgbClr val="FFFFFF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4937029" y="1138119"/>
            <a:ext cx="2579688" cy="5418667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2101" tIns="1083733" rIns="293688" bIns="1083733" numCol="1" spcCol="1270" anchor="ctr" anchorCtr="0">
            <a:noAutofit/>
          </a:bodyPr>
          <a:lstStyle/>
          <a:p>
            <a:pPr lvl="0"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600" b="1" kern="1200" dirty="0" err="1" smtClean="0"/>
              <a:t>Hình</a:t>
            </a:r>
            <a:r>
              <a:rPr lang="en-US" sz="4600" b="1" kern="1200" dirty="0" smtClean="0"/>
              <a:t> </a:t>
            </a:r>
            <a:r>
              <a:rPr lang="en-US" sz="4600" b="1" kern="1200" dirty="0" err="1" smtClean="0"/>
              <a:t>thành</a:t>
            </a:r>
            <a:r>
              <a:rPr lang="en-US" sz="4600" b="1" kern="1200" dirty="0" smtClean="0"/>
              <a:t> </a:t>
            </a:r>
            <a:r>
              <a:rPr lang="en-US" sz="4600" b="1" kern="1200" dirty="0" err="1" smtClean="0"/>
              <a:t>kiến</a:t>
            </a:r>
            <a:r>
              <a:rPr lang="en-US" sz="4600" b="1" kern="1200" dirty="0" smtClean="0"/>
              <a:t> </a:t>
            </a:r>
            <a:r>
              <a:rPr lang="en-US" sz="4600" b="1" kern="1200" dirty="0" err="1" smtClean="0"/>
              <a:t>thức</a:t>
            </a:r>
            <a:r>
              <a:rPr lang="en-US" sz="4600" b="1" kern="1200" dirty="0" smtClean="0"/>
              <a:t> </a:t>
            </a:r>
            <a:r>
              <a:rPr lang="en-US" sz="4600" b="1" kern="1200" dirty="0" err="1" smtClean="0"/>
              <a:t>mới</a:t>
            </a:r>
            <a:endParaRPr lang="en-US" sz="4600" b="1" kern="1200" dirty="0"/>
          </a:p>
        </p:txBody>
      </p:sp>
      <p:sp>
        <p:nvSpPr>
          <p:cNvPr id="5" name="Freeform 4"/>
          <p:cNvSpPr/>
          <p:nvPr/>
        </p:nvSpPr>
        <p:spPr>
          <a:xfrm>
            <a:off x="7679197" y="1138119"/>
            <a:ext cx="2579687" cy="5418667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2100" tIns="1083733" rIns="293688" bIns="1083733" numCol="1" spcCol="1270" anchor="ctr" anchorCtr="0">
            <a:noAutofit/>
          </a:bodyPr>
          <a:lstStyle/>
          <a:p>
            <a:pPr lvl="0"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600" b="1" kern="1200" dirty="0" err="1" smtClean="0"/>
              <a:t>Luyện</a:t>
            </a:r>
            <a:r>
              <a:rPr lang="en-US" sz="4600" b="1" kern="1200" dirty="0" smtClean="0"/>
              <a:t> </a:t>
            </a:r>
            <a:r>
              <a:rPr lang="en-US" sz="4600" b="1" kern="1200" dirty="0" err="1" smtClean="0"/>
              <a:t>tập</a:t>
            </a:r>
            <a:r>
              <a:rPr lang="en-US" sz="4600" b="1" kern="1200" dirty="0" smtClean="0"/>
              <a:t> </a:t>
            </a:r>
            <a:r>
              <a:rPr lang="en-US" sz="4600" b="1" kern="1200" dirty="0" err="1" smtClean="0"/>
              <a:t>và</a:t>
            </a:r>
            <a:r>
              <a:rPr lang="en-US" sz="4600" b="1" kern="1200" dirty="0" smtClean="0"/>
              <a:t> </a:t>
            </a:r>
            <a:r>
              <a:rPr lang="en-US" sz="4600" b="1" kern="1200" dirty="0" err="1" smtClean="0"/>
              <a:t>vận</a:t>
            </a:r>
            <a:r>
              <a:rPr lang="en-US" sz="4600" b="1" kern="1200" dirty="0" smtClean="0"/>
              <a:t> </a:t>
            </a:r>
            <a:r>
              <a:rPr lang="en-US" sz="4600" b="1" kern="1200" dirty="0" err="1" smtClean="0"/>
              <a:t>dụng</a:t>
            </a:r>
            <a:endParaRPr lang="en-US" sz="4600" b="1" kern="1200" dirty="0"/>
          </a:p>
        </p:txBody>
      </p:sp>
    </p:spTree>
    <p:extLst>
      <p:ext uri="{BB962C8B-B14F-4D97-AF65-F5344CB8AC3E}">
        <p14:creationId xmlns:p14="http://schemas.microsoft.com/office/powerpoint/2010/main" val="78656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1906291" y="1332854"/>
            <a:ext cx="9082007" cy="3053167"/>
          </a:xfrm>
          <a:prstGeom prst="cloud">
            <a:avLst/>
          </a:prstGeom>
          <a:solidFill>
            <a:srgbClr val="31BEB9"/>
          </a:solidFill>
          <a:ln>
            <a:solidFill>
              <a:srgbClr val="31BE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54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15" b="95765" l="9645" r="89848">
                        <a14:foregroundMark x1="56345" y1="6840" x2="60914" y2="8469"/>
                        <a14:foregroundMark x1="54315" y1="34528" x2="48223" y2="51792"/>
                        <a14:foregroundMark x1="48223" y1="52443" x2="55838" y2="63844"/>
                        <a14:foregroundMark x1="57360" y1="93160" x2="55330" y2="92834"/>
                        <a14:foregroundMark x1="58883" y1="95440" x2="63452" y2="95765"/>
                        <a14:foregroundMark x1="59898" y1="67752" x2="59898" y2="67752"/>
                        <a14:foregroundMark x1="57868" y1="42671" x2="60914" y2="49511"/>
                        <a14:foregroundMark x1="42132" y1="62215" x2="58883" y2="72313"/>
                        <a14:foregroundMark x1="51777" y1="90879" x2="42640" y2="90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330" y="1830025"/>
            <a:ext cx="1876687" cy="2912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13" b="98710" l="5814" r="89535">
                        <a14:foregroundMark x1="41279" y1="92903" x2="52326" y2="92903"/>
                        <a14:foregroundMark x1="48837" y1="93548" x2="51744" y2="95161"/>
                        <a14:foregroundMark x1="61628" y1="95806" x2="66279" y2="95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87" y="2050867"/>
            <a:ext cx="1638529" cy="2691427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11010" y="278436"/>
            <a:ext cx="5082849" cy="1527126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nhiều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lắm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bưởi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chanh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xoài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608" y="278436"/>
            <a:ext cx="2619034" cy="30077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908" y="278436"/>
            <a:ext cx="3026229" cy="28404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508" y="3592524"/>
            <a:ext cx="3422469" cy="25731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Bản ghi mới 7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487" y="5556070"/>
            <a:ext cx="609600" cy="609600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-149839" y="320361"/>
            <a:ext cx="5027652" cy="1527126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muống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833" y="712694"/>
            <a:ext cx="3168811" cy="23932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646" y="554102"/>
            <a:ext cx="3553097" cy="2551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loud Callout 13"/>
          <p:cNvSpPr/>
          <p:nvPr/>
        </p:nvSpPr>
        <p:spPr>
          <a:xfrm>
            <a:off x="2355548" y="416777"/>
            <a:ext cx="4650755" cy="1527126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cau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051" y="457540"/>
            <a:ext cx="2979420" cy="41032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Cloud Callout 15"/>
          <p:cNvSpPr/>
          <p:nvPr/>
        </p:nvSpPr>
        <p:spPr>
          <a:xfrm>
            <a:off x="2433350" y="444943"/>
            <a:ext cx="4650755" cy="1527126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quất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016" y="135934"/>
            <a:ext cx="3161212" cy="26306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815" y="2050867"/>
            <a:ext cx="3019919" cy="36706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016" y="3594463"/>
            <a:ext cx="3181258" cy="2584269"/>
          </a:xfrm>
          <a:prstGeom prst="rect">
            <a:avLst/>
          </a:prstGeom>
        </p:spPr>
      </p:pic>
      <p:sp>
        <p:nvSpPr>
          <p:cNvPr id="20" name="Cloud Callout 19"/>
          <p:cNvSpPr/>
          <p:nvPr/>
        </p:nvSpPr>
        <p:spPr>
          <a:xfrm>
            <a:off x="2554735" y="497581"/>
            <a:ext cx="4650755" cy="1527126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bắp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884" y="483751"/>
            <a:ext cx="3500846" cy="2727472"/>
          </a:xfrm>
          <a:prstGeom prst="rect">
            <a:avLst/>
          </a:prstGeom>
        </p:spPr>
      </p:pic>
      <p:sp>
        <p:nvSpPr>
          <p:cNvPr id="22" name="Cloud Callout 21"/>
          <p:cNvSpPr/>
          <p:nvPr/>
        </p:nvSpPr>
        <p:spPr>
          <a:xfrm>
            <a:off x="-47830" y="366145"/>
            <a:ext cx="4650755" cy="1527126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nhỉ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loud Callout 22"/>
          <p:cNvSpPr/>
          <p:nvPr/>
        </p:nvSpPr>
        <p:spPr>
          <a:xfrm>
            <a:off x="403432" y="357234"/>
            <a:ext cx="4650755" cy="1527126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Hay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loud Callout 23"/>
          <p:cNvSpPr/>
          <p:nvPr/>
        </p:nvSpPr>
        <p:spPr>
          <a:xfrm>
            <a:off x="2676120" y="411910"/>
            <a:ext cx="4650755" cy="1527126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đấy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35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7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35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0" grpId="0" animBg="1"/>
      <p:bldP spid="10" grpId="1" animBg="1"/>
      <p:bldP spid="14" grpId="0" animBg="1"/>
      <p:bldP spid="14" grpId="1" animBg="1"/>
      <p:bldP spid="16" grpId="0" animBg="1"/>
      <p:bldP spid="16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5849471" y="807636"/>
            <a:ext cx="5553634" cy="54049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7D1B5C-3DC9-6AC4-8E00-0E5F970361EE}"/>
              </a:ext>
            </a:extLst>
          </p:cNvPr>
          <p:cNvSpPr/>
          <p:nvPr/>
        </p:nvSpPr>
        <p:spPr>
          <a:xfrm>
            <a:off x="98918" y="1008139"/>
            <a:ext cx="4950498" cy="343694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/>
          <p:cNvSpPr txBox="1"/>
          <p:nvPr/>
        </p:nvSpPr>
        <p:spPr>
          <a:xfrm>
            <a:off x="5994142" y="1815181"/>
            <a:ext cx="54089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800" dirty="0" smtClean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1. </a:t>
            </a:r>
            <a:r>
              <a:rPr lang="en-US" altLang="zh-CN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Mô</a:t>
            </a:r>
            <a:r>
              <a:rPr lang="en-US" altLang="zh-CN" sz="2800" dirty="0" smtClean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hình</a:t>
            </a:r>
            <a:r>
              <a:rPr lang="en-US" altLang="zh-CN" sz="2800" dirty="0" smtClean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gồm</a:t>
            </a:r>
            <a:r>
              <a:rPr lang="en-US" altLang="zh-CN" sz="2800" dirty="0" smtClean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nhiều</a:t>
            </a:r>
            <a:r>
              <a:rPr lang="en-US" altLang="zh-CN" sz="2800" dirty="0" smtClean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cây</a:t>
            </a:r>
            <a:r>
              <a:rPr lang="en-US" altLang="zh-CN" sz="2800" dirty="0" smtClean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altLang="zh-CN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màu</a:t>
            </a:r>
            <a:r>
              <a:rPr lang="en-US" altLang="zh-CN" sz="2800" dirty="0" smtClean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sắc</a:t>
            </a:r>
            <a:r>
              <a:rPr lang="en-US" altLang="zh-CN" sz="2800" dirty="0" smtClean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hài</a:t>
            </a:r>
            <a:r>
              <a:rPr lang="en-US" altLang="zh-CN" sz="2800" dirty="0" smtClean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hòa</a:t>
            </a:r>
            <a:r>
              <a:rPr lang="en-US" altLang="zh-CN" sz="2800" dirty="0" smtClean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  <a:endParaRPr lang="vi-VN" altLang="zh-CN" sz="2800" dirty="0">
              <a:solidFill>
                <a:srgbClr val="002060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94142" y="2859477"/>
            <a:ext cx="54089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50298F-436E-3C34-55F8-7C8982CABA69}"/>
              </a:ext>
            </a:extLst>
          </p:cNvPr>
          <p:cNvSpPr txBox="1"/>
          <p:nvPr/>
        </p:nvSpPr>
        <p:spPr>
          <a:xfrm>
            <a:off x="6261349" y="1029909"/>
            <a:ext cx="4641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TIÊU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CHÍ SẢN PHẨM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AD6DB62-5009-A1CB-7C1D-CADFC68815E3}"/>
              </a:ext>
            </a:extLst>
          </p:cNvPr>
          <p:cNvSpPr/>
          <p:nvPr/>
        </p:nvSpPr>
        <p:spPr>
          <a:xfrm rot="21301163">
            <a:off x="233898" y="1708526"/>
            <a:ext cx="4644513" cy="31326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94EDD0B-1FB5-7A0A-DBF4-5E2A20565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703" y="1439321"/>
            <a:ext cx="3533440" cy="358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9525DC74-C236-E424-3C07-75B683080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861" y="469593"/>
            <a:ext cx="2974983" cy="451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A2C33B-635A-8D66-1CEF-133CFA71E06E}"/>
              </a:ext>
            </a:extLst>
          </p:cNvPr>
          <p:cNvSpPr txBox="1"/>
          <p:nvPr/>
        </p:nvSpPr>
        <p:spPr>
          <a:xfrm>
            <a:off x="5994142" y="4334662"/>
            <a:ext cx="52312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800" dirty="0" smtClean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3.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altLang="zh-CN" sz="2800" dirty="0">
              <a:solidFill>
                <a:srgbClr val="002060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61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0" grpId="0"/>
      <p:bldP spid="4" grpId="0"/>
      <p:bldP spid="2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121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3660</TotalTime>
  <Words>930</Words>
  <Application>Microsoft Office PowerPoint</Application>
  <PresentationFormat>Widescreen</PresentationFormat>
  <Paragraphs>109</Paragraphs>
  <Slides>41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Times New Roman</vt:lpstr>
      <vt:lpstr>Calibri Light</vt:lpstr>
      <vt:lpstr>Calibri</vt:lpstr>
      <vt:lpstr>Roboto</vt:lpstr>
      <vt:lpstr>Roboto Black</vt:lpstr>
      <vt:lpstr>Arial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223</cp:revision>
  <dcterms:created xsi:type="dcterms:W3CDTF">2023-04-01T23:44:56Z</dcterms:created>
  <dcterms:modified xsi:type="dcterms:W3CDTF">2023-08-13T06:28:22Z</dcterms:modified>
</cp:coreProperties>
</file>