
<file path=[Content_Types].xml><?xml version="1.0" encoding="utf-8"?>
<Types xmlns="http://schemas.openxmlformats.org/package/2006/content-types">
  <Default Extension="png" ContentType="image/png"/>
  <Default Extension="jfif" ContentType="image/jpeg"/>
  <Default Extension="svg" ContentType="image/svg+xml"/>
  <Default Extension="emf" ContentType="image/x-emf"/>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5"/>
  </p:notesMasterIdLst>
  <p:sldIdLst>
    <p:sldId id="4437" r:id="rId4"/>
    <p:sldId id="4438" r:id="rId5"/>
    <p:sldId id="4434" r:id="rId6"/>
    <p:sldId id="4443" r:id="rId7"/>
    <p:sldId id="4332" r:id="rId8"/>
    <p:sldId id="4435" r:id="rId9"/>
    <p:sldId id="4433" r:id="rId10"/>
    <p:sldId id="4441" r:id="rId11"/>
    <p:sldId id="4302" r:id="rId12"/>
    <p:sldId id="4427" r:id="rId13"/>
    <p:sldId id="4429" r:id="rId14"/>
    <p:sldId id="4428" r:id="rId15"/>
    <p:sldId id="4431" r:id="rId16"/>
    <p:sldId id="4290" r:id="rId17"/>
    <p:sldId id="4297" r:id="rId18"/>
    <p:sldId id="4298" r:id="rId19"/>
    <p:sldId id="4408" r:id="rId20"/>
    <p:sldId id="4440" r:id="rId21"/>
    <p:sldId id="4410" r:id="rId22"/>
    <p:sldId id="4412" r:id="rId23"/>
    <p:sldId id="4413" r:id="rId24"/>
    <p:sldId id="4411" r:id="rId25"/>
    <p:sldId id="4436" r:id="rId26"/>
    <p:sldId id="4414" r:id="rId27"/>
    <p:sldId id="4439" r:id="rId28"/>
    <p:sldId id="4442" r:id="rId29"/>
    <p:sldId id="4424" r:id="rId30"/>
    <p:sldId id="4425" r:id="rId31"/>
    <p:sldId id="4432" r:id="rId32"/>
    <p:sldId id="4426" r:id="rId33"/>
    <p:sldId id="4423" r:id="rId34"/>
  </p:sldIdLst>
  <p:sldSz cx="12192000" cy="6858000"/>
  <p:notesSz cx="6858000" cy="9144000"/>
  <p:embeddedFontLst>
    <p:embeddedFont>
      <p:font typeface="Open Sans" panose="020B060603050402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Roboto Black" panose="02000000000000000000" pitchFamily="2" charset="0"/>
      <p:bold r:id="rId42"/>
      <p:boldItalic r:id="rId43"/>
    </p:embeddedFont>
    <p:embeddedFont>
      <p:font typeface="Roboto" panose="02000000000000000000" pitchFamily="2" charset="0"/>
      <p:regular r:id="rId44"/>
      <p:bold r:id="rId45"/>
      <p:italic r:id="rId46"/>
      <p:boldItalic r:id="rId47"/>
    </p:embeddedFont>
    <p:embeddedFont>
      <p:font typeface="Pangolin" panose="020B0604020202020204" charset="0"/>
      <p:regular r:id="rId48"/>
    </p:embeddedFont>
    <p:embeddedFont>
      <p:font typeface="Calibri" panose="020F0502020204030204" pitchFamily="34" charset="0"/>
      <p:regular r:id="rId49"/>
      <p:bold r:id="rId50"/>
      <p:italic r:id="rId51"/>
      <p:boldItalic r:id="rId5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DD"/>
    <a:srgbClr val="F7F7F7"/>
    <a:srgbClr val="C8E9EC"/>
    <a:srgbClr val="5B9BD5"/>
    <a:srgbClr val="FFF9F3"/>
    <a:srgbClr val="BDD7EE"/>
    <a:srgbClr val="B326DA"/>
    <a:srgbClr val="FFFF00"/>
    <a:srgbClr val="CAE9EE"/>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1137" autoAdjust="0"/>
  </p:normalViewPr>
  <p:slideViewPr>
    <p:cSldViewPr snapToGrid="0">
      <p:cViewPr varScale="1">
        <p:scale>
          <a:sx n="93" d="100"/>
          <a:sy n="93" d="100"/>
        </p:scale>
        <p:origin x="12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16/08/2023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đọc</a:t>
            </a:r>
            <a:r>
              <a:rPr lang="en-US" baseline="0"/>
              <a:t> câu đó, gợi ý cho HS trả lời. Bạn khác nhận xét câu trả lời của bạn, điều chỉnh, bổ sung thêm thông tin về đáp án. Giáo viên dẫn dắt học sinh tìm hiểu về chong chóng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Cánh</a:t>
            </a:r>
            <a:r>
              <a:rPr lang="en-US" baseline="0"/>
              <a:t> đồng chong chóng thật là đẹp, chúng ta cũng có thể làm chong chóng để trang trí lớp học, góc học tập của mình. Cùng làm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705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a:t>, cho HS thảo luận trong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a:t>
            </a:r>
            <a:r>
              <a:rPr lang="en-US" baseline="0"/>
              <a:t>HS sử dụng nhiều loại vật liệu khác nhau để làm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5922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8359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31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6125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thực hành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0421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Các bạn cùng chơi, cùng trang trí lớp học nhé</a:t>
            </a:r>
          </a:p>
          <a:p>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2154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67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838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064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tính chi phí đồ chơi bằng cách làm tròn ước lượng đã học ở bài 11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0710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hình chong chóng và mô tả về nó, chỉ ra tên của từng bộ phận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dẫn</a:t>
            </a:r>
            <a:r>
              <a:rPr lang="en-US" baseline="0"/>
              <a:t> dắt HS trả lời từng bộ phận của chong chóng có tác dụng gì? Nếu không có bộ phận đo thì chong chóng sẽ như thế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0470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đặt</a:t>
            </a:r>
            <a:r>
              <a:rPr lang="en-US" baseline="0"/>
              <a:t> vấn đề: nếu gió mạnh, gió nhẹ, gió lặng thì chong chóng sẽ quay như thế nào (quay nhanh, quay chậm, không quay). Nếu không có gió mà muốn chong chóng quay thì em nên làm gì? (dùng quạt hoặc cầm chong chóng chạy)</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204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cho biết cánh chong chóng như thế nào và dự đoán chong chóng nào quay nhanh hơn. Em có thể thử nghiệm nội dung này ở tiết thực hành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503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cho HS quan sát,</a:t>
            </a:r>
            <a:r>
              <a:rPr lang="en-US" baseline="0"/>
              <a:t> mô tả về bức tranh và cho biết cánh chong chóng như thế nào và dự đoán chong chóng nào quay nhanh hơn. Em có thể thử nghiệm nội dung này ở tiết thực hành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275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70475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852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65575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5092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6260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64213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31214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3096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51802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55155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4637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83156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7828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74289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7529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93461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1464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72234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245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91517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98861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01798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94010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74943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265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94776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7670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44125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14314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04103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63980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65221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83011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97582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587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312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98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812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1560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4135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866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18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2007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842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xmlns=""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163511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image" Target="../media/image1.pn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2.pn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3.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63" r:id="rId2"/>
    <p:sldLayoutId id="2147483761" r:id="rId3"/>
    <p:sldLayoutId id="2147483759"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70" r:id="rId2"/>
    <p:sldLayoutId id="2147483768" r:id="rId3"/>
    <p:sldLayoutId id="2147483767" r:id="rId4"/>
    <p:sldLayoutId id="2147483766" r:id="rId5"/>
    <p:sldLayoutId id="2147483765" r:id="rId6"/>
    <p:sldLayoutId id="2147483764" r:id="rId7"/>
    <p:sldLayoutId id="2147483762" r:id="rId8"/>
    <p:sldLayoutId id="2147483769" r:id="rId9"/>
    <p:sldLayoutId id="2147483760" r:id="rId10"/>
    <p:sldLayoutId id="2147483747" r:id="rId11"/>
    <p:sldLayoutId id="2147483746" r:id="rId12"/>
    <p:sldLayoutId id="2147483745" r:id="rId13"/>
    <p:sldLayoutId id="2147483744" r:id="rId14"/>
    <p:sldLayoutId id="2147483743" r:id="rId15"/>
    <p:sldLayoutId id="2147483742" r:id="rId16"/>
    <p:sldLayoutId id="2147483741" r:id="rId17"/>
    <p:sldLayoutId id="2147483740" r:id="rId18"/>
    <p:sldLayoutId id="2147483739" r:id="rId19"/>
    <p:sldLayoutId id="2147483738"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509378"/>
      </p:ext>
    </p:extLst>
  </p:cSld>
  <p:clrMap bg1="lt1" tx1="dk1" bg2="lt2" tx2="dk2" accent1="accent1" accent2="accent2" accent3="accent3" accent4="accent4" accent5="accent5" accent6="accent6" hlink="hlink" folHlink="folHlink"/>
  <p:sldLayoutIdLst>
    <p:sldLayoutId id="2147483727" r:id="rId1"/>
    <p:sldLayoutId id="2147483758" r:id="rId2"/>
    <p:sldLayoutId id="2147483757" r:id="rId3"/>
    <p:sldLayoutId id="2147483756" r:id="rId4"/>
    <p:sldLayoutId id="2147483755" r:id="rId5"/>
    <p:sldLayoutId id="2147483754" r:id="rId6"/>
    <p:sldLayoutId id="2147483753" r:id="rId7"/>
    <p:sldLayoutId id="2147483752" r:id="rId8"/>
    <p:sldLayoutId id="2147483751" r:id="rId9"/>
    <p:sldLayoutId id="2147483750" r:id="rId10"/>
    <p:sldLayoutId id="2147483749" r:id="rId11"/>
    <p:sldLayoutId id="2147483748"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5.xml"/><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5.xml"/><Relationship Id="rId7" Type="http://schemas.openxmlformats.org/officeDocument/2006/relationships/image" Target="../media/image2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7.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9.jfif"/><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38.png"/><Relationship Id="rId5" Type="http://schemas.openxmlformats.org/officeDocument/2006/relationships/image" Target="../media/image31.png"/><Relationship Id="rId4" Type="http://schemas.openxmlformats.org/officeDocument/2006/relationships/image" Target="../media/image37.png"/><Relationship Id="rId9" Type="http://schemas.openxmlformats.org/officeDocument/2006/relationships/image" Target="../media/image40.jf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7.png"/><Relationship Id="rId5" Type="http://schemas.openxmlformats.org/officeDocument/2006/relationships/slideLayout" Target="../slideLayouts/slideLayout57.xml"/><Relationship Id="rId4" Type="http://schemas.openxmlformats.org/officeDocument/2006/relationships/audio" Target="../media/media6.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9">
            <a:extLst>
              <a:ext uri="{FF2B5EF4-FFF2-40B4-BE49-F238E27FC236}">
                <a16:creationId xmlns:a16="http://schemas.microsoft.com/office/drawing/2014/main" xmlns="" id="{1A1ED09E-917F-644B-985F-F5B2E6BCF0E1}"/>
              </a:ext>
            </a:extLst>
          </p:cNvPr>
          <p:cNvSpPr>
            <a:spLocks noGrp="1"/>
          </p:cNvSpPr>
          <p:nvPr>
            <p:ph type="ctrTitle"/>
          </p:nvPr>
        </p:nvSpPr>
        <p:spPr>
          <a:xfrm>
            <a:off x="457200" y="216568"/>
            <a:ext cx="11405937" cy="6641432"/>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pattFill prst="pct5">
            <a:fgClr>
              <a:schemeClr val="accent4">
                <a:lumMod val="40000"/>
                <a:lumOff val="60000"/>
              </a:schemeClr>
            </a:fgClr>
            <a:bgClr>
              <a:schemeClr val="bg1"/>
            </a:bgClr>
          </a:patt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p>
        </p:txBody>
      </p:sp>
      <p:sp>
        <p:nvSpPr>
          <p:cNvPr id="5" name="TextBox 4">
            <a:extLst>
              <a:ext uri="{FF2B5EF4-FFF2-40B4-BE49-F238E27FC236}">
                <a16:creationId xmlns:a16="http://schemas.microsoft.com/office/drawing/2014/main" xmlns="" id="{00460B76-890D-5844-886A-5DBC7E5A9A01}"/>
              </a:ext>
            </a:extLst>
          </p:cNvPr>
          <p:cNvSpPr txBox="1"/>
          <p:nvPr/>
        </p:nvSpPr>
        <p:spPr>
          <a:xfrm>
            <a:off x="2032695" y="577327"/>
            <a:ext cx="7684169" cy="553998"/>
          </a:xfrm>
          <a:prstGeom prst="rect">
            <a:avLst/>
          </a:prstGeom>
          <a:noFill/>
        </p:spPr>
        <p:txBody>
          <a:bodyPr wrap="square" lIns="0" tIns="0" rIns="0" bIns="0" rtlCol="0">
            <a:spAutoFit/>
          </a:bodyPr>
          <a:lstStyle/>
          <a:p>
            <a:pPr lvl="0" algn="ctr">
              <a:defRPr/>
            </a:pPr>
            <a:r>
              <a:rPr lang="en-US" sz="3600" dirty="0" err="1" smtClean="0">
                <a:solidFill>
                  <a:srgbClr val="002060"/>
                </a:solidFill>
                <a:latin typeface="Times New Roman" panose="02020603050405020304" pitchFamily="18" charset="0"/>
                <a:cs typeface="Times New Roman" panose="02020603050405020304" pitchFamily="18" charset="0"/>
              </a:rPr>
              <a:t>Thứ</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ngày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tháng</a:t>
            </a:r>
            <a:r>
              <a:rPr lang="en-US" sz="3600" dirty="0">
                <a:solidFill>
                  <a:srgbClr val="002060"/>
                </a:solidFill>
                <a:latin typeface="Times New Roman" panose="02020603050405020304" pitchFamily="18" charset="0"/>
                <a:cs typeface="Times New Roman" panose="02020603050405020304" pitchFamily="18" charset="0"/>
              </a:rPr>
              <a:t> 8  </a:t>
            </a:r>
            <a:r>
              <a:rPr lang="en-US" sz="3600" dirty="0" err="1">
                <a:solidFill>
                  <a:srgbClr val="002060"/>
                </a:solidFill>
                <a:latin typeface="Times New Roman" panose="02020603050405020304" pitchFamily="18" charset="0"/>
                <a:cs typeface="Times New Roman" panose="02020603050405020304" pitchFamily="18" charset="0"/>
              </a:rPr>
              <a:t>năm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smtClean="0">
                <a:solidFill>
                  <a:srgbClr val="002060"/>
                </a:solidFill>
                <a:latin typeface="Times New Roman" panose="02020603050405020304" pitchFamily="18" charset="0"/>
                <a:cs typeface="Times New Roman" panose="02020603050405020304" pitchFamily="18" charset="0"/>
              </a:rPr>
              <a:t>2023</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21FE8677-4BAE-C348-A886-D1159E0B4968}"/>
              </a:ext>
            </a:extLst>
          </p:cNvPr>
          <p:cNvPicPr>
            <a:picLocks noChangeAspect="1"/>
          </p:cNvPicPr>
          <p:nvPr/>
        </p:nvPicPr>
        <p:blipFill>
          <a:blip r:embed="rId2"/>
          <a:stretch>
            <a:fillRect/>
          </a:stretch>
        </p:blipFill>
        <p:spPr>
          <a:xfrm>
            <a:off x="1455339" y="1703774"/>
            <a:ext cx="8838879" cy="4845324"/>
          </a:xfrm>
          <a:prstGeom prst="rect">
            <a:avLst/>
          </a:prstGeom>
        </p:spPr>
      </p:pic>
      <p:pic>
        <p:nvPicPr>
          <p:cNvPr id="6" name="Picture 5">
            <a:extLst>
              <a:ext uri="{FF2B5EF4-FFF2-40B4-BE49-F238E27FC236}">
                <a16:creationId xmlns:a16="http://schemas.microsoft.com/office/drawing/2014/main" xmlns="" id="{9A952E4F-E347-754A-A8DB-692D52B86777}"/>
              </a:ext>
            </a:extLst>
          </p:cNvPr>
          <p:cNvPicPr>
            <a:picLocks noChangeAspect="1"/>
          </p:cNvPicPr>
          <p:nvPr/>
        </p:nvPicPr>
        <p:blipFill>
          <a:blip r:embed="rId3"/>
          <a:stretch>
            <a:fillRect/>
          </a:stretch>
        </p:blipFill>
        <p:spPr>
          <a:xfrm>
            <a:off x="4247266" y="1245439"/>
            <a:ext cx="3596952" cy="1551468"/>
          </a:xfrm>
          <a:prstGeom prst="rect">
            <a:avLst/>
          </a:prstGeom>
        </p:spPr>
      </p:pic>
      <p:sp>
        <p:nvSpPr>
          <p:cNvPr id="3" name="Subtitle 2">
            <a:extLst>
              <a:ext uri="{FF2B5EF4-FFF2-40B4-BE49-F238E27FC236}">
                <a16:creationId xmlns:a16="http://schemas.microsoft.com/office/drawing/2014/main" xmlns="" id="{DA4E822E-2833-E840-BBE0-1780A409289D}"/>
              </a:ext>
            </a:extLst>
          </p:cNvPr>
          <p:cNvSpPr>
            <a:spLocks noGrp="1"/>
          </p:cNvSpPr>
          <p:nvPr>
            <p:ph type="subTitle" idx="1"/>
          </p:nvPr>
        </p:nvSpPr>
        <p:spPr>
          <a:xfrm>
            <a:off x="1796312" y="2796907"/>
            <a:ext cx="8156934" cy="3074504"/>
          </a:xfrm>
          <a:blipFill>
            <a:blip r:embed="rId4"/>
            <a:tile tx="0" ty="0" sx="100000" sy="100000" flip="none" algn="tl"/>
          </a:blipFill>
          <a:effectLst>
            <a:outerShdw blurRad="50800" dist="50800" dir="5400000" algn="ctr" rotWithShape="0">
              <a:srgbClr val="000000">
                <a:alpha val="24000"/>
              </a:srgbClr>
            </a:outerShdw>
          </a:effectLst>
        </p:spPr>
        <p:txBody>
          <a:bodyPr>
            <a:noAutofit/>
          </a:bodyPr>
          <a:lstStyle/>
          <a:p>
            <a:endParaRPr lang="vi-VN" sz="5400" dirty="0">
              <a:solidFill>
                <a:srgbClr val="FF0000"/>
              </a:solidFill>
              <a:latin typeface="+mj-lt"/>
            </a:endParaRPr>
          </a:p>
          <a:p>
            <a:r>
              <a:rPr lang="vi-VN" sz="5400" dirty="0">
                <a:solidFill>
                  <a:srgbClr val="FF0000"/>
                </a:solidFill>
                <a:latin typeface="+mj-lt"/>
              </a:rPr>
              <a:t>Bài </a:t>
            </a:r>
            <a:r>
              <a:rPr lang="en-US" sz="5400" dirty="0" smtClean="0">
                <a:solidFill>
                  <a:srgbClr val="FF0000"/>
                </a:solidFill>
                <a:latin typeface="+mj-lt"/>
              </a:rPr>
              <a:t>10</a:t>
            </a:r>
            <a:r>
              <a:rPr lang="vi-VN" sz="5400" dirty="0" smtClean="0">
                <a:solidFill>
                  <a:srgbClr val="FF0000"/>
                </a:solidFill>
                <a:latin typeface="+mj-lt"/>
              </a:rPr>
              <a:t>:</a:t>
            </a:r>
            <a:r>
              <a:rPr lang="en-US" sz="5300" dirty="0">
                <a:solidFill>
                  <a:srgbClr val="FF0000"/>
                </a:solidFill>
                <a:latin typeface="+mj-lt"/>
              </a:rPr>
              <a:t> </a:t>
            </a:r>
            <a:r>
              <a:rPr lang="en-US" sz="5300" dirty="0" smtClean="0">
                <a:solidFill>
                  <a:srgbClr val="FF0000"/>
                </a:solidFill>
                <a:latin typeface="+mj-lt"/>
              </a:rPr>
              <a:t>Chong </a:t>
            </a:r>
            <a:r>
              <a:rPr lang="en-US" sz="5300" dirty="0" err="1" smtClean="0">
                <a:solidFill>
                  <a:srgbClr val="FF0000"/>
                </a:solidFill>
                <a:latin typeface="+mj-lt"/>
              </a:rPr>
              <a:t>chóng</a:t>
            </a:r>
            <a:r>
              <a:rPr lang="en-US" sz="5300" dirty="0" smtClean="0">
                <a:solidFill>
                  <a:srgbClr val="FF0000"/>
                </a:solidFill>
                <a:latin typeface="+mj-lt"/>
              </a:rPr>
              <a:t> </a:t>
            </a:r>
            <a:r>
              <a:rPr lang="en-US" sz="5300" dirty="0" err="1" smtClean="0">
                <a:solidFill>
                  <a:srgbClr val="FF0000"/>
                </a:solidFill>
                <a:latin typeface="+mj-lt"/>
              </a:rPr>
              <a:t>của</a:t>
            </a:r>
            <a:r>
              <a:rPr lang="en-US" sz="5300" dirty="0" smtClean="0">
                <a:solidFill>
                  <a:srgbClr val="FF0000"/>
                </a:solidFill>
                <a:latin typeface="+mj-lt"/>
              </a:rPr>
              <a:t> </a:t>
            </a:r>
            <a:r>
              <a:rPr lang="en-US" sz="5300" dirty="0" err="1" smtClean="0">
                <a:solidFill>
                  <a:srgbClr val="FF0000"/>
                </a:solidFill>
                <a:latin typeface="+mj-lt"/>
              </a:rPr>
              <a:t>em</a:t>
            </a:r>
            <a:endParaRPr lang="vi-VN" sz="5300" dirty="0">
              <a:solidFill>
                <a:srgbClr val="FF0000"/>
              </a:solidFill>
              <a:latin typeface="+mj-lt"/>
            </a:endParaRPr>
          </a:p>
          <a:p>
            <a:r>
              <a:rPr lang="vi-VN" sz="5400" dirty="0">
                <a:solidFill>
                  <a:srgbClr val="FF0000"/>
                </a:solidFill>
                <a:latin typeface="+mj-lt"/>
              </a:rPr>
              <a:t>( tiết </a:t>
            </a:r>
            <a:r>
              <a:rPr lang="en-US" sz="5400" dirty="0" smtClean="0">
                <a:solidFill>
                  <a:srgbClr val="FF0000"/>
                </a:solidFill>
                <a:latin typeface="+mj-lt"/>
              </a:rPr>
              <a:t>1+2</a:t>
            </a:r>
            <a:r>
              <a:rPr lang="vi-VN" sz="5400" dirty="0" smtClean="0">
                <a:solidFill>
                  <a:srgbClr val="FF0000"/>
                </a:solidFill>
                <a:latin typeface="+mj-lt"/>
              </a:rPr>
              <a:t>)</a:t>
            </a:r>
            <a:endParaRPr lang="vi-VN" sz="5400" dirty="0">
              <a:solidFill>
                <a:srgbClr val="FF0000"/>
              </a:solidFill>
              <a:latin typeface="+mj-lt"/>
            </a:endParaRPr>
          </a:p>
        </p:txBody>
      </p:sp>
      <p:pic>
        <p:nvPicPr>
          <p:cNvPr id="8" name="Picture 7">
            <a:extLst>
              <a:ext uri="{FF2B5EF4-FFF2-40B4-BE49-F238E27FC236}">
                <a16:creationId xmlns:a16="http://schemas.microsoft.com/office/drawing/2014/main" xmlns="" id="{46DFF676-F8B1-C546-9DC8-59D4EC3A8FB9}"/>
              </a:ext>
            </a:extLst>
          </p:cNvPr>
          <p:cNvPicPr>
            <a:picLocks noChangeAspect="1"/>
          </p:cNvPicPr>
          <p:nvPr/>
        </p:nvPicPr>
        <p:blipFill>
          <a:blip r:embed="rId5"/>
          <a:stretch>
            <a:fillRect/>
          </a:stretch>
        </p:blipFill>
        <p:spPr>
          <a:xfrm rot="20806844">
            <a:off x="9919477" y="689956"/>
            <a:ext cx="1111380" cy="1090410"/>
          </a:xfrm>
          <a:prstGeom prst="rect">
            <a:avLst/>
          </a:prstGeom>
        </p:spPr>
      </p:pic>
      <p:pic>
        <p:nvPicPr>
          <p:cNvPr id="9" name="Picture 8">
            <a:extLst>
              <a:ext uri="{FF2B5EF4-FFF2-40B4-BE49-F238E27FC236}">
                <a16:creationId xmlns:a16="http://schemas.microsoft.com/office/drawing/2014/main" xmlns="" id="{4D9A4702-2FA8-4F44-96DD-5313A8230227}"/>
              </a:ext>
            </a:extLst>
          </p:cNvPr>
          <p:cNvPicPr>
            <a:picLocks noChangeAspect="1"/>
          </p:cNvPicPr>
          <p:nvPr/>
        </p:nvPicPr>
        <p:blipFill>
          <a:blip r:embed="rId5"/>
          <a:stretch>
            <a:fillRect/>
          </a:stretch>
        </p:blipFill>
        <p:spPr>
          <a:xfrm rot="2640825" flipV="1">
            <a:off x="848871" y="5721458"/>
            <a:ext cx="1111380" cy="859016"/>
          </a:xfrm>
          <a:prstGeom prst="rect">
            <a:avLst/>
          </a:prstGeom>
        </p:spPr>
      </p:pic>
    </p:spTree>
    <p:extLst>
      <p:ext uri="{BB962C8B-B14F-4D97-AF65-F5344CB8AC3E}">
        <p14:creationId xmlns:p14="http://schemas.microsoft.com/office/powerpoint/2010/main" val="423955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2000">
                                          <p:cBhvr additive="base">
                                            <p:cTn id="11" dur="1000" fill="hold"/>
                                            <p:tgtEl>
                                              <p:spTgt spid="8"/>
                                            </p:tgtEl>
                                            <p:attrNameLst>
                                              <p:attrName>ppt_x</p:attrName>
                                            </p:attrNameLst>
                                          </p:cBhvr>
                                          <p:tavLst>
                                            <p:tav tm="0">
                                              <p:val>
                                                <p:strVal val="1+#ppt_w/2"/>
                                              </p:val>
                                            </p:tav>
                                            <p:tav tm="100000">
                                              <p:val>
                                                <p:strVal val="#ppt_x"/>
                                              </p:val>
                                            </p:tav>
                                          </p:tavLst>
                                        </p:anim>
                                        <p:anim calcmode="lin" valueType="num" p14:bounceEnd="62000">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62000">
                                          <p:cBhvr additive="base">
                                            <p:cTn id="15" dur="1000" fill="hold"/>
                                            <p:tgtEl>
                                              <p:spTgt spid="9"/>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12512" y="2360699"/>
            <a:ext cx="7779488" cy="3803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18305" y="1899445"/>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22" y="2561568"/>
            <a:ext cx="3471442" cy="3603762"/>
          </a:xfrm>
          <a:prstGeom prst="rect">
            <a:avLst/>
          </a:prstGeom>
        </p:spPr>
      </p:pic>
      <p:sp>
        <p:nvSpPr>
          <p:cNvPr id="117" name="TextBox 116"/>
          <p:cNvSpPr txBox="1"/>
          <p:nvPr/>
        </p:nvSpPr>
        <p:spPr>
          <a:xfrm>
            <a:off x="2677140" y="460965"/>
            <a:ext cx="7740503" cy="584775"/>
          </a:xfrm>
          <a:prstGeom prst="rect">
            <a:avLst/>
          </a:prstGeom>
          <a:noFill/>
        </p:spPr>
        <p:txBody>
          <a:bodyPr wrap="square" rtlCol="0">
            <a:spAutoFit/>
          </a:bodyPr>
          <a:lstStyle/>
          <a:p>
            <a:pPr lvl="0" algn="ctr">
              <a:defRPr/>
            </a:pPr>
            <a:r>
              <a:rPr lang="en-US" altLang="zh-CN" sz="3200" b="1" dirty="0" smtClean="0">
                <a:solidFill>
                  <a:schemeClr val="bg1"/>
                </a:solidFill>
                <a:latin typeface="Roboto Black" panose="02000000000000000000" pitchFamily="2" charset="0"/>
                <a:ea typeface="Roboto Black" panose="02000000000000000000" pitchFamily="2" charset="0"/>
              </a:rPr>
              <a:t>1. </a:t>
            </a:r>
            <a:r>
              <a:rPr lang="vi-VN" altLang="zh-CN" sz="3200" b="1" dirty="0" smtClean="0">
                <a:solidFill>
                  <a:schemeClr val="bg1"/>
                </a:solidFill>
                <a:latin typeface="Roboto Black" panose="02000000000000000000" pitchFamily="2" charset="0"/>
                <a:ea typeface="Roboto Black" panose="02000000000000000000" pitchFamily="2" charset="0"/>
              </a:rPr>
              <a:t>KHÁM </a:t>
            </a:r>
            <a:r>
              <a:rPr lang="vi-VN" altLang="zh-CN" sz="3200" b="1" dirty="0">
                <a:solidFill>
                  <a:schemeClr val="bg1"/>
                </a:solidFill>
                <a:latin typeface="Roboto Black" panose="02000000000000000000" pitchFamily="2" charset="0"/>
                <a:ea typeface="Roboto Black" panose="02000000000000000000" pitchFamily="2" charset="0"/>
              </a:rPr>
              <a:t>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4679556" y="1200955"/>
            <a:ext cx="7079628" cy="830997"/>
          </a:xfrm>
          <a:prstGeom prst="rect">
            <a:avLst/>
          </a:prstGeom>
          <a:noFill/>
        </p:spPr>
        <p:txBody>
          <a:bodyPr wrap="square" rtlCol="0">
            <a:spAutoFit/>
          </a:bodyPr>
          <a:lstStyle/>
          <a:p>
            <a:pPr lvl="0" algn="ctr">
              <a:defRPr/>
            </a:pPr>
            <a:r>
              <a:rPr lang="en-US" sz="2400" dirty="0" err="1" smtClean="0">
                <a:solidFill>
                  <a:schemeClr val="bg1"/>
                </a:solidFill>
                <a:latin typeface="Roboto" panose="02000000000000000000" pitchFamily="2" charset="0"/>
                <a:ea typeface="Roboto" panose="02000000000000000000" pitchFamily="2" charset="0"/>
              </a:rPr>
              <a:t>Thảo</a:t>
            </a:r>
            <a:r>
              <a:rPr lang="en-US" sz="2400" dirty="0" smtClean="0">
                <a:solidFill>
                  <a:schemeClr val="bg1"/>
                </a:solidFill>
                <a:latin typeface="Roboto" panose="02000000000000000000" pitchFamily="2" charset="0"/>
                <a:ea typeface="Roboto" panose="02000000000000000000" pitchFamily="2" charset="0"/>
              </a:rPr>
              <a:t> </a:t>
            </a:r>
            <a:r>
              <a:rPr lang="en-US" sz="2400" dirty="0" err="1" smtClean="0">
                <a:solidFill>
                  <a:schemeClr val="bg1"/>
                </a:solidFill>
                <a:latin typeface="Roboto" panose="02000000000000000000" pitchFamily="2" charset="0"/>
                <a:ea typeface="Roboto" panose="02000000000000000000" pitchFamily="2" charset="0"/>
              </a:rPr>
              <a:t>luận</a:t>
            </a:r>
            <a:r>
              <a:rPr lang="en-US" sz="2400" dirty="0" smtClean="0">
                <a:solidFill>
                  <a:schemeClr val="bg1"/>
                </a:solidFill>
                <a:latin typeface="Roboto" panose="02000000000000000000" pitchFamily="2" charset="0"/>
                <a:ea typeface="Roboto" panose="02000000000000000000" pitchFamily="2" charset="0"/>
              </a:rPr>
              <a:t> N6:   </a:t>
            </a:r>
            <a:r>
              <a:rPr lang="vi-VN" sz="2400" dirty="0" smtClean="0">
                <a:solidFill>
                  <a:schemeClr val="bg1"/>
                </a:solidFill>
                <a:latin typeface="Roboto" panose="02000000000000000000" pitchFamily="2" charset="0"/>
                <a:ea typeface="Roboto" panose="02000000000000000000" pitchFamily="2" charset="0"/>
              </a:rPr>
              <a:t>Mô </a:t>
            </a:r>
            <a:r>
              <a:rPr lang="vi-VN" sz="2400" dirty="0">
                <a:solidFill>
                  <a:schemeClr val="bg1"/>
                </a:solidFill>
                <a:latin typeface="Roboto" panose="02000000000000000000" pitchFamily="2" charset="0"/>
                <a:ea typeface="Roboto" panose="02000000000000000000" pitchFamily="2" charset="0"/>
              </a:rPr>
              <a:t>tả mối liên hệ giữa các bộ phận của chong chóng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5883527" y="2844661"/>
            <a:ext cx="5368972" cy="1200329"/>
          </a:xfrm>
          <a:prstGeom prst="rect">
            <a:avLst/>
          </a:prstGeom>
          <a:noFill/>
        </p:spPr>
        <p:txBody>
          <a:bodyPr wrap="square" rtlCol="0">
            <a:spAutoFit/>
          </a:bodyPr>
          <a:lstStyle/>
          <a:p>
            <a:pPr lvl="0" algn="just">
              <a:defRPr/>
            </a:pPr>
            <a:r>
              <a:rPr lang="vi-VN" altLang="zh-CN" sz="2400" noProof="0">
                <a:solidFill>
                  <a:srgbClr val="002060"/>
                </a:solidFill>
                <a:latin typeface="Roboto" panose="02000000000000000000" pitchFamily="2" charset="0"/>
                <a:ea typeface="Roboto" panose="02000000000000000000" pitchFamily="2" charset="0"/>
              </a:rPr>
              <a:t>Thân ch</a:t>
            </a:r>
            <a:r>
              <a:rPr lang="en-US" altLang="zh-CN" sz="2400">
                <a:solidFill>
                  <a:srgbClr val="002060"/>
                </a:solidFill>
                <a:latin typeface="Roboto" panose="02000000000000000000" pitchFamily="2" charset="0"/>
                <a:ea typeface="Roboto" panose="02000000000000000000" pitchFamily="2" charset="0"/>
              </a:rPr>
              <a:t>o</a:t>
            </a:r>
            <a:r>
              <a:rPr lang="vi-VN" altLang="zh-CN" sz="2400" noProof="0">
                <a:solidFill>
                  <a:srgbClr val="002060"/>
                </a:solidFill>
                <a:latin typeface="Roboto" panose="02000000000000000000" pitchFamily="2" charset="0"/>
                <a:ea typeface="Roboto" panose="02000000000000000000" pitchFamily="2" charset="0"/>
              </a:rPr>
              <a:t>ng chóng </a:t>
            </a:r>
            <a:r>
              <a:rPr lang="en-US" altLang="zh-CN" sz="2400" noProof="0">
                <a:solidFill>
                  <a:srgbClr val="002060"/>
                </a:solidFill>
                <a:latin typeface="Roboto" panose="02000000000000000000" pitchFamily="2" charset="0"/>
                <a:ea typeface="Roboto" panose="02000000000000000000" pitchFamily="2" charset="0"/>
              </a:rPr>
              <a:t>dung </a:t>
            </a:r>
            <a:r>
              <a:rPr lang="vi-VN" altLang="zh-CN" sz="2400" noProof="0">
                <a:solidFill>
                  <a:srgbClr val="002060"/>
                </a:solidFill>
                <a:latin typeface="Roboto" panose="02000000000000000000" pitchFamily="2" charset="0"/>
                <a:ea typeface="Roboto" panose="02000000000000000000" pitchFamily="2" charset="0"/>
              </a:rPr>
              <a:t>để cầm hoặc cắm chong chóng vào </a:t>
            </a:r>
            <a:r>
              <a:rPr lang="en-US" altLang="zh-CN" sz="2400" noProof="0">
                <a:solidFill>
                  <a:srgbClr val="002060"/>
                </a:solidFill>
                <a:latin typeface="Roboto" panose="02000000000000000000" pitchFamily="2" charset="0"/>
                <a:ea typeface="Roboto" panose="02000000000000000000" pitchFamily="2" charset="0"/>
              </a:rPr>
              <a:t>vị trí</a:t>
            </a:r>
            <a:r>
              <a:rPr lang="vi-VN" altLang="zh-CN" sz="2400" noProof="0">
                <a:solidFill>
                  <a:srgbClr val="002060"/>
                </a:solidFill>
                <a:latin typeface="Roboto" panose="02000000000000000000" pitchFamily="2" charset="0"/>
                <a:ea typeface="Roboto" panose="02000000000000000000" pitchFamily="2" charset="0"/>
              </a:rPr>
              <a:t> cố định </a:t>
            </a:r>
            <a:r>
              <a:rPr lang="en-US" altLang="zh-CN" sz="2400" noProof="0">
                <a:solidFill>
                  <a:srgbClr val="002060"/>
                </a:solidFill>
                <a:latin typeface="Roboto" panose="02000000000000000000" pitchFamily="2" charset="0"/>
                <a:ea typeface="Roboto" panose="02000000000000000000" pitchFamily="2" charset="0"/>
              </a:rPr>
              <a:t>giúp</a:t>
            </a:r>
            <a:r>
              <a:rPr lang="vi-VN" altLang="zh-CN" sz="2400" noProof="0">
                <a:solidFill>
                  <a:srgbClr val="002060"/>
                </a:solidFill>
                <a:latin typeface="Roboto" panose="02000000000000000000" pitchFamily="2" charset="0"/>
                <a:ea typeface="Roboto" panose="02000000000000000000" pitchFamily="2" charset="0"/>
              </a:rPr>
              <a:t> chong chóng đứng được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 name="Down Arrow 3"/>
          <p:cNvSpPr/>
          <p:nvPr/>
        </p:nvSpPr>
        <p:spPr>
          <a:xfrm rot="16200000">
            <a:off x="5083187" y="4727330"/>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6" name="Down Arrow 15"/>
          <p:cNvSpPr/>
          <p:nvPr/>
        </p:nvSpPr>
        <p:spPr>
          <a:xfrm rot="16200000">
            <a:off x="5083187" y="2691903"/>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7" name="Down Arrow 16"/>
          <p:cNvSpPr/>
          <p:nvPr/>
        </p:nvSpPr>
        <p:spPr>
          <a:xfrm rot="16200000">
            <a:off x="5055845" y="3793540"/>
            <a:ext cx="536276" cy="81366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5913160" y="4044990"/>
            <a:ext cx="5208497" cy="830997"/>
          </a:xfrm>
          <a:prstGeom prst="rect">
            <a:avLst/>
          </a:prstGeom>
          <a:noFill/>
        </p:spPr>
        <p:txBody>
          <a:bodyPr wrap="square" rtlCol="0">
            <a:spAutoFit/>
          </a:bodyPr>
          <a:lstStyle/>
          <a:p>
            <a:pPr lvl="0" algn="just">
              <a:defRPr/>
            </a:pPr>
            <a:r>
              <a:rPr lang="vi-VN" altLang="zh-CN" sz="2400" noProof="0">
                <a:solidFill>
                  <a:srgbClr val="002060"/>
                </a:solidFill>
                <a:latin typeface="Roboto" panose="02000000000000000000" pitchFamily="2" charset="0"/>
                <a:ea typeface="Roboto" panose="02000000000000000000" pitchFamily="2" charset="0"/>
              </a:rPr>
              <a:t>Trục giúp cố định cánh chong chóng vào thân chóng chóng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5942338" y="4875987"/>
            <a:ext cx="5179319" cy="830997"/>
          </a:xfrm>
          <a:prstGeom prst="rect">
            <a:avLst/>
          </a:prstGeom>
          <a:noFill/>
        </p:spPr>
        <p:txBody>
          <a:bodyPr wrap="square" rtlCol="0">
            <a:spAutoFit/>
          </a:bodyPr>
          <a:lstStyle/>
          <a:p>
            <a:pPr lvl="0" algn="just">
              <a:defRPr/>
            </a:pPr>
            <a:r>
              <a:rPr lang="vi-VN" altLang="zh-CN" sz="2400" noProof="0">
                <a:solidFill>
                  <a:srgbClr val="002060"/>
                </a:solidFill>
                <a:latin typeface="Roboto" panose="02000000000000000000" pitchFamily="2" charset="0"/>
                <a:ea typeface="Roboto" panose="02000000000000000000" pitchFamily="2" charset="0"/>
              </a:rPr>
              <a:t>Cánh chong chóng </a:t>
            </a:r>
            <a:r>
              <a:rPr lang="en-US" altLang="zh-CN" sz="2400">
                <a:solidFill>
                  <a:srgbClr val="002060"/>
                </a:solidFill>
                <a:latin typeface="Roboto" panose="02000000000000000000" pitchFamily="2" charset="0"/>
                <a:ea typeface="Roboto" panose="02000000000000000000" pitchFamily="2" charset="0"/>
              </a:rPr>
              <a:t>gồm có 4 cánh đối xứng nhau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9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4" grpId="0" animBg="1"/>
      <p:bldP spid="16" grpId="0" animBg="1"/>
      <p:bldP spid="17" grpId="0" animBg="1"/>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77140" y="460965"/>
            <a:ext cx="7740503" cy="584775"/>
          </a:xfrm>
          <a:prstGeom prst="rect">
            <a:avLst/>
          </a:prstGeom>
          <a:noFill/>
        </p:spPr>
        <p:txBody>
          <a:bodyPr wrap="square" rtlCol="0">
            <a:spAutoFit/>
          </a:bodyPr>
          <a:lstStyle/>
          <a:p>
            <a:pPr lvl="0" algn="ctr">
              <a:defRPr/>
            </a:pPr>
            <a:r>
              <a:rPr lang="en-US" altLang="zh-CN" sz="3200" b="1" dirty="0" smtClean="0">
                <a:solidFill>
                  <a:schemeClr val="bg1"/>
                </a:solidFill>
                <a:latin typeface="Roboto Black" panose="02000000000000000000" pitchFamily="2" charset="0"/>
                <a:ea typeface="Roboto Black" panose="02000000000000000000" pitchFamily="2" charset="0"/>
              </a:rPr>
              <a:t>1. </a:t>
            </a:r>
            <a:r>
              <a:rPr lang="vi-VN" altLang="zh-CN" sz="3200" b="1" dirty="0" smtClean="0">
                <a:solidFill>
                  <a:schemeClr val="bg1"/>
                </a:solidFill>
                <a:latin typeface="Roboto Black" panose="02000000000000000000" pitchFamily="2" charset="0"/>
                <a:ea typeface="Roboto Black" panose="02000000000000000000" pitchFamily="2" charset="0"/>
              </a:rPr>
              <a:t>KHÁM </a:t>
            </a:r>
            <a:r>
              <a:rPr lang="vi-VN" altLang="zh-CN" sz="3200" b="1" dirty="0">
                <a:solidFill>
                  <a:schemeClr val="bg1"/>
                </a:solidFill>
                <a:latin typeface="Roboto Black" panose="02000000000000000000" pitchFamily="2" charset="0"/>
                <a:ea typeface="Roboto Black" panose="02000000000000000000" pitchFamily="2" charset="0"/>
              </a:rPr>
              <a:t>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0" y="2135126"/>
            <a:ext cx="5802781" cy="461665"/>
          </a:xfrm>
          <a:prstGeom prst="rect">
            <a:avLst/>
          </a:prstGeom>
          <a:noFill/>
        </p:spPr>
        <p:txBody>
          <a:bodyPr wrap="square" rtlCol="0">
            <a:spAutoFit/>
          </a:bodyPr>
          <a:lstStyle/>
          <a:p>
            <a:pPr lvl="0" algn="ctr">
              <a:defRPr/>
            </a:pPr>
            <a:r>
              <a:rPr lang="vi-VN" sz="2400" dirty="0">
                <a:solidFill>
                  <a:schemeClr val="bg1"/>
                </a:solidFill>
                <a:latin typeface="Roboto" panose="02000000000000000000" pitchFamily="2" charset="0"/>
                <a:ea typeface="Roboto" panose="02000000000000000000" pitchFamily="2" charset="0"/>
              </a:rPr>
              <a:t>Quan sát hình </a:t>
            </a:r>
            <a:r>
              <a:rPr lang="en-US" sz="2400" dirty="0" err="1" smtClean="0">
                <a:solidFill>
                  <a:schemeClr val="bg1"/>
                </a:solidFill>
                <a:latin typeface="Roboto" panose="02000000000000000000" pitchFamily="2" charset="0"/>
                <a:ea typeface="Roboto" panose="02000000000000000000" pitchFamily="2" charset="0"/>
              </a:rPr>
              <a:t>ảnh</a:t>
            </a:r>
            <a:r>
              <a:rPr lang="en-US" sz="2400" dirty="0">
                <a:solidFill>
                  <a:schemeClr val="bg1"/>
                </a:solidFill>
                <a:latin typeface="Roboto" panose="02000000000000000000" pitchFamily="2" charset="0"/>
                <a:ea typeface="Roboto" panose="02000000000000000000" pitchFamily="2" charset="0"/>
              </a:rPr>
              <a:t> </a:t>
            </a:r>
            <a:r>
              <a:rPr lang="en-US" sz="2400" dirty="0" err="1" smtClean="0">
                <a:solidFill>
                  <a:schemeClr val="bg1"/>
                </a:solidFill>
                <a:latin typeface="Roboto" panose="02000000000000000000" pitchFamily="2" charset="0"/>
                <a:ea typeface="Roboto" panose="02000000000000000000" pitchFamily="2" charset="0"/>
              </a:rPr>
              <a:t>và</a:t>
            </a:r>
            <a:r>
              <a:rPr lang="en-US" sz="2400" dirty="0" smtClean="0">
                <a:solidFill>
                  <a:schemeClr val="bg1"/>
                </a:solidFill>
                <a:latin typeface="Roboto" panose="02000000000000000000" pitchFamily="2" charset="0"/>
                <a:ea typeface="Roboto" panose="02000000000000000000" pitchFamily="2" charset="0"/>
              </a:rPr>
              <a:t> </a:t>
            </a:r>
            <a:r>
              <a:rPr lang="en-US" sz="2400" dirty="0" err="1" smtClean="0">
                <a:solidFill>
                  <a:schemeClr val="bg1"/>
                </a:solidFill>
                <a:latin typeface="Roboto" panose="02000000000000000000" pitchFamily="2" charset="0"/>
                <a:ea typeface="Roboto" panose="02000000000000000000" pitchFamily="2" charset="0"/>
              </a:rPr>
              <a:t>trả</a:t>
            </a:r>
            <a:r>
              <a:rPr lang="en-US" sz="2400" dirty="0" smtClean="0">
                <a:solidFill>
                  <a:schemeClr val="bg1"/>
                </a:solidFill>
                <a:latin typeface="Roboto" panose="02000000000000000000" pitchFamily="2" charset="0"/>
                <a:ea typeface="Roboto" panose="02000000000000000000" pitchFamily="2" charset="0"/>
              </a:rPr>
              <a:t> </a:t>
            </a:r>
            <a:r>
              <a:rPr lang="en-US" sz="2400" dirty="0" err="1" smtClean="0">
                <a:solidFill>
                  <a:schemeClr val="bg1"/>
                </a:solidFill>
                <a:latin typeface="Roboto" panose="02000000000000000000" pitchFamily="2" charset="0"/>
                <a:ea typeface="Roboto" panose="02000000000000000000" pitchFamily="2" charset="0"/>
              </a:rPr>
              <a:t>lời</a:t>
            </a:r>
            <a:r>
              <a:rPr lang="en-US" sz="2400" dirty="0" smtClean="0">
                <a:solidFill>
                  <a:schemeClr val="bg1"/>
                </a:solidFill>
                <a:latin typeface="Roboto" panose="02000000000000000000" pitchFamily="2" charset="0"/>
                <a:ea typeface="Roboto" panose="02000000000000000000" pitchFamily="2" charset="0"/>
              </a:rPr>
              <a:t> </a:t>
            </a:r>
            <a:r>
              <a:rPr lang="en-US" sz="2400" dirty="0" err="1" smtClean="0">
                <a:solidFill>
                  <a:schemeClr val="bg1"/>
                </a:solidFill>
                <a:latin typeface="Roboto" panose="02000000000000000000" pitchFamily="2" charset="0"/>
                <a:ea typeface="Roboto" panose="02000000000000000000" pitchFamily="2" charset="0"/>
              </a:rPr>
              <a:t>câu</a:t>
            </a:r>
            <a:r>
              <a:rPr lang="en-US" sz="2400" dirty="0" smtClean="0">
                <a:solidFill>
                  <a:schemeClr val="bg1"/>
                </a:solidFill>
                <a:latin typeface="Roboto" panose="02000000000000000000" pitchFamily="2" charset="0"/>
                <a:ea typeface="Roboto" panose="02000000000000000000" pitchFamily="2" charset="0"/>
              </a:rPr>
              <a:t> </a:t>
            </a:r>
            <a:r>
              <a:rPr lang="en-US" sz="2400" dirty="0" err="1" smtClean="0">
                <a:solidFill>
                  <a:schemeClr val="bg1"/>
                </a:solidFill>
                <a:latin typeface="Roboto" panose="02000000000000000000" pitchFamily="2" charset="0"/>
                <a:ea typeface="Roboto" panose="02000000000000000000" pitchFamily="2" charset="0"/>
              </a:rPr>
              <a:t>hỏi</a:t>
            </a:r>
            <a:r>
              <a:rPr lang="en-US" sz="2400" dirty="0" smtClean="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58879" y="2817274"/>
            <a:ext cx="5467601" cy="830997"/>
          </a:xfrm>
          <a:prstGeom prst="rect">
            <a:avLst/>
          </a:prstGeom>
          <a:noFill/>
        </p:spPr>
        <p:txBody>
          <a:bodyPr wrap="square" rtlCol="0">
            <a:spAutoFit/>
          </a:bodyPr>
          <a:lstStyle/>
          <a:p>
            <a:pPr lvl="0">
              <a:defRPr/>
            </a:pPr>
            <a:r>
              <a:rPr lang="en-US" altLang="zh-CN" sz="2400" dirty="0" err="1" smtClean="0">
                <a:solidFill>
                  <a:srgbClr val="FFFF00"/>
                </a:solidFill>
                <a:latin typeface="Roboto" panose="02000000000000000000" pitchFamily="2" charset="0"/>
                <a:ea typeface="Roboto" panose="02000000000000000000" pitchFamily="2" charset="0"/>
              </a:rPr>
              <a:t>Em</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thấy</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chong</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chóng</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của</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bạn</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nhỏ</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như</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thế</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nào</a:t>
            </a:r>
            <a:r>
              <a:rPr lang="en-US" altLang="zh-CN" sz="2400" dirty="0" smtClean="0">
                <a:solidFill>
                  <a:srgbClr val="FFFF00"/>
                </a:solidFill>
                <a:latin typeface="Roboto" panose="02000000000000000000" pitchFamily="2" charset="0"/>
                <a:ea typeface="Roboto" panose="02000000000000000000" pitchFamily="2" charset="0"/>
              </a:rPr>
              <a:t>?</a:t>
            </a:r>
            <a:endParaRPr lang="vi-VN" altLang="zh-CN" sz="2400" dirty="0">
              <a:solidFill>
                <a:srgbClr val="FFFF00"/>
              </a:solidFill>
              <a:latin typeface="Roboto" panose="02000000000000000000" pitchFamily="2" charset="0"/>
              <a:ea typeface="Roboto" panose="02000000000000000000" pitchFamily="2" charset="0"/>
            </a:endParaRPr>
          </a:p>
        </p:txBody>
      </p:sp>
      <p:sp>
        <p:nvSpPr>
          <p:cNvPr id="16" name="Down Arrow 15"/>
          <p:cNvSpPr/>
          <p:nvPr/>
        </p:nvSpPr>
        <p:spPr>
          <a:xfrm rot="16200000">
            <a:off x="5654394" y="3536921"/>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291" y="1957481"/>
            <a:ext cx="4863376" cy="4602480"/>
          </a:xfrm>
          <a:prstGeom prst="rect">
            <a:avLst/>
          </a:prstGeom>
          <a:effectLst>
            <a:softEdge rad="63500"/>
          </a:effectLst>
        </p:spPr>
      </p:pic>
      <p:sp>
        <p:nvSpPr>
          <p:cNvPr id="8" name="TextBox 7"/>
          <p:cNvSpPr txBox="1"/>
          <p:nvPr/>
        </p:nvSpPr>
        <p:spPr>
          <a:xfrm>
            <a:off x="658879" y="3686177"/>
            <a:ext cx="4036521" cy="830997"/>
          </a:xfrm>
          <a:prstGeom prst="rect">
            <a:avLst/>
          </a:prstGeom>
          <a:noFill/>
        </p:spPr>
        <p:txBody>
          <a:bodyPr wrap="square" rtlCol="0">
            <a:spAutoFit/>
          </a:bodyPr>
          <a:lstStyle/>
          <a:p>
            <a:pPr lvl="0">
              <a:defRPr/>
            </a:pPr>
            <a:r>
              <a:rPr lang="en-US" altLang="zh-CN" sz="2400" dirty="0" smtClean="0">
                <a:solidFill>
                  <a:srgbClr val="FFFF00"/>
                </a:solidFill>
                <a:latin typeface="Roboto" panose="02000000000000000000" pitchFamily="2" charset="0"/>
                <a:ea typeface="Roboto" panose="02000000000000000000" pitchFamily="2" charset="0"/>
              </a:rPr>
              <a:t>Theo </a:t>
            </a:r>
            <a:r>
              <a:rPr lang="en-US" altLang="zh-CN" sz="2400" dirty="0" err="1" smtClean="0">
                <a:solidFill>
                  <a:srgbClr val="FFFF00"/>
                </a:solidFill>
                <a:latin typeface="Roboto" panose="02000000000000000000" pitchFamily="2" charset="0"/>
                <a:ea typeface="Roboto" panose="02000000000000000000" pitchFamily="2" charset="0"/>
              </a:rPr>
              <a:t>em</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tại</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sao</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chong</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chóng</a:t>
            </a:r>
            <a:r>
              <a:rPr lang="en-US" altLang="zh-CN" sz="2400" dirty="0" smtClean="0">
                <a:solidFill>
                  <a:srgbClr val="FFFF00"/>
                </a:solidFill>
                <a:latin typeface="Roboto" panose="02000000000000000000" pitchFamily="2" charset="0"/>
                <a:ea typeface="Roboto" panose="02000000000000000000" pitchFamily="2" charset="0"/>
              </a:rPr>
              <a:t> </a:t>
            </a:r>
            <a:r>
              <a:rPr lang="en-US" altLang="zh-CN" sz="2400" dirty="0" err="1" smtClean="0">
                <a:solidFill>
                  <a:srgbClr val="FFFF00"/>
                </a:solidFill>
                <a:latin typeface="Roboto" panose="02000000000000000000" pitchFamily="2" charset="0"/>
                <a:ea typeface="Roboto" panose="02000000000000000000" pitchFamily="2" charset="0"/>
              </a:rPr>
              <a:t>lại</a:t>
            </a:r>
            <a:r>
              <a:rPr lang="en-US" altLang="zh-CN" sz="2400" dirty="0" smtClean="0">
                <a:solidFill>
                  <a:srgbClr val="FFFF00"/>
                </a:solidFill>
                <a:latin typeface="Roboto" panose="02000000000000000000" pitchFamily="2" charset="0"/>
                <a:ea typeface="Roboto" panose="02000000000000000000" pitchFamily="2" charset="0"/>
              </a:rPr>
              <a:t> quay?</a:t>
            </a:r>
            <a:endParaRPr lang="vi-VN" altLang="zh-CN" sz="2400" dirty="0">
              <a:solidFill>
                <a:srgbClr val="FFFF00"/>
              </a:solidFill>
              <a:latin typeface="Roboto" panose="02000000000000000000" pitchFamily="2" charset="0"/>
              <a:ea typeface="Roboto" panose="02000000000000000000" pitchFamily="2" charset="0"/>
            </a:endParaRPr>
          </a:p>
        </p:txBody>
      </p:sp>
      <p:sp>
        <p:nvSpPr>
          <p:cNvPr id="9" name="TextBox 8"/>
          <p:cNvSpPr txBox="1"/>
          <p:nvPr/>
        </p:nvSpPr>
        <p:spPr>
          <a:xfrm>
            <a:off x="3142017" y="1016642"/>
            <a:ext cx="4802052" cy="461665"/>
          </a:xfrm>
          <a:prstGeom prst="rect">
            <a:avLst/>
          </a:prstGeom>
          <a:noFill/>
        </p:spPr>
        <p:txBody>
          <a:bodyPr wrap="square" rtlCol="0">
            <a:spAutoFit/>
          </a:bodyPr>
          <a:lstStyle/>
          <a:p>
            <a:r>
              <a:rPr lang="en-US" sz="2400" dirty="0" err="1" smtClean="0">
                <a:solidFill>
                  <a:schemeClr val="bg1"/>
                </a:solidFill>
              </a:rPr>
              <a:t>Nguyên</a:t>
            </a:r>
            <a:r>
              <a:rPr lang="en-US" sz="2400" dirty="0" smtClean="0">
                <a:solidFill>
                  <a:schemeClr val="bg1"/>
                </a:solidFill>
              </a:rPr>
              <a:t> </a:t>
            </a:r>
            <a:r>
              <a:rPr lang="en-US" sz="2400" dirty="0" err="1" smtClean="0">
                <a:solidFill>
                  <a:schemeClr val="bg1"/>
                </a:solidFill>
              </a:rPr>
              <a:t>lí</a:t>
            </a:r>
            <a:r>
              <a:rPr lang="en-US" sz="2400" dirty="0" smtClean="0">
                <a:solidFill>
                  <a:schemeClr val="bg1"/>
                </a:solidFill>
              </a:rPr>
              <a:t> </a:t>
            </a:r>
            <a:r>
              <a:rPr lang="en-US" sz="2400" dirty="0" err="1" smtClean="0">
                <a:solidFill>
                  <a:schemeClr val="bg1"/>
                </a:solidFill>
              </a:rPr>
              <a:t>hoạt</a:t>
            </a:r>
            <a:r>
              <a:rPr lang="en-US" sz="2400" dirty="0" smtClean="0">
                <a:solidFill>
                  <a:schemeClr val="bg1"/>
                </a:solidFill>
              </a:rPr>
              <a:t> </a:t>
            </a:r>
            <a:r>
              <a:rPr lang="en-US" sz="2400" dirty="0" err="1" smtClean="0">
                <a:solidFill>
                  <a:schemeClr val="bg1"/>
                </a:solidFill>
              </a:rPr>
              <a:t>động</a:t>
            </a:r>
            <a:endParaRPr lang="en-US" sz="2400" dirty="0">
              <a:solidFill>
                <a:schemeClr val="bg1"/>
              </a:solidFill>
            </a:endParaRPr>
          </a:p>
        </p:txBody>
      </p:sp>
    </p:spTree>
    <p:extLst>
      <p:ext uri="{BB962C8B-B14F-4D97-AF65-F5344CB8AC3E}">
        <p14:creationId xmlns:p14="http://schemas.microsoft.com/office/powerpoint/2010/main" val="27703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6" presetClass="entr" presetSubtype="3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out)">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92585" y="227522"/>
            <a:ext cx="7740503" cy="584775"/>
          </a:xfrm>
          <a:prstGeom prst="rect">
            <a:avLst/>
          </a:prstGeom>
          <a:noFill/>
        </p:spPr>
        <p:txBody>
          <a:bodyPr wrap="square" rtlCol="0">
            <a:spAutoFit/>
          </a:bodyPr>
          <a:lstStyle/>
          <a:p>
            <a:pPr lvl="0" algn="ctr">
              <a:defRPr/>
            </a:pPr>
            <a:r>
              <a:rPr lang="en-US" altLang="zh-CN" sz="3200" b="1" dirty="0" smtClean="0">
                <a:solidFill>
                  <a:schemeClr val="bg1"/>
                </a:solidFill>
                <a:latin typeface="Roboto Black" panose="02000000000000000000" pitchFamily="2" charset="0"/>
                <a:ea typeface="Roboto Black" panose="02000000000000000000" pitchFamily="2" charset="0"/>
              </a:rPr>
              <a:t>1. </a:t>
            </a:r>
            <a:r>
              <a:rPr lang="vi-VN" altLang="zh-CN" sz="3200" b="1" dirty="0" smtClean="0">
                <a:solidFill>
                  <a:schemeClr val="bg1"/>
                </a:solidFill>
                <a:latin typeface="Roboto Black" panose="02000000000000000000" pitchFamily="2" charset="0"/>
                <a:ea typeface="Roboto Black" panose="02000000000000000000" pitchFamily="2" charset="0"/>
              </a:rPr>
              <a:t>KHÁM </a:t>
            </a:r>
            <a:r>
              <a:rPr lang="vi-VN" altLang="zh-CN" sz="3200" b="1" dirty="0">
                <a:solidFill>
                  <a:schemeClr val="bg1"/>
                </a:solidFill>
                <a:latin typeface="Roboto Black" panose="02000000000000000000" pitchFamily="2" charset="0"/>
                <a:ea typeface="Roboto Black" panose="02000000000000000000" pitchFamily="2" charset="0"/>
              </a:rPr>
              <a:t>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 y="88077"/>
            <a:ext cx="2246550" cy="1550366"/>
          </a:xfrm>
          <a:prstGeom prst="rect">
            <a:avLst/>
          </a:prstGeom>
        </p:spPr>
      </p:pic>
      <p:sp>
        <p:nvSpPr>
          <p:cNvPr id="10" name="TextBox 9"/>
          <p:cNvSpPr txBox="1"/>
          <p:nvPr/>
        </p:nvSpPr>
        <p:spPr>
          <a:xfrm>
            <a:off x="975665" y="2417727"/>
            <a:ext cx="5426463" cy="461665"/>
          </a:xfrm>
          <a:prstGeom prst="rect">
            <a:avLst/>
          </a:prstGeom>
          <a:noFill/>
        </p:spPr>
        <p:txBody>
          <a:bodyPr wrap="square" rtlCol="0">
            <a:spAutoFit/>
          </a:bodyPr>
          <a:lstStyle/>
          <a:p>
            <a:pPr lvl="0" algn="ctr">
              <a:defRPr/>
            </a:pPr>
            <a:r>
              <a:rPr lang="en-US" sz="2400" dirty="0">
                <a:solidFill>
                  <a:schemeClr val="bg1"/>
                </a:solidFill>
                <a:latin typeface="Roboto" panose="02000000000000000000" pitchFamily="2" charset="0"/>
                <a:ea typeface="Roboto" panose="02000000000000000000" pitchFamily="2" charset="0"/>
              </a:rPr>
              <a:t>C</a:t>
            </a:r>
            <a:r>
              <a:rPr lang="vi-VN" sz="2400" dirty="0">
                <a:solidFill>
                  <a:schemeClr val="bg1"/>
                </a:solidFill>
                <a:latin typeface="Roboto" panose="02000000000000000000" pitchFamily="2" charset="0"/>
                <a:ea typeface="Roboto" panose="02000000000000000000" pitchFamily="2" charset="0"/>
              </a:rPr>
              <a:t>hong chóng nào sẽ quay nhanh hơn</a:t>
            </a:r>
            <a:r>
              <a:rPr lang="en-US" sz="2400" dirty="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1020725" y="4722066"/>
            <a:ext cx="4593265" cy="461665"/>
          </a:xfrm>
          <a:prstGeom prst="rect">
            <a:avLst/>
          </a:prstGeom>
          <a:noFill/>
        </p:spPr>
        <p:txBody>
          <a:bodyPr wrap="square" rtlCol="0">
            <a:spAutoFit/>
          </a:bodyPr>
          <a:lstStyle/>
          <a:p>
            <a:pPr lvl="0">
              <a:defRPr/>
            </a:pPr>
            <a:r>
              <a:rPr lang="en-US" altLang="zh-CN" sz="2400" noProof="0">
                <a:solidFill>
                  <a:srgbClr val="FFFF00"/>
                </a:solidFill>
                <a:latin typeface="Roboto" panose="02000000000000000000" pitchFamily="2" charset="0"/>
                <a:ea typeface="Roboto" panose="02000000000000000000" pitchFamily="2" charset="0"/>
              </a:rPr>
              <a:t>Vì cánh chong chóng số 2 cứng</a:t>
            </a:r>
          </a:p>
        </p:txBody>
      </p:sp>
      <p:sp>
        <p:nvSpPr>
          <p:cNvPr id="16" name="Down Arrow 15"/>
          <p:cNvSpPr/>
          <p:nvPr/>
        </p:nvSpPr>
        <p:spPr>
          <a:xfrm rot="16200000">
            <a:off x="6850761" y="5093392"/>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42808" y="2964400"/>
            <a:ext cx="4892178" cy="461665"/>
          </a:xfrm>
          <a:prstGeom prst="rect">
            <a:avLst/>
          </a:prstGeom>
          <a:noFill/>
        </p:spPr>
        <p:txBody>
          <a:bodyPr wrap="square" rtlCol="0">
            <a:spAutoFit/>
          </a:bodyPr>
          <a:lstStyle/>
          <a:p>
            <a:pPr lvl="0" algn="ctr">
              <a:defRPr/>
            </a:pPr>
            <a:r>
              <a:rPr lang="en-US" altLang="zh-CN" sz="2400" noProof="0">
                <a:solidFill>
                  <a:srgbClr val="FFFF00"/>
                </a:solidFill>
                <a:latin typeface="Roboto" panose="02000000000000000000" pitchFamily="2" charset="0"/>
                <a:ea typeface="Roboto" panose="02000000000000000000" pitchFamily="2" charset="0"/>
              </a:rPr>
              <a:t>C</a:t>
            </a:r>
            <a:r>
              <a:rPr lang="vi-VN" altLang="zh-CN" sz="2400" noProof="0">
                <a:solidFill>
                  <a:srgbClr val="FFFF00"/>
                </a:solidFill>
                <a:latin typeface="Roboto" panose="02000000000000000000" pitchFamily="2" charset="0"/>
                <a:ea typeface="Roboto" panose="02000000000000000000" pitchFamily="2" charset="0"/>
              </a:rPr>
              <a:t>hong chóng </a:t>
            </a:r>
            <a:r>
              <a:rPr lang="en-US" altLang="zh-CN" sz="2400" noProof="0">
                <a:solidFill>
                  <a:srgbClr val="FFFF00"/>
                </a:solidFill>
                <a:latin typeface="Roboto" panose="02000000000000000000" pitchFamily="2" charset="0"/>
                <a:ea typeface="Roboto" panose="02000000000000000000" pitchFamily="2" charset="0"/>
              </a:rPr>
              <a:t>số 2 quay nhanh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8388" y="3932935"/>
            <a:ext cx="3323955" cy="2680811"/>
          </a:xfrm>
          <a:prstGeom prst="roundRect">
            <a:avLst>
              <a:gd name="adj" fmla="val 22021"/>
            </a:avLst>
          </a:prstGeom>
        </p:spPr>
      </p:pic>
      <p:pic>
        <p:nvPicPr>
          <p:cNvPr id="2" name="Picture 1"/>
          <p:cNvPicPr>
            <a:picLocks noChangeAspect="1"/>
          </p:cNvPicPr>
          <p:nvPr/>
        </p:nvPicPr>
        <p:blipFill>
          <a:blip r:embed="rId5"/>
          <a:stretch>
            <a:fillRect/>
          </a:stretch>
        </p:blipFill>
        <p:spPr>
          <a:xfrm>
            <a:off x="7498388" y="812297"/>
            <a:ext cx="3272205" cy="2986203"/>
          </a:xfrm>
          <a:prstGeom prst="roundRect">
            <a:avLst/>
          </a:prstGeom>
        </p:spPr>
      </p:pic>
      <p:sp>
        <p:nvSpPr>
          <p:cNvPr id="20" name="TextBox 19"/>
          <p:cNvSpPr txBox="1"/>
          <p:nvPr/>
        </p:nvSpPr>
        <p:spPr>
          <a:xfrm>
            <a:off x="2560085" y="4260401"/>
            <a:ext cx="1893058" cy="461665"/>
          </a:xfrm>
          <a:prstGeom prst="rect">
            <a:avLst/>
          </a:prstGeom>
          <a:noFill/>
        </p:spPr>
        <p:txBody>
          <a:bodyPr wrap="square" rtlCol="0">
            <a:spAutoFit/>
          </a:bodyPr>
          <a:lstStyle/>
          <a:p>
            <a:pPr lvl="0" algn="ctr">
              <a:defRPr/>
            </a:pPr>
            <a:r>
              <a:rPr lang="en-US" sz="2400" dirty="0">
                <a:solidFill>
                  <a:schemeClr val="bg1"/>
                </a:solidFill>
                <a:latin typeface="Roboto" panose="02000000000000000000" pitchFamily="2" charset="0"/>
                <a:ea typeface="Roboto" panose="02000000000000000000" pitchFamily="2" charset="0"/>
              </a:rPr>
              <a:t>T</a:t>
            </a:r>
            <a:r>
              <a:rPr lang="vi-VN" sz="2400" dirty="0">
                <a:solidFill>
                  <a:schemeClr val="bg1"/>
                </a:solidFill>
                <a:latin typeface="Roboto" panose="02000000000000000000" pitchFamily="2" charset="0"/>
                <a:ea typeface="Roboto" panose="02000000000000000000" pitchFamily="2" charset="0"/>
              </a:rPr>
              <a:t>ại sao</a:t>
            </a:r>
            <a:r>
              <a:rPr lang="en-US" sz="2400" dirty="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7689333" y="946732"/>
            <a:ext cx="574158" cy="584775"/>
          </a:xfrm>
          <a:prstGeom prst="rect">
            <a:avLst/>
          </a:prstGeom>
          <a:noFill/>
        </p:spPr>
        <p:txBody>
          <a:bodyPr wrap="square" rtlCol="0">
            <a:spAutoFit/>
          </a:bodyPr>
          <a:lstStyle/>
          <a:p>
            <a:pPr lvl="0" algn="ctr">
              <a:defRPr/>
            </a:pPr>
            <a:r>
              <a:rPr lang="en-US" altLang="zh-CN" sz="3200" b="1" dirty="0">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7689333" y="4116875"/>
            <a:ext cx="574158" cy="584775"/>
          </a:xfrm>
          <a:prstGeom prst="rect">
            <a:avLst/>
          </a:prstGeom>
          <a:noFill/>
        </p:spPr>
        <p:txBody>
          <a:bodyPr wrap="square" rtlCol="0">
            <a:spAutoFit/>
          </a:bodyPr>
          <a:lstStyle/>
          <a:p>
            <a:pPr lvl="0" algn="ctr">
              <a:defRPr/>
            </a:pPr>
            <a:r>
              <a:rPr lang="en-US" altLang="zh-CN" sz="3200" b="1" dirty="0">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 name="TextBox 2"/>
          <p:cNvSpPr txBox="1"/>
          <p:nvPr/>
        </p:nvSpPr>
        <p:spPr>
          <a:xfrm>
            <a:off x="2692585" y="1239119"/>
            <a:ext cx="4046825" cy="769441"/>
          </a:xfrm>
          <a:prstGeom prst="rect">
            <a:avLst/>
          </a:prstGeom>
          <a:noFill/>
        </p:spPr>
        <p:txBody>
          <a:bodyPr wrap="square" rtlCol="0">
            <a:spAutoFit/>
          </a:bodyPr>
          <a:lstStyle/>
          <a:p>
            <a:r>
              <a:rPr lang="en-US" sz="4400" dirty="0" err="1" smtClean="0">
                <a:solidFill>
                  <a:schemeClr val="bg1"/>
                </a:solidFill>
              </a:rPr>
              <a:t>Thảo</a:t>
            </a:r>
            <a:r>
              <a:rPr lang="en-US" sz="4400" dirty="0" smtClean="0">
                <a:solidFill>
                  <a:schemeClr val="bg1"/>
                </a:solidFill>
              </a:rPr>
              <a:t> </a:t>
            </a:r>
            <a:r>
              <a:rPr lang="en-US" sz="4400" dirty="0" err="1" smtClean="0">
                <a:solidFill>
                  <a:schemeClr val="bg1"/>
                </a:solidFill>
              </a:rPr>
              <a:t>luận</a:t>
            </a:r>
            <a:r>
              <a:rPr lang="en-US" sz="4400" dirty="0" smtClean="0">
                <a:solidFill>
                  <a:schemeClr val="bg1"/>
                </a:solidFill>
              </a:rPr>
              <a:t> N6</a:t>
            </a:r>
            <a:endParaRPr lang="en-US" sz="4400" dirty="0">
              <a:solidFill>
                <a:schemeClr val="bg1"/>
              </a:solidFill>
            </a:endParaRPr>
          </a:p>
        </p:txBody>
      </p:sp>
    </p:spTree>
    <p:extLst>
      <p:ext uri="{BB962C8B-B14F-4D97-AF65-F5344CB8AC3E}">
        <p14:creationId xmlns:p14="http://schemas.microsoft.com/office/powerpoint/2010/main" val="32378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26" presetClass="emph" presetSubtype="0" repeatCount="3000" fill="hold" grpId="1" nodeType="withEffect">
                                  <p:stCondLst>
                                    <p:cond delay="0"/>
                                  </p:stCondLst>
                                  <p:childTnLst>
                                    <p:animEffect transition="out" filter="fade">
                                      <p:cBhvr>
                                        <p:cTn id="32" dur="1000" tmFilter="0, 0; .2, .5; .8, .5; 1, 0"/>
                                        <p:tgtEl>
                                          <p:spTgt spid="16"/>
                                        </p:tgtEl>
                                      </p:cBhvr>
                                    </p:animEffect>
                                    <p:animScale>
                                      <p:cBhvr>
                                        <p:cTn id="33" dur="500" autoRev="1" fill="hold"/>
                                        <p:tgtEl>
                                          <p:spTgt spid="16"/>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6" grpId="0" animBg="1"/>
      <p:bldP spid="16" grpId="1" animBg="1"/>
      <p:bldP spid="18" grpId="0"/>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0897"/>
          <a:stretch/>
        </p:blipFill>
        <p:spPr>
          <a:xfrm>
            <a:off x="4380613" y="1895815"/>
            <a:ext cx="3536392" cy="3480343"/>
          </a:xfrm>
          <a:prstGeom prst="round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931" y="1895815"/>
            <a:ext cx="3554098" cy="3480343"/>
          </a:xfrm>
          <a:prstGeom prst="roundRect">
            <a:avLst/>
          </a:prstGeom>
        </p:spPr>
      </p:pic>
      <p:sp>
        <p:nvSpPr>
          <p:cNvPr id="117" name="TextBox 116"/>
          <p:cNvSpPr txBox="1"/>
          <p:nvPr/>
        </p:nvSpPr>
        <p:spPr>
          <a:xfrm>
            <a:off x="2692585" y="227522"/>
            <a:ext cx="7740503"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KHÁM 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0" name="TextBox 9"/>
          <p:cNvSpPr txBox="1"/>
          <p:nvPr/>
        </p:nvSpPr>
        <p:spPr>
          <a:xfrm>
            <a:off x="307865" y="2085107"/>
            <a:ext cx="3829822" cy="830997"/>
          </a:xfrm>
          <a:prstGeom prst="rect">
            <a:avLst/>
          </a:prstGeom>
          <a:noFill/>
        </p:spPr>
        <p:txBody>
          <a:bodyPr wrap="square" rtlCol="0">
            <a:spAutoFit/>
          </a:bodyPr>
          <a:lstStyle/>
          <a:p>
            <a:pPr lvl="0">
              <a:defRPr/>
            </a:pPr>
            <a:r>
              <a:rPr lang="en-US" sz="2400" dirty="0">
                <a:solidFill>
                  <a:schemeClr val="bg1"/>
                </a:solidFill>
                <a:latin typeface="Roboto" panose="02000000000000000000" pitchFamily="2" charset="0"/>
                <a:ea typeface="Roboto" panose="02000000000000000000" pitchFamily="2" charset="0"/>
              </a:rPr>
              <a:t>C</a:t>
            </a:r>
            <a:r>
              <a:rPr lang="vi-VN" sz="2400" dirty="0">
                <a:solidFill>
                  <a:schemeClr val="bg1"/>
                </a:solidFill>
                <a:latin typeface="Roboto" panose="02000000000000000000" pitchFamily="2" charset="0"/>
                <a:ea typeface="Roboto" panose="02000000000000000000" pitchFamily="2" charset="0"/>
              </a:rPr>
              <a:t>hong chóng nào sẽ quay nhanh hơn</a:t>
            </a:r>
            <a:r>
              <a:rPr lang="en-US" sz="2400" dirty="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53492" y="5009145"/>
            <a:ext cx="3105908" cy="830997"/>
          </a:xfrm>
          <a:prstGeom prst="rect">
            <a:avLst/>
          </a:prstGeom>
          <a:noFill/>
        </p:spPr>
        <p:txBody>
          <a:bodyPr wrap="square" rtlCol="0">
            <a:spAutoFit/>
          </a:bodyPr>
          <a:lstStyle/>
          <a:p>
            <a:pPr lvl="0">
              <a:defRPr/>
            </a:pPr>
            <a:r>
              <a:rPr lang="en-US" altLang="zh-CN" sz="2400" noProof="0" dirty="0" err="1">
                <a:solidFill>
                  <a:srgbClr val="FFFF00"/>
                </a:solidFill>
                <a:latin typeface="Roboto" panose="02000000000000000000" pitchFamily="2" charset="0"/>
                <a:ea typeface="Roboto" panose="02000000000000000000" pitchFamily="2" charset="0"/>
              </a:rPr>
              <a:t>Vì</a:t>
            </a:r>
            <a:r>
              <a:rPr lang="en-US" altLang="zh-CN" sz="2400" noProof="0" dirty="0">
                <a:solidFill>
                  <a:srgbClr val="FFFF00"/>
                </a:solidFill>
                <a:latin typeface="Roboto" panose="02000000000000000000" pitchFamily="2" charset="0"/>
                <a:ea typeface="Roboto" panose="02000000000000000000" pitchFamily="2" charset="0"/>
              </a:rPr>
              <a:t> </a:t>
            </a:r>
            <a:r>
              <a:rPr lang="en-US" altLang="zh-CN" sz="2400" noProof="0" dirty="0" err="1">
                <a:solidFill>
                  <a:srgbClr val="FFFF00"/>
                </a:solidFill>
                <a:latin typeface="Roboto" panose="02000000000000000000" pitchFamily="2" charset="0"/>
                <a:ea typeface="Roboto" panose="02000000000000000000" pitchFamily="2" charset="0"/>
              </a:rPr>
              <a:t>cánh</a:t>
            </a:r>
            <a:r>
              <a:rPr lang="en-US" altLang="zh-CN" sz="2400" noProof="0" dirty="0">
                <a:solidFill>
                  <a:srgbClr val="FFFF00"/>
                </a:solidFill>
                <a:latin typeface="Roboto" panose="02000000000000000000" pitchFamily="2" charset="0"/>
                <a:ea typeface="Roboto" panose="02000000000000000000" pitchFamily="2" charset="0"/>
              </a:rPr>
              <a:t> </a:t>
            </a:r>
            <a:r>
              <a:rPr lang="en-US" altLang="zh-CN" sz="2400" noProof="0" dirty="0" err="1">
                <a:solidFill>
                  <a:srgbClr val="FFFF00"/>
                </a:solidFill>
                <a:latin typeface="Roboto" panose="02000000000000000000" pitchFamily="2" charset="0"/>
                <a:ea typeface="Roboto" panose="02000000000000000000" pitchFamily="2" charset="0"/>
              </a:rPr>
              <a:t>chong</a:t>
            </a:r>
            <a:r>
              <a:rPr lang="en-US" altLang="zh-CN" sz="2400" noProof="0" dirty="0">
                <a:solidFill>
                  <a:srgbClr val="FFFF00"/>
                </a:solidFill>
                <a:latin typeface="Roboto" panose="02000000000000000000" pitchFamily="2" charset="0"/>
                <a:ea typeface="Roboto" panose="02000000000000000000" pitchFamily="2" charset="0"/>
              </a:rPr>
              <a:t> </a:t>
            </a:r>
            <a:r>
              <a:rPr lang="en-US" altLang="zh-CN" sz="2400" noProof="0" dirty="0" err="1">
                <a:solidFill>
                  <a:srgbClr val="FFFF00"/>
                </a:solidFill>
                <a:latin typeface="Roboto" panose="02000000000000000000" pitchFamily="2" charset="0"/>
                <a:ea typeface="Roboto" panose="02000000000000000000" pitchFamily="2" charset="0"/>
              </a:rPr>
              <a:t>chóng</a:t>
            </a:r>
            <a:r>
              <a:rPr lang="en-US" altLang="zh-CN" sz="2400" noProof="0" dirty="0">
                <a:solidFill>
                  <a:srgbClr val="FFFF00"/>
                </a:solidFill>
                <a:latin typeface="Roboto" panose="02000000000000000000" pitchFamily="2" charset="0"/>
                <a:ea typeface="Roboto" panose="02000000000000000000" pitchFamily="2" charset="0"/>
              </a:rPr>
              <a:t> </a:t>
            </a:r>
            <a:r>
              <a:rPr lang="en-US" altLang="zh-CN" sz="2400" noProof="0" dirty="0" err="1">
                <a:solidFill>
                  <a:srgbClr val="FFFF00"/>
                </a:solidFill>
                <a:latin typeface="Roboto" panose="02000000000000000000" pitchFamily="2" charset="0"/>
                <a:ea typeface="Roboto" panose="02000000000000000000" pitchFamily="2" charset="0"/>
              </a:rPr>
              <a:t>số</a:t>
            </a:r>
            <a:r>
              <a:rPr lang="en-US" altLang="zh-CN" sz="2400" noProof="0" dirty="0">
                <a:solidFill>
                  <a:srgbClr val="FFFF00"/>
                </a:solidFill>
                <a:latin typeface="Roboto" panose="02000000000000000000" pitchFamily="2" charset="0"/>
                <a:ea typeface="Roboto" panose="02000000000000000000" pitchFamily="2" charset="0"/>
              </a:rPr>
              <a:t> 4 </a:t>
            </a:r>
            <a:r>
              <a:rPr lang="en-US" altLang="zh-CN" sz="2400" noProof="0" dirty="0" err="1">
                <a:solidFill>
                  <a:srgbClr val="FFFF00"/>
                </a:solidFill>
                <a:latin typeface="Roboto" panose="02000000000000000000" pitchFamily="2" charset="0"/>
                <a:ea typeface="Roboto" panose="02000000000000000000" pitchFamily="2" charset="0"/>
              </a:rPr>
              <a:t>cong</a:t>
            </a:r>
            <a:endParaRPr lang="en-US" altLang="zh-CN" sz="2400" noProof="0" dirty="0">
              <a:solidFill>
                <a:srgbClr val="FFFF00"/>
              </a:solidFill>
              <a:latin typeface="Roboto" panose="02000000000000000000" pitchFamily="2" charset="0"/>
              <a:ea typeface="Roboto" panose="02000000000000000000" pitchFamily="2" charset="0"/>
            </a:endParaRPr>
          </a:p>
        </p:txBody>
      </p:sp>
      <p:sp>
        <p:nvSpPr>
          <p:cNvPr id="16" name="Down Arrow 15"/>
          <p:cNvSpPr/>
          <p:nvPr/>
        </p:nvSpPr>
        <p:spPr>
          <a:xfrm rot="10800000">
            <a:off x="9753903" y="5840142"/>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7865" y="3082102"/>
            <a:ext cx="3105908" cy="830997"/>
          </a:xfrm>
          <a:prstGeom prst="rect">
            <a:avLst/>
          </a:prstGeom>
          <a:noFill/>
        </p:spPr>
        <p:txBody>
          <a:bodyPr wrap="square" rtlCol="0">
            <a:spAutoFit/>
          </a:bodyPr>
          <a:lstStyle/>
          <a:p>
            <a:pPr lvl="0" algn="ctr">
              <a:defRPr/>
            </a:pPr>
            <a:r>
              <a:rPr lang="en-US" altLang="zh-CN" sz="2400" noProof="0" dirty="0">
                <a:solidFill>
                  <a:srgbClr val="FFFF00"/>
                </a:solidFill>
                <a:latin typeface="Roboto" panose="02000000000000000000" pitchFamily="2" charset="0"/>
                <a:ea typeface="Roboto" panose="02000000000000000000" pitchFamily="2" charset="0"/>
              </a:rPr>
              <a:t>C</a:t>
            </a:r>
            <a:r>
              <a:rPr lang="vi-VN" altLang="zh-CN" sz="2400" noProof="0" dirty="0">
                <a:solidFill>
                  <a:srgbClr val="FFFF00"/>
                </a:solidFill>
                <a:latin typeface="Roboto" panose="02000000000000000000" pitchFamily="2" charset="0"/>
                <a:ea typeface="Roboto" panose="02000000000000000000" pitchFamily="2" charset="0"/>
              </a:rPr>
              <a:t>hong chóng </a:t>
            </a:r>
            <a:r>
              <a:rPr lang="en-US" altLang="zh-CN" sz="2400" noProof="0" dirty="0" err="1">
                <a:solidFill>
                  <a:srgbClr val="FFFF00"/>
                </a:solidFill>
                <a:latin typeface="Roboto" panose="02000000000000000000" pitchFamily="2" charset="0"/>
                <a:ea typeface="Roboto" panose="02000000000000000000" pitchFamily="2" charset="0"/>
              </a:rPr>
              <a:t>số</a:t>
            </a:r>
            <a:r>
              <a:rPr lang="en-US" altLang="zh-CN" sz="2400" noProof="0" dirty="0">
                <a:solidFill>
                  <a:srgbClr val="FFFF00"/>
                </a:solidFill>
                <a:latin typeface="Roboto" panose="02000000000000000000" pitchFamily="2" charset="0"/>
                <a:ea typeface="Roboto" panose="02000000000000000000" pitchFamily="2" charset="0"/>
              </a:rPr>
              <a:t> 4 quay </a:t>
            </a:r>
            <a:r>
              <a:rPr lang="en-US" altLang="zh-CN" sz="2400" noProof="0" dirty="0" err="1">
                <a:solidFill>
                  <a:srgbClr val="FFFF00"/>
                </a:solidFill>
                <a:latin typeface="Roboto" panose="02000000000000000000" pitchFamily="2" charset="0"/>
                <a:ea typeface="Roboto" panose="02000000000000000000" pitchFamily="2" charset="0"/>
              </a:rPr>
              <a:t>nhanh</a:t>
            </a:r>
            <a:r>
              <a:rPr lang="en-US" altLang="zh-CN" sz="2400" noProof="0" dirty="0">
                <a:solidFill>
                  <a:srgbClr val="FFFF00"/>
                </a:solidFill>
                <a:latin typeface="Roboto" panose="02000000000000000000" pitchFamily="2" charset="0"/>
                <a:ea typeface="Roboto" panose="02000000000000000000" pitchFamily="2" charset="0"/>
              </a:rPr>
              <a:t> </a:t>
            </a:r>
            <a:r>
              <a:rPr lang="en-US" altLang="zh-CN" sz="2400" noProof="0" dirty="0" err="1">
                <a:solidFill>
                  <a:srgbClr val="FFFF00"/>
                </a:solidFill>
                <a:latin typeface="Roboto" panose="02000000000000000000" pitchFamily="2" charset="0"/>
                <a:ea typeface="Roboto" panose="02000000000000000000" pitchFamily="2" charset="0"/>
              </a:rPr>
              <a:t>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353492" y="4477820"/>
            <a:ext cx="1893058"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ại sao</a:t>
            </a:r>
            <a:r>
              <a:rPr lang="en-US" sz="240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4503545" y="2085107"/>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22" name="TextBox 21"/>
          <p:cNvSpPr txBox="1"/>
          <p:nvPr/>
        </p:nvSpPr>
        <p:spPr>
          <a:xfrm>
            <a:off x="8467118" y="2044861"/>
            <a:ext cx="574158"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2453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26" presetClass="emph" presetSubtype="0" repeatCount="3000" fill="hold" grpId="1" nodeType="withEffect">
                                  <p:stCondLst>
                                    <p:cond delay="0"/>
                                  </p:stCondLst>
                                  <p:childTnLst>
                                    <p:animEffect transition="out" filter="fade">
                                      <p:cBhvr>
                                        <p:cTn id="26" dur="1000" tmFilter="0, 0; .2, .5; .8, .5; 1, 0"/>
                                        <p:tgtEl>
                                          <p:spTgt spid="16"/>
                                        </p:tgtEl>
                                      </p:cBhvr>
                                    </p:animEffect>
                                    <p:animScale>
                                      <p:cBhvr>
                                        <p:cTn id="27" dur="500" autoRev="1" fill="hold"/>
                                        <p:tgtEl>
                                          <p:spTgt spid="1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4" grpId="0"/>
      <p:bldP spid="16" grpId="0" animBg="1"/>
      <p:bldP spid="16" grpId="1" animBg="1"/>
      <p:bldP spid="18"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4" name="TextBox 13"/>
          <p:cNvSpPr txBox="1"/>
          <p:nvPr/>
        </p:nvSpPr>
        <p:spPr>
          <a:xfrm>
            <a:off x="1418747" y="2041868"/>
            <a:ext cx="9359905" cy="3416320"/>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Chong chóng quay khi nào?</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2. Kể tên các bộ phận chính của chong chóng?</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3. Hãy cho biết tốc độ quay của chong chóng phụ thuộc vào đâu?</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4. Nêu hai công dụng của chong chóng</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3799590" y="451044"/>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xmlns=""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a16="http://schemas.microsoft.com/office/drawing/2014/main" xmlns=""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xmlns=""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xmlns=""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10998485" y="615643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50" y="9741"/>
            <a:ext cx="2130839" cy="1470513"/>
          </a:xfrm>
          <a:prstGeom prst="rect">
            <a:avLst/>
          </a:prstGeom>
        </p:spPr>
      </p:pic>
      <p:sp>
        <p:nvSpPr>
          <p:cNvPr id="7" name="TextBox 6">
            <a:extLst>
              <a:ext uri="{FF2B5EF4-FFF2-40B4-BE49-F238E27FC236}">
                <a16:creationId xmlns:a16="http://schemas.microsoft.com/office/drawing/2014/main" xmlns="" id="{DA14CBFD-2C6F-E4A0-F468-3C5C731B2275}"/>
              </a:ext>
            </a:extLst>
          </p:cNvPr>
          <p:cNvSpPr txBox="1"/>
          <p:nvPr/>
        </p:nvSpPr>
        <p:spPr>
          <a:xfrm>
            <a:off x="4145883" y="710806"/>
            <a:ext cx="4082271"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uLnTx/>
                <a:uFillTx/>
                <a:latin typeface="Roboto Black" panose="02000000000000000000" pitchFamily="2" charset="0"/>
                <a:ea typeface="Roboto Black" panose="02000000000000000000" pitchFamily="2" charset="0"/>
                <a:cs typeface="+mn-cs"/>
              </a:rPr>
              <a:t>BÀI </a:t>
            </a:r>
            <a:r>
              <a:rPr kumimoji="0" lang="en-US" sz="4000" b="1" i="0" u="none" strike="noStrike" kern="1200" cap="none" spc="0" normalizeH="0" baseline="0" noProof="0" dirty="0" smtClean="0">
                <a:ln>
                  <a:noFill/>
                </a:ln>
                <a:solidFill>
                  <a:srgbClr val="00B0F0"/>
                </a:solidFill>
                <a:effectLst/>
                <a:uLnTx/>
                <a:uFillTx/>
                <a:latin typeface="Roboto Black" panose="02000000000000000000" pitchFamily="2" charset="0"/>
                <a:ea typeface="Roboto Black" panose="02000000000000000000" pitchFamily="2" charset="0"/>
                <a:cs typeface="+mn-cs"/>
              </a:rPr>
              <a:t>13</a:t>
            </a:r>
            <a:r>
              <a:rPr kumimoji="0" lang="en-US" sz="4000" b="1" i="0" u="none" strike="noStrike" kern="1200" cap="none" spc="0" normalizeH="0" noProof="0" dirty="0" smtClean="0">
                <a:ln>
                  <a:noFill/>
                </a:ln>
                <a:solidFill>
                  <a:srgbClr val="00B0F0"/>
                </a:solidFill>
                <a:effectLst/>
                <a:uLnTx/>
                <a:uFillTx/>
                <a:latin typeface="Roboto Black" panose="02000000000000000000" pitchFamily="2" charset="0"/>
                <a:ea typeface="Roboto Black" panose="02000000000000000000" pitchFamily="2" charset="0"/>
                <a:cs typeface="+mn-cs"/>
              </a:rPr>
              <a:t> </a:t>
            </a:r>
            <a:r>
              <a:rPr lang="en-US" sz="4000" dirty="0" smtClean="0">
                <a:solidFill>
                  <a:srgbClr val="00B0F0"/>
                </a:solidFill>
                <a:latin typeface="Roboto Black" panose="02000000000000000000" pitchFamily="2" charset="0"/>
                <a:ea typeface="Roboto Black" panose="02000000000000000000" pitchFamily="2" charset="0"/>
              </a:rPr>
              <a:t>(</a:t>
            </a:r>
            <a:r>
              <a:rPr lang="en-US" sz="4000" dirty="0" err="1" smtClean="0">
                <a:solidFill>
                  <a:srgbClr val="00B0F0"/>
                </a:solidFill>
                <a:latin typeface="Roboto Black" panose="02000000000000000000" pitchFamily="2" charset="0"/>
                <a:ea typeface="Roboto Black" panose="02000000000000000000" pitchFamily="2" charset="0"/>
              </a:rPr>
              <a:t>Tiết</a:t>
            </a:r>
            <a:r>
              <a:rPr lang="en-US" sz="4000" dirty="0" smtClean="0">
                <a:solidFill>
                  <a:srgbClr val="00B0F0"/>
                </a:solidFill>
                <a:latin typeface="Roboto Black" panose="02000000000000000000" pitchFamily="2" charset="0"/>
                <a:ea typeface="Roboto Black" panose="02000000000000000000" pitchFamily="2" charset="0"/>
              </a:rPr>
              <a:t> 2)</a:t>
            </a:r>
            <a:endParaRPr kumimoji="0" lang="en-US" sz="4000" b="1" i="0" u="none" strike="noStrike" kern="1200" cap="none" spc="0" normalizeH="0" baseline="0" noProof="0" dirty="0">
              <a:ln>
                <a:noFill/>
              </a:ln>
              <a:solidFill>
                <a:srgbClr val="00B0F0"/>
              </a:solidFill>
              <a:effectLst/>
              <a:uLnTx/>
              <a:uFillTx/>
              <a:latin typeface="Roboto Black" panose="02000000000000000000" pitchFamily="2" charset="0"/>
              <a:ea typeface="Roboto Black" panose="02000000000000000000" pitchFamily="2" charset="0"/>
              <a:cs typeface="+mn-cs"/>
            </a:endParaRPr>
          </a:p>
        </p:txBody>
      </p:sp>
      <p:sp>
        <p:nvSpPr>
          <p:cNvPr id="8" name="TextBox 7"/>
          <p:cNvSpPr txBox="1"/>
          <p:nvPr/>
        </p:nvSpPr>
        <p:spPr>
          <a:xfrm>
            <a:off x="1405054" y="1748074"/>
            <a:ext cx="9401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LÀM CHONG CHÓNG</a:t>
            </a:r>
            <a:endParaRPr kumimoji="0" lang="en-US" altLang="zh-CN"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026" name="Picture 2">
            <a:extLst>
              <a:ext uri="{FF2B5EF4-FFF2-40B4-BE49-F238E27FC236}">
                <a16:creationId xmlns:a16="http://schemas.microsoft.com/office/drawing/2014/main" xmlns="" id="{38FBF271-F244-A09D-8381-0DDEB477D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71408">
            <a:off x="255098" y="1347183"/>
            <a:ext cx="3163925" cy="3170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DC2733E7-A1E3-1470-B4FB-D85D548ECB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13461">
            <a:off x="8632752" y="1023498"/>
            <a:ext cx="4347001" cy="4347001"/>
          </a:xfrm>
          <a:prstGeom prst="rect">
            <a:avLst/>
          </a:prstGeom>
          <a:noFill/>
          <a:extLst>
            <a:ext uri="{909E8E84-426E-40DD-AFC4-6F175D3DCCD1}">
              <a14:hiddenFill xmlns:a14="http://schemas.microsoft.com/office/drawing/2010/main">
                <a:solidFill>
                  <a:srgbClr val="FFFFFF"/>
                </a:solidFill>
              </a14:hiddenFill>
            </a:ext>
          </a:extLst>
        </p:spPr>
      </p:pic>
      <p:pic>
        <p:nvPicPr>
          <p:cNvPr id="3" name="chong chóng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1730" b="1024"/>
          <a:stretch/>
        </p:blipFill>
        <p:spPr>
          <a:xfrm>
            <a:off x="2941287" y="2908453"/>
            <a:ext cx="6328731" cy="3459296"/>
          </a:xfrm>
          <a:prstGeom prst="rect">
            <a:avLst/>
          </a:prstGeom>
        </p:spPr>
      </p:pic>
    </p:spTree>
    <p:extLst>
      <p:ext uri="{BB962C8B-B14F-4D97-AF65-F5344CB8AC3E}">
        <p14:creationId xmlns:p14="http://schemas.microsoft.com/office/powerpoint/2010/main" val="142225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9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7421" y="2042319"/>
            <a:ext cx="9808396" cy="2387600"/>
          </a:xfrm>
        </p:spPr>
        <p:txBody>
          <a:bodyPr>
            <a:noAutofit/>
          </a:bodyPr>
          <a:lstStyle/>
          <a:p>
            <a:r>
              <a:rPr lang="en-US" b="1" dirty="0" smtClean="0">
                <a:latin typeface="Times New Roman" panose="02020603050405020304" pitchFamily="18" charset="0"/>
                <a:cs typeface="Times New Roman" panose="02020603050405020304" pitchFamily="18" charset="0"/>
              </a:rPr>
              <a:t>3. HĐ 3: </a:t>
            </a:r>
            <a:r>
              <a:rPr lang="en-US" b="1" dirty="0" err="1" smtClean="0">
                <a:latin typeface="Times New Roman" panose="02020603050405020304" pitchFamily="18" charset="0"/>
                <a:cs typeface="Times New Roman" panose="02020603050405020304" pitchFamily="18" charset="0"/>
              </a:rPr>
              <a:t>Luyện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tập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vận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dụng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giải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chế</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tạo</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298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940127" y="2730398"/>
            <a:ext cx="38182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381687" y="3334379"/>
            <a:ext cx="4955343"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Khi có gió cánh quay đều</a:t>
            </a:r>
            <a:r>
              <a:rPr kumimoji="0" lang="en-US"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36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4" name="TextBox 3">
            <a:extLst>
              <a:ext uri="{FF2B5EF4-FFF2-40B4-BE49-F238E27FC236}">
                <a16:creationId xmlns:a16="http://schemas.microsoft.com/office/drawing/2014/main" xmlns="" id="{4B114E6E-527A-623B-F353-E35425A208FD}"/>
              </a:ext>
            </a:extLst>
          </p:cNvPr>
          <p:cNvSpPr txBox="1"/>
          <p:nvPr/>
        </p:nvSpPr>
        <p:spPr>
          <a:xfrm>
            <a:off x="381686" y="3933887"/>
            <a:ext cx="5733077"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Bền, đẹp, sử dụng được lâu dài</a:t>
            </a:r>
            <a:r>
              <a:rPr kumimoji="0" lang="en-US" sz="28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sp>
        <p:nvSpPr>
          <p:cNvPr id="9" name="TextBox 8"/>
          <p:cNvSpPr txBox="1"/>
          <p:nvPr/>
        </p:nvSpPr>
        <p:spPr>
          <a:xfrm>
            <a:off x="2713642" y="1480472"/>
            <a:ext cx="6689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chong chóng</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2713642" y="435275"/>
            <a:ext cx="68022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16691"/>
          <a:stretch/>
        </p:blipFill>
        <p:spPr>
          <a:xfrm>
            <a:off x="598983" y="4882936"/>
            <a:ext cx="1460010" cy="126268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3907"/>
          <a:stretch/>
        </p:blipFill>
        <p:spPr>
          <a:xfrm>
            <a:off x="3154347" y="4533395"/>
            <a:ext cx="1966522" cy="1928169"/>
          </a:xfrm>
          <a:prstGeom prst="rect">
            <a:avLst/>
          </a:prstGeom>
        </p:spPr>
      </p:pic>
      <p:grpSp>
        <p:nvGrpSpPr>
          <p:cNvPr id="3" name="Group 2"/>
          <p:cNvGrpSpPr/>
          <p:nvPr/>
        </p:nvGrpSpPr>
        <p:grpSpPr>
          <a:xfrm>
            <a:off x="7433650" y="2079650"/>
            <a:ext cx="4432100" cy="3555898"/>
            <a:chOff x="7449908" y="1853621"/>
            <a:chExt cx="4432100" cy="3555898"/>
          </a:xfrm>
        </p:grpSpPr>
        <p:pic>
          <p:nvPicPr>
            <p:cNvPr id="3078" name="Picture 6">
              <a:extLst>
                <a:ext uri="{FF2B5EF4-FFF2-40B4-BE49-F238E27FC236}">
                  <a16:creationId xmlns:a16="http://schemas.microsoft.com/office/drawing/2014/main" xmlns="" id="{9E4A72B8-FE22-3E60-E321-D22CC75C52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845" t="6393" r="13602"/>
            <a:stretch/>
          </p:blipFill>
          <p:spPr bwMode="auto">
            <a:xfrm>
              <a:off x="7449908" y="2066021"/>
              <a:ext cx="4432100" cy="33434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697433" y="1853621"/>
              <a:ext cx="818452" cy="563526"/>
            </a:xfrm>
            <a:prstGeom prst="roundRect">
              <a:avLst>
                <a:gd name="adj" fmla="val 43082"/>
              </a:avLst>
            </a:prstGeom>
            <a:solidFill>
              <a:srgbClr val="E8E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102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8" presetClass="emph" presetSubtype="0" repeatCount="indefinite" fill="hold" nodeType="withEffect">
                                  <p:stCondLst>
                                    <p:cond delay="0"/>
                                  </p:stCondLst>
                                  <p:childTnLst>
                                    <p:animRot by="21600000">
                                      <p:cBhvr>
                                        <p:cTn id="35" dur="2000" fill="hold"/>
                                        <p:tgtEl>
                                          <p:spTgt spid="12"/>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4"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155DC304-4CC2-4AA6-99F0-241F19673CE7}"/>
              </a:ext>
              <a:ext uri="{C183D7F6-B498-43B3-948B-1728B52AA6E4}">
                <adec:decorative xmlns:adec="http://schemas.microsoft.com/office/drawing/2017/decorative" xmlns=""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xmlns="" id="{6F5EC1ED-E527-4E5A-A0D8-3D0719060D1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8896572" y="4327869"/>
            <a:ext cx="3444298" cy="2422061"/>
          </a:xfrm>
          <a:prstGeom prst="rect">
            <a:avLst/>
          </a:prstGeom>
        </p:spPr>
      </p:pic>
      <p:sp>
        <p:nvSpPr>
          <p:cNvPr id="11" name="Freeform: Shape 10">
            <a:extLst>
              <a:ext uri="{FF2B5EF4-FFF2-40B4-BE49-F238E27FC236}">
                <a16:creationId xmlns:a16="http://schemas.microsoft.com/office/drawing/2014/main" xmlns="" id="{9CA53CE1-A238-8A7E-461E-70639739CD16}"/>
              </a:ext>
            </a:extLst>
          </p:cNvPr>
          <p:cNvSpPr/>
          <p:nvPr/>
        </p:nvSpPr>
        <p:spPr>
          <a:xfrm>
            <a:off x="2587929" y="209073"/>
            <a:ext cx="8275143" cy="2280516"/>
          </a:xfrm>
          <a:custGeom>
            <a:avLst/>
            <a:gdLst>
              <a:gd name="connsiteX0" fmla="*/ 277458 w 1664713"/>
              <a:gd name="connsiteY0" fmla="*/ 0 h 5956448"/>
              <a:gd name="connsiteX1" fmla="*/ 1387255 w 1664713"/>
              <a:gd name="connsiteY1" fmla="*/ 0 h 5956448"/>
              <a:gd name="connsiteX2" fmla="*/ 1664713 w 1664713"/>
              <a:gd name="connsiteY2" fmla="*/ 277458 h 5956448"/>
              <a:gd name="connsiteX3" fmla="*/ 1664713 w 1664713"/>
              <a:gd name="connsiteY3" fmla="*/ 5956448 h 5956448"/>
              <a:gd name="connsiteX4" fmla="*/ 1664713 w 1664713"/>
              <a:gd name="connsiteY4" fmla="*/ 5956448 h 5956448"/>
              <a:gd name="connsiteX5" fmla="*/ 0 w 1664713"/>
              <a:gd name="connsiteY5" fmla="*/ 5956448 h 5956448"/>
              <a:gd name="connsiteX6" fmla="*/ 0 w 1664713"/>
              <a:gd name="connsiteY6" fmla="*/ 5956448 h 5956448"/>
              <a:gd name="connsiteX7" fmla="*/ 0 w 1664713"/>
              <a:gd name="connsiteY7" fmla="*/ 277458 h 5956448"/>
              <a:gd name="connsiteX8" fmla="*/ 277458 w 1664713"/>
              <a:gd name="connsiteY8" fmla="*/ 0 h 595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4713" h="5956448">
                <a:moveTo>
                  <a:pt x="1664713" y="992763"/>
                </a:moveTo>
                <a:lnTo>
                  <a:pt x="1664713" y="4963685"/>
                </a:lnTo>
                <a:cubicBezTo>
                  <a:pt x="1664713" y="5511972"/>
                  <a:pt x="1629995" y="5956446"/>
                  <a:pt x="1587169" y="5956446"/>
                </a:cubicBezTo>
                <a:lnTo>
                  <a:pt x="0" y="5956446"/>
                </a:lnTo>
                <a:lnTo>
                  <a:pt x="0" y="5956446"/>
                </a:lnTo>
                <a:lnTo>
                  <a:pt x="0" y="2"/>
                </a:lnTo>
                <a:lnTo>
                  <a:pt x="0" y="2"/>
                </a:lnTo>
                <a:lnTo>
                  <a:pt x="1587169" y="2"/>
                </a:lnTo>
                <a:cubicBezTo>
                  <a:pt x="1629995" y="2"/>
                  <a:pt x="1664713" y="444476"/>
                  <a:pt x="1664713" y="992763"/>
                </a:cubicBezTo>
                <a:close/>
              </a:path>
            </a:pathLst>
          </a:custGeom>
          <a:solidFill>
            <a:schemeClr val="accent6">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5261" tIns="168895" rIns="256525" bIns="168896" numCol="1" spcCol="1270" anchor="ctr" anchorCtr="0">
            <a:no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a:t>
            </a:r>
          </a:p>
        </p:txBody>
      </p:sp>
      <p:sp>
        <p:nvSpPr>
          <p:cNvPr id="12" name="Freeform: Shape 11">
            <a:extLst>
              <a:ext uri="{FF2B5EF4-FFF2-40B4-BE49-F238E27FC236}">
                <a16:creationId xmlns:a16="http://schemas.microsoft.com/office/drawing/2014/main" xmlns="" id="{278BB492-2DDB-3175-255C-3FFD589C64B3}"/>
              </a:ext>
            </a:extLst>
          </p:cNvPr>
          <p:cNvSpPr/>
          <p:nvPr/>
        </p:nvSpPr>
        <p:spPr>
          <a:xfrm>
            <a:off x="199543" y="256370"/>
            <a:ext cx="2388386" cy="2080892"/>
          </a:xfrm>
          <a:custGeom>
            <a:avLst/>
            <a:gdLst>
              <a:gd name="connsiteX0" fmla="*/ 0 w 2388386"/>
              <a:gd name="connsiteY0" fmla="*/ 346822 h 2080892"/>
              <a:gd name="connsiteX1" fmla="*/ 346822 w 2388386"/>
              <a:gd name="connsiteY1" fmla="*/ 0 h 2080892"/>
              <a:gd name="connsiteX2" fmla="*/ 2041564 w 2388386"/>
              <a:gd name="connsiteY2" fmla="*/ 0 h 2080892"/>
              <a:gd name="connsiteX3" fmla="*/ 2388386 w 2388386"/>
              <a:gd name="connsiteY3" fmla="*/ 346822 h 2080892"/>
              <a:gd name="connsiteX4" fmla="*/ 2388386 w 2388386"/>
              <a:gd name="connsiteY4" fmla="*/ 1734070 h 2080892"/>
              <a:gd name="connsiteX5" fmla="*/ 2041564 w 2388386"/>
              <a:gd name="connsiteY5" fmla="*/ 2080892 h 2080892"/>
              <a:gd name="connsiteX6" fmla="*/ 346822 w 2388386"/>
              <a:gd name="connsiteY6" fmla="*/ 2080892 h 2080892"/>
              <a:gd name="connsiteX7" fmla="*/ 0 w 2388386"/>
              <a:gd name="connsiteY7" fmla="*/ 1734070 h 2080892"/>
              <a:gd name="connsiteX8" fmla="*/ 0 w 2388386"/>
              <a:gd name="connsiteY8" fmla="*/ 346822 h 20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8386" h="2080892">
                <a:moveTo>
                  <a:pt x="0" y="346822"/>
                </a:moveTo>
                <a:cubicBezTo>
                  <a:pt x="0" y="155277"/>
                  <a:pt x="155277" y="0"/>
                  <a:pt x="346822" y="0"/>
                </a:cubicBezTo>
                <a:lnTo>
                  <a:pt x="2041564" y="0"/>
                </a:lnTo>
                <a:cubicBezTo>
                  <a:pt x="2233109" y="0"/>
                  <a:pt x="2388386" y="155277"/>
                  <a:pt x="2388386" y="346822"/>
                </a:cubicBezTo>
                <a:lnTo>
                  <a:pt x="2388386" y="1734070"/>
                </a:lnTo>
                <a:cubicBezTo>
                  <a:pt x="2388386" y="1925615"/>
                  <a:pt x="2233109" y="2080892"/>
                  <a:pt x="2041564" y="2080892"/>
                </a:cubicBezTo>
                <a:lnTo>
                  <a:pt x="346822" y="2080892"/>
                </a:lnTo>
                <a:cubicBezTo>
                  <a:pt x="155277" y="2080892"/>
                  <a:pt x="0" y="1925615"/>
                  <a:pt x="0" y="1734070"/>
                </a:cubicBezTo>
                <a:lnTo>
                  <a:pt x="0" y="346822"/>
                </a:lnTo>
                <a:close/>
              </a:path>
            </a:pathLst>
          </a:custGeom>
          <a:solidFill>
            <a:srgbClr val="F8781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8741" tIns="170161" rIns="238741" bIns="170161" numCol="1" spcCol="1270" anchor="ctr" anchorCtr="0">
            <a:noAutofit/>
          </a:bodyPr>
          <a:lstStyle/>
          <a:p>
            <a:pPr marL="0" lvl="0" indent="0" algn="ctr" defTabSz="1600200">
              <a:lnSpc>
                <a:spcPct val="90000"/>
              </a:lnSpc>
              <a:spcBef>
                <a:spcPct val="0"/>
              </a:spcBef>
              <a:spcAft>
                <a:spcPct val="35000"/>
              </a:spcAft>
              <a:buNone/>
            </a:pPr>
            <a:r>
              <a:rPr lang="en-US" sz="3600" kern="1200" dirty="0" err="1"/>
              <a:t>I.Yêu</a:t>
            </a:r>
            <a:r>
              <a:rPr lang="en-US" sz="3600" kern="1200" dirty="0"/>
              <a:t> </a:t>
            </a:r>
            <a:r>
              <a:rPr lang="en-US" sz="3600" kern="1200" dirty="0" err="1"/>
              <a:t>cầu</a:t>
            </a:r>
            <a:r>
              <a:rPr lang="en-US" sz="3600" kern="1200" dirty="0"/>
              <a:t> </a:t>
            </a:r>
          </a:p>
          <a:p>
            <a:pPr marL="0" lvl="0" indent="0" algn="ctr" defTabSz="1600200">
              <a:lnSpc>
                <a:spcPct val="90000"/>
              </a:lnSpc>
              <a:spcBef>
                <a:spcPct val="0"/>
              </a:spcBef>
              <a:spcAft>
                <a:spcPct val="35000"/>
              </a:spcAft>
              <a:buNone/>
            </a:pPr>
            <a:r>
              <a:rPr lang="en-US" sz="3600" kern="1200" dirty="0" err="1"/>
              <a:t>cần</a:t>
            </a:r>
            <a:r>
              <a:rPr lang="en-US" sz="3600" kern="1200" dirty="0"/>
              <a:t> </a:t>
            </a:r>
            <a:r>
              <a:rPr lang="en-US" sz="3600" kern="1200" dirty="0" err="1"/>
              <a:t>đạt</a:t>
            </a:r>
            <a:endParaRPr lang="en-US" sz="3600" kern="1200" dirty="0"/>
          </a:p>
        </p:txBody>
      </p:sp>
      <p:sp>
        <p:nvSpPr>
          <p:cNvPr id="13" name="Freeform: Shape 12">
            <a:extLst>
              <a:ext uri="{FF2B5EF4-FFF2-40B4-BE49-F238E27FC236}">
                <a16:creationId xmlns:a16="http://schemas.microsoft.com/office/drawing/2014/main" xmlns="" id="{67A2DBB1-7D99-F5C7-4D81-D95454C255D2}"/>
              </a:ext>
            </a:extLst>
          </p:cNvPr>
          <p:cNvSpPr/>
          <p:nvPr/>
        </p:nvSpPr>
        <p:spPr>
          <a:xfrm>
            <a:off x="2947567" y="2593634"/>
            <a:ext cx="8939633" cy="1720475"/>
          </a:xfrm>
          <a:custGeom>
            <a:avLst/>
            <a:gdLst>
              <a:gd name="connsiteX0" fmla="*/ 277458 w 1664713"/>
              <a:gd name="connsiteY0" fmla="*/ 0 h 5596995"/>
              <a:gd name="connsiteX1" fmla="*/ 1387255 w 1664713"/>
              <a:gd name="connsiteY1" fmla="*/ 0 h 5596995"/>
              <a:gd name="connsiteX2" fmla="*/ 1664713 w 1664713"/>
              <a:gd name="connsiteY2" fmla="*/ 277458 h 5596995"/>
              <a:gd name="connsiteX3" fmla="*/ 1664713 w 1664713"/>
              <a:gd name="connsiteY3" fmla="*/ 5596995 h 5596995"/>
              <a:gd name="connsiteX4" fmla="*/ 1664713 w 1664713"/>
              <a:gd name="connsiteY4" fmla="*/ 5596995 h 5596995"/>
              <a:gd name="connsiteX5" fmla="*/ 0 w 1664713"/>
              <a:gd name="connsiteY5" fmla="*/ 5596995 h 5596995"/>
              <a:gd name="connsiteX6" fmla="*/ 0 w 1664713"/>
              <a:gd name="connsiteY6" fmla="*/ 5596995 h 5596995"/>
              <a:gd name="connsiteX7" fmla="*/ 0 w 1664713"/>
              <a:gd name="connsiteY7" fmla="*/ 277458 h 5596995"/>
              <a:gd name="connsiteX8" fmla="*/ 277458 w 1664713"/>
              <a:gd name="connsiteY8" fmla="*/ 0 h 559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4713" h="5596995">
                <a:moveTo>
                  <a:pt x="1664713" y="932852"/>
                </a:moveTo>
                <a:lnTo>
                  <a:pt x="1664713" y="4664143"/>
                </a:lnTo>
                <a:cubicBezTo>
                  <a:pt x="1664713" y="5179343"/>
                  <a:pt x="1627766" y="5596995"/>
                  <a:pt x="1582189" y="5596995"/>
                </a:cubicBezTo>
                <a:lnTo>
                  <a:pt x="0" y="5596995"/>
                </a:lnTo>
                <a:lnTo>
                  <a:pt x="0" y="5596995"/>
                </a:lnTo>
                <a:lnTo>
                  <a:pt x="0" y="0"/>
                </a:lnTo>
                <a:lnTo>
                  <a:pt x="0" y="0"/>
                </a:lnTo>
                <a:lnTo>
                  <a:pt x="1582189" y="0"/>
                </a:lnTo>
                <a:cubicBezTo>
                  <a:pt x="1627766" y="0"/>
                  <a:pt x="1664713" y="417652"/>
                  <a:pt x="1664713" y="932852"/>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26985" rIns="172704" bIns="126985" numCol="1" spcCol="1270" anchor="ctr" anchorCtr="0">
            <a:noAutofit/>
          </a:bodyPr>
          <a:lstStyle/>
          <a:p>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chóng</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Giấy</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ghim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bút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Video </a:t>
            </a:r>
            <a:r>
              <a:rPr lang="en-US" sz="2400" dirty="0" err="1" smtClean="0">
                <a:latin typeface="Times New Roman" panose="02020603050405020304" pitchFamily="18" charset="0"/>
                <a:cs typeface="Times New Roman" panose="02020603050405020304" pitchFamily="18" charset="0"/>
              </a:rPr>
              <a:t>quy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chóng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xmlns="" id="{D009AB3A-4238-C0A4-E453-E2F3C9D6BB19}"/>
              </a:ext>
            </a:extLst>
          </p:cNvPr>
          <p:cNvSpPr/>
          <p:nvPr/>
        </p:nvSpPr>
        <p:spPr>
          <a:xfrm>
            <a:off x="199543" y="2441307"/>
            <a:ext cx="2748024" cy="2080892"/>
          </a:xfrm>
          <a:custGeom>
            <a:avLst/>
            <a:gdLst>
              <a:gd name="connsiteX0" fmla="*/ 0 w 2748024"/>
              <a:gd name="connsiteY0" fmla="*/ 346822 h 2080892"/>
              <a:gd name="connsiteX1" fmla="*/ 346822 w 2748024"/>
              <a:gd name="connsiteY1" fmla="*/ 0 h 2080892"/>
              <a:gd name="connsiteX2" fmla="*/ 2401202 w 2748024"/>
              <a:gd name="connsiteY2" fmla="*/ 0 h 2080892"/>
              <a:gd name="connsiteX3" fmla="*/ 2748024 w 2748024"/>
              <a:gd name="connsiteY3" fmla="*/ 346822 h 2080892"/>
              <a:gd name="connsiteX4" fmla="*/ 2748024 w 2748024"/>
              <a:gd name="connsiteY4" fmla="*/ 1734070 h 2080892"/>
              <a:gd name="connsiteX5" fmla="*/ 2401202 w 2748024"/>
              <a:gd name="connsiteY5" fmla="*/ 2080892 h 2080892"/>
              <a:gd name="connsiteX6" fmla="*/ 346822 w 2748024"/>
              <a:gd name="connsiteY6" fmla="*/ 2080892 h 2080892"/>
              <a:gd name="connsiteX7" fmla="*/ 0 w 2748024"/>
              <a:gd name="connsiteY7" fmla="*/ 1734070 h 2080892"/>
              <a:gd name="connsiteX8" fmla="*/ 0 w 2748024"/>
              <a:gd name="connsiteY8" fmla="*/ 346822 h 20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024" h="2080892">
                <a:moveTo>
                  <a:pt x="0" y="346822"/>
                </a:moveTo>
                <a:cubicBezTo>
                  <a:pt x="0" y="155277"/>
                  <a:pt x="155277" y="0"/>
                  <a:pt x="346822" y="0"/>
                </a:cubicBezTo>
                <a:lnTo>
                  <a:pt x="2401202" y="0"/>
                </a:lnTo>
                <a:cubicBezTo>
                  <a:pt x="2592747" y="0"/>
                  <a:pt x="2748024" y="155277"/>
                  <a:pt x="2748024" y="346822"/>
                </a:cubicBezTo>
                <a:lnTo>
                  <a:pt x="2748024" y="1734070"/>
                </a:lnTo>
                <a:cubicBezTo>
                  <a:pt x="2748024" y="1925615"/>
                  <a:pt x="2592747" y="2080892"/>
                  <a:pt x="2401202" y="2080892"/>
                </a:cubicBezTo>
                <a:lnTo>
                  <a:pt x="346822" y="2080892"/>
                </a:lnTo>
                <a:cubicBezTo>
                  <a:pt x="155277" y="2080892"/>
                  <a:pt x="0" y="1925615"/>
                  <a:pt x="0" y="1734070"/>
                </a:cubicBezTo>
                <a:lnTo>
                  <a:pt x="0" y="346822"/>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981" tIns="177781" rIns="253981" bIns="177781" numCol="1" spcCol="1270" anchor="ctr" anchorCtr="0">
            <a:noAutofit/>
          </a:bodyPr>
          <a:lstStyle/>
          <a:p>
            <a:pPr marL="0" lvl="0" indent="0" algn="ctr" defTabSz="1778000">
              <a:lnSpc>
                <a:spcPct val="90000"/>
              </a:lnSpc>
              <a:spcBef>
                <a:spcPct val="0"/>
              </a:spcBef>
              <a:spcAft>
                <a:spcPct val="35000"/>
              </a:spcAft>
              <a:buNone/>
            </a:pPr>
            <a:r>
              <a:rPr lang="en-US" sz="4000" kern="1200" dirty="0" err="1"/>
              <a:t>II.Đồ</a:t>
            </a:r>
            <a:r>
              <a:rPr lang="en-US" sz="4000" kern="1200" dirty="0"/>
              <a:t> </a:t>
            </a:r>
            <a:r>
              <a:rPr lang="en-US" sz="4000" kern="1200" dirty="0" err="1"/>
              <a:t>dùng</a:t>
            </a:r>
            <a:r>
              <a:rPr lang="en-US" sz="4000" kern="1200" dirty="0"/>
              <a:t> </a:t>
            </a:r>
            <a:r>
              <a:rPr lang="en-US" sz="4000" kern="1200" dirty="0" err="1"/>
              <a:t>dạy</a:t>
            </a:r>
            <a:r>
              <a:rPr lang="en-US" sz="4000" kern="1200" dirty="0"/>
              <a:t> </a:t>
            </a:r>
            <a:r>
              <a:rPr lang="en-US" sz="4000" kern="1200" dirty="0" err="1"/>
              <a:t>học</a:t>
            </a:r>
            <a:endParaRPr lang="en-US" sz="4000" kern="1200" dirty="0"/>
          </a:p>
        </p:txBody>
      </p:sp>
      <p:sp>
        <p:nvSpPr>
          <p:cNvPr id="16" name="Freeform: Shape 15">
            <a:extLst>
              <a:ext uri="{FF2B5EF4-FFF2-40B4-BE49-F238E27FC236}">
                <a16:creationId xmlns:a16="http://schemas.microsoft.com/office/drawing/2014/main" xmlns="" id="{D226BA5D-5411-50D1-0D20-AAEFACA9B689}"/>
              </a:ext>
            </a:extLst>
          </p:cNvPr>
          <p:cNvSpPr/>
          <p:nvPr/>
        </p:nvSpPr>
        <p:spPr>
          <a:xfrm>
            <a:off x="3205044" y="4848399"/>
            <a:ext cx="5343115" cy="1664714"/>
          </a:xfrm>
          <a:custGeom>
            <a:avLst/>
            <a:gdLst>
              <a:gd name="connsiteX0" fmla="*/ 277458 w 1664713"/>
              <a:gd name="connsiteY0" fmla="*/ 0 h 5343114"/>
              <a:gd name="connsiteX1" fmla="*/ 1387255 w 1664713"/>
              <a:gd name="connsiteY1" fmla="*/ 0 h 5343114"/>
              <a:gd name="connsiteX2" fmla="*/ 1664713 w 1664713"/>
              <a:gd name="connsiteY2" fmla="*/ 277458 h 5343114"/>
              <a:gd name="connsiteX3" fmla="*/ 1664713 w 1664713"/>
              <a:gd name="connsiteY3" fmla="*/ 5343114 h 5343114"/>
              <a:gd name="connsiteX4" fmla="*/ 1664713 w 1664713"/>
              <a:gd name="connsiteY4" fmla="*/ 5343114 h 5343114"/>
              <a:gd name="connsiteX5" fmla="*/ 0 w 1664713"/>
              <a:gd name="connsiteY5" fmla="*/ 5343114 h 5343114"/>
              <a:gd name="connsiteX6" fmla="*/ 0 w 1664713"/>
              <a:gd name="connsiteY6" fmla="*/ 5343114 h 5343114"/>
              <a:gd name="connsiteX7" fmla="*/ 0 w 1664713"/>
              <a:gd name="connsiteY7" fmla="*/ 277458 h 5343114"/>
              <a:gd name="connsiteX8" fmla="*/ 277458 w 1664713"/>
              <a:gd name="connsiteY8" fmla="*/ 0 h 534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4713" h="5343114">
                <a:moveTo>
                  <a:pt x="1664713" y="890539"/>
                </a:moveTo>
                <a:lnTo>
                  <a:pt x="1664713" y="4452575"/>
                </a:lnTo>
                <a:cubicBezTo>
                  <a:pt x="1664713" y="4944406"/>
                  <a:pt x="1626010" y="5343112"/>
                  <a:pt x="1578267" y="5343112"/>
                </a:cubicBezTo>
                <a:lnTo>
                  <a:pt x="0" y="5343112"/>
                </a:lnTo>
                <a:lnTo>
                  <a:pt x="0" y="5343112"/>
                </a:lnTo>
                <a:lnTo>
                  <a:pt x="0" y="2"/>
                </a:lnTo>
                <a:lnTo>
                  <a:pt x="0" y="2"/>
                </a:lnTo>
                <a:lnTo>
                  <a:pt x="1578267" y="2"/>
                </a:lnTo>
                <a:cubicBezTo>
                  <a:pt x="1626010" y="2"/>
                  <a:pt x="1664713" y="398708"/>
                  <a:pt x="1664713" y="890539"/>
                </a:cubicBezTo>
                <a:close/>
              </a:path>
            </a:pathLst>
          </a:custGeom>
          <a:solidFill>
            <a:schemeClr val="accent5">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126986" rIns="172705" bIns="126985" numCol="1" spcCol="1270" anchor="ctr" anchorCtr="0">
            <a:noAutofit/>
          </a:bodyPr>
          <a:lstStyle/>
          <a:p>
            <a:pPr marL="228600" lvl="1" indent="-228600" algn="l" defTabSz="1066800">
              <a:lnSpc>
                <a:spcPct val="90000"/>
              </a:lnSpc>
              <a:spcBef>
                <a:spcPct val="0"/>
              </a:spcBef>
              <a:spcAft>
                <a:spcPct val="15000"/>
              </a:spcAft>
              <a:buChar char="•"/>
            </a:pPr>
            <a:r>
              <a:rPr lang="en-US" sz="2400" dirty="0" err="1" smtClean="0">
                <a:latin typeface="Times New Roman" panose="02020603050405020304" pitchFamily="18" charset="0"/>
                <a:cs typeface="Times New Roman" panose="02020603050405020304" pitchFamily="18" charset="0"/>
              </a:rPr>
              <a:t>Mở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endParaRPr lang="en-US" sz="2400" dirty="0" smtClean="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smtClean="0">
                <a:latin typeface="Times New Roman" panose="02020603050405020304" pitchFamily="18" charset="0"/>
                <a:cs typeface="Times New Roman" panose="02020603050405020304" pitchFamily="18" charset="0"/>
              </a:rPr>
              <a:t>Hình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kiến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thức</a:t>
            </a:r>
            <a:endParaRPr lang="en-US" sz="2400" kern="1200" dirty="0" smtClean="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dirty="0" err="1" smtClean="0">
                <a:latin typeface="Times New Roman" panose="02020603050405020304" pitchFamily="18" charset="0"/>
                <a:cs typeface="Times New Roman" panose="02020603050405020304" pitchFamily="18" charset="0"/>
              </a:rPr>
              <a:t>Luyện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smtClean="0">
                <a:latin typeface="Times New Roman" panose="02020603050405020304" pitchFamily="18" charset="0"/>
                <a:cs typeface="Times New Roman" panose="02020603050405020304" pitchFamily="18" charset="0"/>
              </a:rPr>
              <a:t>Chia </a:t>
            </a:r>
            <a:r>
              <a:rPr lang="en-US" sz="2400" kern="1200" dirty="0" err="1" smtClean="0">
                <a:latin typeface="Times New Roman" panose="02020603050405020304" pitchFamily="18" charset="0"/>
                <a:cs typeface="Times New Roman" panose="02020603050405020304" pitchFamily="18" charset="0"/>
              </a:rPr>
              <a:t>sẻ</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điều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chỉnh</a:t>
            </a:r>
            <a:endParaRPr lang="en-US" sz="2400" kern="1200" dirty="0">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xmlns="" id="{C22A2954-0AD7-8773-C867-214535FE97E5}"/>
              </a:ext>
            </a:extLst>
          </p:cNvPr>
          <p:cNvSpPr/>
          <p:nvPr/>
        </p:nvSpPr>
        <p:spPr>
          <a:xfrm>
            <a:off x="199543" y="4626244"/>
            <a:ext cx="3005501" cy="2231756"/>
          </a:xfrm>
          <a:custGeom>
            <a:avLst/>
            <a:gdLst>
              <a:gd name="connsiteX0" fmla="*/ 0 w 3005501"/>
              <a:gd name="connsiteY0" fmla="*/ 346822 h 2080892"/>
              <a:gd name="connsiteX1" fmla="*/ 346822 w 3005501"/>
              <a:gd name="connsiteY1" fmla="*/ 0 h 2080892"/>
              <a:gd name="connsiteX2" fmla="*/ 2658679 w 3005501"/>
              <a:gd name="connsiteY2" fmla="*/ 0 h 2080892"/>
              <a:gd name="connsiteX3" fmla="*/ 3005501 w 3005501"/>
              <a:gd name="connsiteY3" fmla="*/ 346822 h 2080892"/>
              <a:gd name="connsiteX4" fmla="*/ 3005501 w 3005501"/>
              <a:gd name="connsiteY4" fmla="*/ 1734070 h 2080892"/>
              <a:gd name="connsiteX5" fmla="*/ 2658679 w 3005501"/>
              <a:gd name="connsiteY5" fmla="*/ 2080892 h 2080892"/>
              <a:gd name="connsiteX6" fmla="*/ 346822 w 3005501"/>
              <a:gd name="connsiteY6" fmla="*/ 2080892 h 2080892"/>
              <a:gd name="connsiteX7" fmla="*/ 0 w 3005501"/>
              <a:gd name="connsiteY7" fmla="*/ 1734070 h 2080892"/>
              <a:gd name="connsiteX8" fmla="*/ 0 w 3005501"/>
              <a:gd name="connsiteY8" fmla="*/ 346822 h 208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5501" h="2080892">
                <a:moveTo>
                  <a:pt x="0" y="346822"/>
                </a:moveTo>
                <a:cubicBezTo>
                  <a:pt x="0" y="155277"/>
                  <a:pt x="155277" y="0"/>
                  <a:pt x="346822" y="0"/>
                </a:cubicBezTo>
                <a:lnTo>
                  <a:pt x="2658679" y="0"/>
                </a:lnTo>
                <a:cubicBezTo>
                  <a:pt x="2850224" y="0"/>
                  <a:pt x="3005501" y="155277"/>
                  <a:pt x="3005501" y="346822"/>
                </a:cubicBezTo>
                <a:lnTo>
                  <a:pt x="3005501" y="1734070"/>
                </a:lnTo>
                <a:cubicBezTo>
                  <a:pt x="3005501" y="1925615"/>
                  <a:pt x="2850224" y="2080892"/>
                  <a:pt x="2658679" y="2080892"/>
                </a:cubicBezTo>
                <a:lnTo>
                  <a:pt x="346822" y="2080892"/>
                </a:lnTo>
                <a:cubicBezTo>
                  <a:pt x="155277" y="2080892"/>
                  <a:pt x="0" y="1925615"/>
                  <a:pt x="0" y="1734070"/>
                </a:cubicBezTo>
                <a:lnTo>
                  <a:pt x="0" y="346822"/>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3981" tIns="177781" rIns="253981" bIns="177781" numCol="1" spcCol="1270" anchor="ctr" anchorCtr="0">
            <a:noAutofit/>
          </a:bodyPr>
          <a:lstStyle/>
          <a:p>
            <a:pPr marL="0" lvl="0" indent="0" algn="ctr" defTabSz="1778000">
              <a:lnSpc>
                <a:spcPct val="90000"/>
              </a:lnSpc>
              <a:spcBef>
                <a:spcPct val="0"/>
              </a:spcBef>
              <a:spcAft>
                <a:spcPct val="35000"/>
              </a:spcAft>
              <a:buNone/>
            </a:pPr>
            <a:r>
              <a:rPr lang="en-US" sz="4000" kern="1200" dirty="0"/>
              <a:t>III. </a:t>
            </a:r>
            <a:r>
              <a:rPr lang="en-US" sz="4000" kern="1200" dirty="0" err="1"/>
              <a:t>Các</a:t>
            </a:r>
            <a:r>
              <a:rPr lang="en-US" sz="4000" kern="1200" dirty="0"/>
              <a:t> </a:t>
            </a:r>
            <a:r>
              <a:rPr lang="en-US" sz="4000" kern="1200" dirty="0" err="1"/>
              <a:t>hoạt</a:t>
            </a:r>
            <a:r>
              <a:rPr lang="en-US" sz="4000" kern="1200" dirty="0"/>
              <a:t> </a:t>
            </a:r>
            <a:r>
              <a:rPr lang="en-US" sz="4000" kern="1200" dirty="0" err="1"/>
              <a:t>động</a:t>
            </a:r>
            <a:r>
              <a:rPr lang="en-US" sz="4000" kern="1200" dirty="0"/>
              <a:t> </a:t>
            </a:r>
            <a:r>
              <a:rPr lang="en-US" sz="4000" kern="1200" dirty="0" err="1"/>
              <a:t>dạy</a:t>
            </a:r>
            <a:r>
              <a:rPr lang="en-US" sz="4000" kern="1200" dirty="0"/>
              <a:t> </a:t>
            </a:r>
            <a:r>
              <a:rPr lang="en-US" sz="4000" kern="1200" dirty="0" err="1"/>
              <a:t>học</a:t>
            </a:r>
            <a:r>
              <a:rPr lang="en-US" sz="4000" kern="1200" dirty="0"/>
              <a:t> </a:t>
            </a:r>
            <a:r>
              <a:rPr lang="en-US" sz="4000" kern="1200" dirty="0" err="1"/>
              <a:t>chủ</a:t>
            </a:r>
            <a:r>
              <a:rPr lang="en-US" sz="4000" kern="1200" dirty="0"/>
              <a:t> </a:t>
            </a:r>
            <a:r>
              <a:rPr lang="en-US" sz="4000" kern="1200" dirty="0" err="1"/>
              <a:t>yếu</a:t>
            </a:r>
            <a:endParaRPr lang="en-US" sz="4000" kern="1200" dirty="0"/>
          </a:p>
        </p:txBody>
      </p:sp>
    </p:spTree>
    <p:extLst>
      <p:ext uri="{BB962C8B-B14F-4D97-AF65-F5344CB8AC3E}">
        <p14:creationId xmlns:p14="http://schemas.microsoft.com/office/powerpoint/2010/main" val="3618852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01357" y="1551211"/>
            <a:ext cx="10280476" cy="5100886"/>
          </a:xfrm>
          <a:prstGeom prst="roundRect">
            <a:avLst/>
          </a:prstGeom>
          <a:solidFill>
            <a:srgbClr val="F7F7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597290" y="1924873"/>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6441595" y="1758450"/>
            <a:ext cx="4885057" cy="4893647"/>
          </a:xfrm>
          <a:prstGeom prst="rect">
            <a:avLst/>
          </a:prstGeom>
          <a:noFill/>
        </p:spPr>
        <p:txBody>
          <a:bodyPr wrap="square" rtlCol="0">
            <a:spAutoFit/>
          </a:bodyPr>
          <a:lstStyle/>
          <a:p>
            <a:pPr lvl="0">
              <a:defRPr/>
            </a:pPr>
            <a:r>
              <a:rPr lang="vi-VN" altLang="zh-CN" sz="2400" dirty="0">
                <a:solidFill>
                  <a:srgbClr val="002060"/>
                </a:solidFill>
                <a:latin typeface="Roboto" panose="02000000000000000000" pitchFamily="2" charset="0"/>
                <a:ea typeface="Roboto" panose="02000000000000000000" pitchFamily="2" charset="0"/>
              </a:rPr>
              <a:t>1. Nhóm sử dụng vật liệu gì để làm chong chóng?</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2. Mô tả các bước làm chong chóng</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a:t>
            </a:r>
          </a:p>
          <a:p>
            <a:pPr lvl="0">
              <a:defRPr/>
            </a:pPr>
            <a:r>
              <a:rPr lang="vi-VN" altLang="zh-CN" sz="2400" dirty="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stretch>
            <a:fillRect/>
          </a:stretch>
        </p:blipFill>
        <p:spPr>
          <a:xfrm>
            <a:off x="2501401" y="2905834"/>
            <a:ext cx="2137372" cy="2806120"/>
          </a:xfrm>
          <a:prstGeom prst="rect">
            <a:avLst/>
          </a:prstGeom>
        </p:spPr>
      </p:pic>
    </p:spTree>
    <p:extLst>
      <p:ext uri="{BB962C8B-B14F-4D97-AF65-F5344CB8AC3E}">
        <p14:creationId xmlns:p14="http://schemas.microsoft.com/office/powerpoint/2010/main" val="8188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47EDC76-93E4-69B2-B3EB-FFBB9F9285CB}"/>
              </a:ext>
            </a:extLst>
          </p:cNvPr>
          <p:cNvSpPr txBox="1"/>
          <p:nvPr/>
        </p:nvSpPr>
        <p:spPr>
          <a:xfrm>
            <a:off x="4044019" y="1410894"/>
            <a:ext cx="503402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3464324" y="569275"/>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xmlns="" id="{0FAEFCE1-959C-BE44-9E87-D0583BEF9FEB}"/>
              </a:ext>
            </a:extLst>
          </p:cNvPr>
          <p:cNvSpPr txBox="1"/>
          <p:nvPr/>
        </p:nvSpPr>
        <p:spPr>
          <a:xfrm>
            <a:off x="2720187" y="1962771"/>
            <a:ext cx="75189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Que tre, giấy bìa, bút màu, bút chì, băng dính hai mặt, đinh ghim,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kéo, keo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dán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122" name="Picture 2">
            <a:extLst>
              <a:ext uri="{FF2B5EF4-FFF2-40B4-BE49-F238E27FC236}">
                <a16:creationId xmlns:a16="http://schemas.microsoft.com/office/drawing/2014/main" xmlns="" id="{FA3B48B2-4789-5843-9CDD-50C846995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4345" y="3493463"/>
            <a:ext cx="2424635" cy="18121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xmlns="" id="{F1276827-0CA7-D3F3-506A-89CDEB51E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3242" y="3197891"/>
            <a:ext cx="3359631" cy="22397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xmlns="" id="{AC067C21-B070-04A6-4E16-7D3AE91AD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9199" y="2793768"/>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19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69204" y="1424283"/>
            <a:ext cx="9054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ựa chọn ý tưởng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và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đề xuất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cách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làm</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01940" y="237419"/>
            <a:ext cx="70544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rPr>
              <a:t>LÀM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rPr>
              <a:t>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xmlns="" id="{A671C69B-2739-BF09-93BC-2FF51EE98EBF}"/>
              </a:ext>
            </a:extLst>
          </p:cNvPr>
          <p:cNvSpPr txBox="1"/>
          <p:nvPr/>
        </p:nvSpPr>
        <p:spPr>
          <a:xfrm>
            <a:off x="1082345" y="5429704"/>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098" name="Picture 2">
            <a:extLst>
              <a:ext uri="{FF2B5EF4-FFF2-40B4-BE49-F238E27FC236}">
                <a16:creationId xmlns:a16="http://schemas.microsoft.com/office/drawing/2014/main" xmlns="" id="{2E716632-9CF5-475C-A5F7-65516C6D6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5854" y="1773990"/>
            <a:ext cx="4061053" cy="22866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13907"/>
          <a:stretch/>
        </p:blipFill>
        <p:spPr>
          <a:xfrm>
            <a:off x="319449" y="1856589"/>
            <a:ext cx="1966522" cy="1928169"/>
          </a:xfrm>
          <a:prstGeom prst="rect">
            <a:avLst/>
          </a:prstGeom>
        </p:spPr>
      </p:pic>
      <p:pic>
        <p:nvPicPr>
          <p:cNvPr id="13" name="Picture 12"/>
          <p:cNvPicPr>
            <a:picLocks noChangeAspect="1"/>
          </p:cNvPicPr>
          <p:nvPr/>
        </p:nvPicPr>
        <p:blipFill rotWithShape="1">
          <a:blip r:embed="rId5">
            <a:duotone>
              <a:prstClr val="black"/>
              <a:srgbClr val="FFFF00">
                <a:tint val="45000"/>
                <a:satMod val="400000"/>
              </a:srgbClr>
            </a:duotone>
            <a:extLst>
              <a:ext uri="{28A0092B-C50C-407E-A947-70E740481C1C}">
                <a14:useLocalDpi xmlns:a14="http://schemas.microsoft.com/office/drawing/2010/main" val="0"/>
              </a:ext>
            </a:extLst>
          </a:blip>
          <a:srcRect b="13907"/>
          <a:stretch/>
        </p:blipFill>
        <p:spPr>
          <a:xfrm>
            <a:off x="2911599" y="1815413"/>
            <a:ext cx="1966522" cy="1928169"/>
          </a:xfrm>
          <a:prstGeom prst="rect">
            <a:avLst/>
          </a:prstGeom>
        </p:spPr>
      </p:pic>
      <p:pic>
        <p:nvPicPr>
          <p:cNvPr id="14" name="Picture 13"/>
          <p:cNvPicPr>
            <a:picLocks noChangeAspect="1"/>
          </p:cNvPicPr>
          <p:nvPr/>
        </p:nvPicPr>
        <p:blipFill rotWithShape="1">
          <a:blip r:embed="rId6">
            <a:duotone>
              <a:prstClr val="black"/>
              <a:srgbClr val="7030A0">
                <a:tint val="45000"/>
                <a:satMod val="400000"/>
              </a:srgbClr>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b="13907"/>
          <a:stretch/>
        </p:blipFill>
        <p:spPr>
          <a:xfrm>
            <a:off x="5475424" y="1773990"/>
            <a:ext cx="1966522" cy="192816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49" y="3911553"/>
            <a:ext cx="5301250" cy="257235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96599" y="3911553"/>
            <a:ext cx="2057400" cy="2572359"/>
          </a:xfrm>
          <a:prstGeom prst="rect">
            <a:avLst/>
          </a:prstGeom>
        </p:spPr>
      </p:pic>
    </p:spTree>
    <p:extLst>
      <p:ext uri="{BB962C8B-B14F-4D97-AF65-F5344CB8AC3E}">
        <p14:creationId xmlns:p14="http://schemas.microsoft.com/office/powerpoint/2010/main" val="1767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8" presetClass="emph" presetSubtype="0" repeatCount="indefinite" fill="hold" nodeType="withEffect">
                                  <p:stCondLst>
                                    <p:cond delay="0"/>
                                  </p:stCondLst>
                                  <p:childTnLst>
                                    <p:animRot by="21600000">
                                      <p:cBhvr>
                                        <p:cTn id="20" dur="2000" fill="hold"/>
                                        <p:tgtEl>
                                          <p:spTgt spid="13"/>
                                        </p:tgtEl>
                                        <p:attrNameLst>
                                          <p:attrName>r</p:attrName>
                                        </p:attrNameLst>
                                      </p:cBhvr>
                                    </p:animRo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8" presetClass="emph" presetSubtype="0" repeatCount="indefinite" fill="hold" nodeType="withEffect">
                                  <p:stCondLst>
                                    <p:cond delay="0"/>
                                  </p:stCondLst>
                                  <p:childTnLst>
                                    <p:animRot by="21600000">
                                      <p:cBhvr>
                                        <p:cTn id="25"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671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47EDC76-93E4-69B2-B3EB-FFBB9F9285CB}"/>
              </a:ext>
            </a:extLst>
          </p:cNvPr>
          <p:cNvSpPr txBox="1"/>
          <p:nvPr/>
        </p:nvSpPr>
        <p:spPr>
          <a:xfrm>
            <a:off x="756469" y="1683178"/>
            <a:ext cx="1031202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đồ chơi chong chóng theo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8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113450" y="606480"/>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smtClean="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ĐỒ CHƠI CHONG CHÓNG</a:t>
            </a:r>
          </a:p>
        </p:txBody>
      </p:sp>
      <p:pic>
        <p:nvPicPr>
          <p:cNvPr id="16" name="Picture 15">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8196" name="Picture 4">
            <a:extLst>
              <a:ext uri="{FF2B5EF4-FFF2-40B4-BE49-F238E27FC236}">
                <a16:creationId xmlns:a16="http://schemas.microsoft.com/office/drawing/2014/main" xmlns="" id="{8BA83F55-20F1-3C23-C468-02589FC8C33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250" b="99167" l="22500" r="69453">
                        <a14:foregroundMark x1="53672" y1="27083" x2="62578" y2="31528"/>
                      </a14:backgroundRemoval>
                    </a14:imgEffect>
                  </a14:imgLayer>
                </a14:imgProps>
              </a:ext>
              <a:ext uri="{28A0092B-C50C-407E-A947-70E740481C1C}">
                <a14:useLocalDpi xmlns:a14="http://schemas.microsoft.com/office/drawing/2010/main" val="0"/>
              </a:ext>
            </a:extLst>
          </a:blip>
          <a:srcRect l="20315" t="-522" r="29166"/>
          <a:stretch/>
        </p:blipFill>
        <p:spPr bwMode="auto">
          <a:xfrm>
            <a:off x="7615624" y="2331092"/>
            <a:ext cx="2530550" cy="28323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duotone>
              <a:prstClr val="black"/>
              <a:srgbClr val="00B050">
                <a:tint val="45000"/>
                <a:satMod val="400000"/>
              </a:srgbClr>
            </a:duotone>
            <a:extLst>
              <a:ext uri="{28A0092B-C50C-407E-A947-70E740481C1C}">
                <a14:useLocalDpi xmlns:a14="http://schemas.microsoft.com/office/drawing/2010/main" val="0"/>
              </a:ext>
            </a:extLst>
          </a:blip>
          <a:srcRect b="13907"/>
          <a:stretch/>
        </p:blipFill>
        <p:spPr>
          <a:xfrm>
            <a:off x="521577" y="3662671"/>
            <a:ext cx="1966522" cy="1928169"/>
          </a:xfrm>
          <a:prstGeom prst="rect">
            <a:avLst/>
          </a:prstGeom>
        </p:spPr>
      </p:pic>
      <p:grpSp>
        <p:nvGrpSpPr>
          <p:cNvPr id="3" name="Group 2"/>
          <p:cNvGrpSpPr/>
          <p:nvPr/>
        </p:nvGrpSpPr>
        <p:grpSpPr>
          <a:xfrm>
            <a:off x="3828306" y="2853484"/>
            <a:ext cx="2791721" cy="2470430"/>
            <a:chOff x="3551859" y="2619567"/>
            <a:chExt cx="2791721" cy="2470430"/>
          </a:xfrm>
        </p:grpSpPr>
        <p:pic>
          <p:nvPicPr>
            <p:cNvPr id="7" name="Picture 2">
              <a:extLst>
                <a:ext uri="{FF2B5EF4-FFF2-40B4-BE49-F238E27FC236}">
                  <a16:creationId xmlns:a16="http://schemas.microsoft.com/office/drawing/2014/main" xmlns="" id="{2E716632-9CF5-475C-A5F7-65516C6D6E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1" t="3255" r="36917" b="-3255"/>
            <a:stretch/>
          </p:blipFill>
          <p:spPr bwMode="auto">
            <a:xfrm>
              <a:off x="3551859" y="2803368"/>
              <a:ext cx="2551230" cy="22866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12731" y="2619567"/>
              <a:ext cx="530849" cy="1084521"/>
            </a:xfrm>
            <a:prstGeom prst="rect">
              <a:avLst/>
            </a:prstGeom>
            <a:solidFill>
              <a:srgbClr val="E8E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97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wipe(down)">
                                      <p:cBhvr>
                                        <p:cTn id="2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8800" dirty="0" err="1" smtClean="0">
                <a:latin typeface="Times New Roman" panose="02020603050405020304" pitchFamily="18" charset="0"/>
                <a:cs typeface="Times New Roman" panose="02020603050405020304" pitchFamily="18" charset="0"/>
              </a:rPr>
              <a:t>Học</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sinh</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thực</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hành</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làm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sản</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phẩm</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242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latin typeface="Times New Roman" panose="02020603050405020304" pitchFamily="18" charset="0"/>
                <a:cs typeface="Times New Roman" panose="02020603050405020304" pitchFamily="18" charset="0"/>
              </a:rPr>
              <a:t>HĐ 4: Chia </a:t>
            </a:r>
            <a:r>
              <a:rPr lang="en-US" b="1" dirty="0" err="1" smtClean="0">
                <a:latin typeface="Times New Roman" panose="02020603050405020304" pitchFamily="18" charset="0"/>
                <a:cs typeface="Times New Roman" panose="02020603050405020304" pitchFamily="18" charset="0"/>
              </a:rPr>
              <a:t>sẻ</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điều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chỉnh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hoạt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656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67023" y="301631"/>
            <a:ext cx="83747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CÙNG BẠN CHƠI ĐỒ CHƠI CHONG CHÓNG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653" y="1187192"/>
            <a:ext cx="7419975" cy="5057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12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260AC30-C3F1-4FA4-8E90-980BE81E3D33}"/>
              </a:ext>
            </a:extLst>
          </p:cNvPr>
          <p:cNvPicPr>
            <a:picLocks noChangeAspect="1"/>
          </p:cNvPicPr>
          <p:nvPr/>
        </p:nvPicPr>
        <p:blipFill>
          <a:blip r:embed="rId3"/>
          <a:stretch>
            <a:fillRect/>
          </a:stretch>
        </p:blipFill>
        <p:spPr>
          <a:xfrm>
            <a:off x="2246550" y="1766184"/>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TextBox 5">
            <a:extLst>
              <a:ext uri="{FF2B5EF4-FFF2-40B4-BE49-F238E27FC236}">
                <a16:creationId xmlns:a16="http://schemas.microsoft.com/office/drawing/2014/main" xmlns="" id="{7E106497-2B4A-C877-8E5B-23D52FC4DFA7}"/>
              </a:ext>
            </a:extLst>
          </p:cNvPr>
          <p:cNvSpPr txBox="1"/>
          <p:nvPr/>
        </p:nvSpPr>
        <p:spPr>
          <a:xfrm>
            <a:off x="4131488" y="1196610"/>
            <a:ext cx="5742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a:t>
            </a:r>
            <a:endPar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xmlns="" id="{18B396BF-ED65-4C71-9254-3F9648CF4CF7}"/>
              </a:ext>
            </a:extLst>
          </p:cNvPr>
          <p:cNvPicPr>
            <a:picLocks noChangeAspect="1"/>
          </p:cNvPicPr>
          <p:nvPr/>
        </p:nvPicPr>
        <p:blipFill rotWithShape="1">
          <a:blip r:embed="rId5"/>
          <a:srcRect l="6827" t="7035" r="5654" b="3542"/>
          <a:stretch/>
        </p:blipFill>
        <p:spPr>
          <a:xfrm>
            <a:off x="6706821" y="3762106"/>
            <a:ext cx="868595" cy="868595"/>
          </a:xfrm>
          <a:prstGeom prst="ellipse">
            <a:avLst/>
          </a:prstGeom>
        </p:spPr>
      </p:pic>
      <p:pic>
        <p:nvPicPr>
          <p:cNvPr id="9" name="Picture 8">
            <a:extLst>
              <a:ext uri="{FF2B5EF4-FFF2-40B4-BE49-F238E27FC236}">
                <a16:creationId xmlns:a16="http://schemas.microsoft.com/office/drawing/2014/main" xmlns="" id="{7B7C0EAF-61B2-7F5F-09F5-0B41C4CC7852}"/>
              </a:ext>
            </a:extLst>
          </p:cNvPr>
          <p:cNvPicPr>
            <a:picLocks noChangeAspect="1"/>
          </p:cNvPicPr>
          <p:nvPr/>
        </p:nvPicPr>
        <p:blipFill rotWithShape="1">
          <a:blip r:embed="rId6"/>
          <a:srcRect l="9571" t="6413" r="10420" b="6660"/>
          <a:stretch/>
        </p:blipFill>
        <p:spPr>
          <a:xfrm>
            <a:off x="7955463" y="4765482"/>
            <a:ext cx="848933" cy="848933"/>
          </a:xfrm>
          <a:prstGeom prst="ellipse">
            <a:avLst/>
          </a:prstGeom>
        </p:spPr>
      </p:pic>
      <p:pic>
        <p:nvPicPr>
          <p:cNvPr id="10" name="Picture 9">
            <a:extLst>
              <a:ext uri="{FF2B5EF4-FFF2-40B4-BE49-F238E27FC236}">
                <a16:creationId xmlns:a16="http://schemas.microsoft.com/office/drawing/2014/main" xmlns="" id="{0E277320-3936-53F0-9B9F-7633E3649FA4}"/>
              </a:ext>
            </a:extLst>
          </p:cNvPr>
          <p:cNvPicPr>
            <a:picLocks noChangeAspect="1"/>
          </p:cNvPicPr>
          <p:nvPr/>
        </p:nvPicPr>
        <p:blipFill rotWithShape="1">
          <a:blip r:embed="rId7"/>
          <a:srcRect l="5642" t="6399" r="6278" b="6897"/>
          <a:stretch/>
        </p:blipFill>
        <p:spPr>
          <a:xfrm>
            <a:off x="9190408" y="4765482"/>
            <a:ext cx="878797" cy="878797"/>
          </a:xfrm>
          <a:prstGeom prst="ellipse">
            <a:avLst/>
          </a:prstGeom>
        </p:spPr>
      </p:pic>
      <p:sp>
        <p:nvSpPr>
          <p:cNvPr id="24" name="TextBox 23">
            <a:extLst>
              <a:ext uri="{FF2B5EF4-FFF2-40B4-BE49-F238E27FC236}">
                <a16:creationId xmlns:a16="http://schemas.microsoft.com/office/drawing/2014/main" xmlns="" id="{7301DE9A-646F-43B8-85D5-FE604EBD41EC}"/>
              </a:ext>
            </a:extLst>
          </p:cNvPr>
          <p:cNvSpPr txBox="1"/>
          <p:nvPr/>
        </p:nvSpPr>
        <p:spPr>
          <a:xfrm>
            <a:off x="3034493" y="4887888"/>
            <a:ext cx="36723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Bền, đẹp, sử dụng được lâu dài</a:t>
            </a: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ndParaRPr>
          </a:p>
        </p:txBody>
      </p:sp>
      <p:sp>
        <p:nvSpPr>
          <p:cNvPr id="25" name="TextBox 24">
            <a:extLst>
              <a:ext uri="{FF2B5EF4-FFF2-40B4-BE49-F238E27FC236}">
                <a16:creationId xmlns:a16="http://schemas.microsoft.com/office/drawing/2014/main" xmlns="" id="{3BA4C325-73FF-8115-7C2C-BD149C7DE07F}"/>
              </a:ext>
            </a:extLst>
          </p:cNvPr>
          <p:cNvSpPr txBox="1"/>
          <p:nvPr/>
        </p:nvSpPr>
        <p:spPr>
          <a:xfrm>
            <a:off x="3076187" y="3973404"/>
            <a:ext cx="30906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Khi có gió cánh quay đều</a:t>
            </a:r>
          </a:p>
        </p:txBody>
      </p:sp>
    </p:spTree>
    <p:extLst>
      <p:ext uri="{BB962C8B-B14F-4D97-AF65-F5344CB8AC3E}">
        <p14:creationId xmlns:p14="http://schemas.microsoft.com/office/powerpoint/2010/main" val="252690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8055148306666506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TextBox 2"/>
          <p:cNvSpPr txBox="1"/>
          <p:nvPr/>
        </p:nvSpPr>
        <p:spPr>
          <a:xfrm>
            <a:off x="2170022" y="2551394"/>
            <a:ext cx="709009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 BƯỚC</a:t>
            </a:r>
            <a:r>
              <a:rPr kumimoji="0" lang="en-US" altLang="zh-CN" sz="4400" b="1" i="0" u="none" strike="noStrike" kern="1200" cap="none" spc="0" normalizeH="0" noProof="0" dirty="0" smtClean="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 </a:t>
            </a:r>
            <a:r>
              <a:rPr kumimoji="0" lang="vi-VN" altLang="zh-CN" sz="4400" b="1" i="0" u="none" strike="noStrike" kern="1200" cap="none" spc="0" normalizeH="0" baseline="0" noProof="0" dirty="0" smtClean="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a:t>
            </a:r>
            <a:r>
              <a:rPr kumimoji="0" lang="vi-VN" altLang="zh-CN" sz="44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ĐỒ CHƠI CHONG CHÓNG</a:t>
            </a:r>
          </a:p>
        </p:txBody>
      </p:sp>
      <p:pic>
        <p:nvPicPr>
          <p:cNvPr id="4" name="Bản ghi Mới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04800" y="4923971"/>
            <a:ext cx="609600" cy="609600"/>
          </a:xfrm>
          <a:prstGeom prst="rect">
            <a:avLst/>
          </a:prstGeom>
        </p:spPr>
      </p:pic>
    </p:spTree>
    <p:extLst>
      <p:ext uri="{BB962C8B-B14F-4D97-AF65-F5344CB8AC3E}">
        <p14:creationId xmlns:p14="http://schemas.microsoft.com/office/powerpoint/2010/main" val="28288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46200"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audio>
              <p:cMediaNode vol="80000">
                <p:cTn id="18" fill="hold" display="0">
                  <p:stCondLst>
                    <p:cond delay="indefinite"/>
                  </p:stCondLst>
                  <p:endCondLst>
                    <p:cond evt="onStopAudio" delay="0">
                      <p:tgtEl>
                        <p:sldTgt/>
                      </p:tgtEl>
                    </p:cond>
                  </p:endCondLst>
                </p:cTn>
                <p:tgtEl>
                  <p:spTgt spid="4"/>
                </p:tgtEl>
              </p:cMediaNode>
            </p:audio>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đã cắ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0963"/>
            <a:ext cx="12192000" cy="6858000"/>
          </a:xfrm>
          <a:prstGeom prst="rect">
            <a:avLst/>
          </a:prstGeom>
        </p:spPr>
      </p:pic>
      <p:sp>
        <p:nvSpPr>
          <p:cNvPr id="7" name="TextBox 6"/>
          <p:cNvSpPr txBox="1"/>
          <p:nvPr/>
        </p:nvSpPr>
        <p:spPr>
          <a:xfrm>
            <a:off x="4050792" y="1700784"/>
            <a:ext cx="4919472" cy="1200329"/>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HĐ 1:MỞ ĐẦU </a:t>
            </a:r>
          </a:p>
          <a:p>
            <a:r>
              <a:rPr lang="en-US" sz="3600" b="1" dirty="0" smtClean="0">
                <a:solidFill>
                  <a:srgbClr val="FF0000"/>
                </a:solidFill>
                <a:effectLst>
                  <a:outerShdw blurRad="38100" dist="38100" dir="2700000" algn="tl">
                    <a:srgbClr val="000000">
                      <a:alpha val="43137"/>
                    </a:srgbClr>
                  </a:outerShdw>
                </a:effectLst>
              </a:rPr>
              <a:t>(</a:t>
            </a:r>
            <a:r>
              <a:rPr lang="en-US" sz="3600" b="1" dirty="0" err="1" smtClean="0">
                <a:solidFill>
                  <a:srgbClr val="FF0000"/>
                </a:solidFill>
                <a:effectLst>
                  <a:outerShdw blurRad="38100" dist="38100" dir="2700000" algn="tl">
                    <a:srgbClr val="000000">
                      <a:alpha val="43137"/>
                    </a:srgbClr>
                  </a:outerShdw>
                </a:effectLst>
              </a:rPr>
              <a:t>Xác</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định</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vấn</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đề</a:t>
            </a:r>
            <a:r>
              <a:rPr lang="en-US" sz="3600" b="1" dirty="0" smtClean="0">
                <a:solidFill>
                  <a:srgbClr val="FF0000"/>
                </a:solidFill>
                <a:effectLst>
                  <a:outerShdw blurRad="38100" dist="38100" dir="2700000" algn="tl">
                    <a:srgbClr val="000000">
                      <a:alpha val="43137"/>
                    </a:srgbClr>
                  </a:outerShdw>
                </a:effectLst>
              </a:rPr>
              <a:t>)</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868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2" presetClass="mediacall" presetSubtype="0" fill="hold" nodeType="withEffect">
                                  <p:stCondLst>
                                    <p:cond delay="0"/>
                                  </p:stCondLst>
                                  <p:childTnLst>
                                    <p:cmd type="call" cmd="togglePause">
                                      <p:cBhvr>
                                        <p:cTn id="13"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92232" y="2381516"/>
            <a:ext cx="1588399" cy="2602531"/>
          </a:xfrm>
          <a:prstGeom prst="rect">
            <a:avLst/>
          </a:prstGeom>
        </p:spPr>
      </p:pic>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5490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87456" y="398648"/>
            <a:ext cx="99226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TÍNH TOÁN CHI PHÍ LÀM ĐỒ CHƠI CHONG CHÓNG</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208"/>
            <a:ext cx="2246550" cy="1550366"/>
          </a:xfrm>
          <a:prstGeom prst="rect">
            <a:avLst/>
          </a:prstGeom>
        </p:spPr>
      </p:pic>
      <p:sp>
        <p:nvSpPr>
          <p:cNvPr id="8" name="TextBox 7"/>
          <p:cNvSpPr txBox="1"/>
          <p:nvPr/>
        </p:nvSpPr>
        <p:spPr>
          <a:xfrm>
            <a:off x="733701" y="1725903"/>
            <a:ext cx="70275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3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AutoShape 4">
            <a:extLst>
              <a:ext uri="{FF2B5EF4-FFF2-40B4-BE49-F238E27FC236}">
                <a16:creationId xmlns:a16="http://schemas.microsoft.com/office/drawing/2014/main" xmlns=""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2">
            <a:extLst>
              <a:ext uri="{FF2B5EF4-FFF2-40B4-BE49-F238E27FC236}">
                <a16:creationId xmlns:a16="http://schemas.microsoft.com/office/drawing/2014/main" xmlns="" id="{508C575D-83F5-7F75-ABCD-BCBBB2DB5EFA}"/>
              </a:ext>
            </a:extLst>
          </p:cNvPr>
          <p:cNvSpPr>
            <a:spLocks noChangeArrowheads="1"/>
          </p:cNvSpPr>
          <p:nvPr/>
        </p:nvSpPr>
        <p:spPr bwMode="auto">
          <a:xfrm>
            <a:off x="2281652" y="1661694"/>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D4C61596-2E83-E7CF-1CB6-1F3D81E7B758}"/>
              </a:ext>
            </a:extLst>
          </p:cNvPr>
          <p:cNvSpPr txBox="1"/>
          <p:nvPr/>
        </p:nvSpPr>
        <p:spPr>
          <a:xfrm>
            <a:off x="3829604" y="1383035"/>
            <a:ext cx="52841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 cùng bạn tính chi phí làm đồ chơi chong chóng theo gợi ý dưới đây</a:t>
            </a:r>
          </a:p>
        </p:txBody>
      </p:sp>
      <p:pic>
        <p:nvPicPr>
          <p:cNvPr id="2" name="Picture 1"/>
          <p:cNvPicPr>
            <a:picLocks noChangeAspect="1"/>
          </p:cNvPicPr>
          <p:nvPr/>
        </p:nvPicPr>
        <p:blipFill>
          <a:blip r:embed="rId4"/>
          <a:stretch>
            <a:fillRect/>
          </a:stretch>
        </p:blipFill>
        <p:spPr>
          <a:xfrm>
            <a:off x="435699" y="2434057"/>
            <a:ext cx="11015802" cy="3373441"/>
          </a:xfrm>
          <a:prstGeom prst="rect">
            <a:avLst/>
          </a:prstGeom>
          <a:effectLst>
            <a:softEdge rad="127000"/>
          </a:effectLst>
        </p:spPr>
      </p:pic>
    </p:spTree>
    <p:extLst>
      <p:ext uri="{BB962C8B-B14F-4D97-AF65-F5344CB8AC3E}">
        <p14:creationId xmlns:p14="http://schemas.microsoft.com/office/powerpoint/2010/main" val="201686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4" presetClass="entr" presetSubtype="5"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75270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224788" y="445501"/>
            <a:ext cx="2566608"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ĐỐ BẠN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xmlns=""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grpSp>
        <p:nvGrpSpPr>
          <p:cNvPr id="5" name="Group 4"/>
          <p:cNvGrpSpPr/>
          <p:nvPr/>
        </p:nvGrpSpPr>
        <p:grpSpPr>
          <a:xfrm>
            <a:off x="767188" y="1624563"/>
            <a:ext cx="4889332" cy="3965530"/>
            <a:chOff x="3276472" y="1138097"/>
            <a:chExt cx="3651434" cy="2593927"/>
          </a:xfrm>
        </p:grpSpPr>
        <p:sp>
          <p:nvSpPr>
            <p:cNvPr id="28" name="Freeform 27"/>
            <p:cNvSpPr/>
            <p:nvPr/>
          </p:nvSpPr>
          <p:spPr>
            <a:xfrm>
              <a:off x="3387320" y="1244427"/>
              <a:ext cx="3429738" cy="2366695"/>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solidFill>
              <a:srgbClr val="C8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276472" y="1138097"/>
              <a:ext cx="3651434" cy="2593927"/>
            </a:xfrm>
            <a:custGeom>
              <a:avLst/>
              <a:gdLst>
                <a:gd name="connsiteX0" fmla="*/ 1929839 w 3429738"/>
                <a:gd name="connsiteY0" fmla="*/ 0 h 2366695"/>
                <a:gd name="connsiteX1" fmla="*/ 2439576 w 3429738"/>
                <a:gd name="connsiteY1" fmla="*/ 227287 h 2366695"/>
                <a:gd name="connsiteX2" fmla="*/ 2453155 w 3429738"/>
                <a:gd name="connsiteY2" fmla="*/ 256713 h 2366695"/>
                <a:gd name="connsiteX3" fmla="*/ 2482527 w 3429738"/>
                <a:gd name="connsiteY3" fmla="*/ 245356 h 2366695"/>
                <a:gd name="connsiteX4" fmla="*/ 3121238 w 3429738"/>
                <a:gd name="connsiteY4" fmla="*/ 436612 h 2366695"/>
                <a:gd name="connsiteX5" fmla="*/ 3092743 w 3429738"/>
                <a:gd name="connsiteY5" fmla="*/ 663341 h 2366695"/>
                <a:gd name="connsiteX6" fmla="*/ 3047809 w 3429738"/>
                <a:gd name="connsiteY6" fmla="*/ 731098 h 2366695"/>
                <a:gd name="connsiteX7" fmla="*/ 3082301 w 3429738"/>
                <a:gd name="connsiteY7" fmla="*/ 733879 h 2366695"/>
                <a:gd name="connsiteX8" fmla="*/ 3415859 w 3429738"/>
                <a:gd name="connsiteY8" fmla="*/ 985440 h 2366695"/>
                <a:gd name="connsiteX9" fmla="*/ 3205019 w 3429738"/>
                <a:gd name="connsiteY9" fmla="*/ 1445623 h 2366695"/>
                <a:gd name="connsiteX10" fmla="*/ 3148270 w 3429738"/>
                <a:gd name="connsiteY10" fmla="*/ 1478633 h 2366695"/>
                <a:gd name="connsiteX11" fmla="*/ 3184434 w 3429738"/>
                <a:gd name="connsiteY11" fmla="*/ 1569279 h 2366695"/>
                <a:gd name="connsiteX12" fmla="*/ 3137893 w 3429738"/>
                <a:gd name="connsiteY12" fmla="*/ 1936561 h 2366695"/>
                <a:gd name="connsiteX13" fmla="*/ 2617728 w 3429738"/>
                <a:gd name="connsiteY13" fmla="*/ 2114721 h 2366695"/>
                <a:gd name="connsiteX14" fmla="*/ 2579453 w 3429738"/>
                <a:gd name="connsiteY14" fmla="*/ 2102004 h 2366695"/>
                <a:gd name="connsiteX15" fmla="*/ 2544419 w 3429738"/>
                <a:gd name="connsiteY15" fmla="*/ 2172514 h 2366695"/>
                <a:gd name="connsiteX16" fmla="*/ 1823778 w 3429738"/>
                <a:gd name="connsiteY16" fmla="*/ 2263802 h 2366695"/>
                <a:gd name="connsiteX17" fmla="*/ 1782988 w 3429738"/>
                <a:gd name="connsiteY17" fmla="*/ 2231842 h 2366695"/>
                <a:gd name="connsiteX18" fmla="*/ 1716103 w 3429738"/>
                <a:gd name="connsiteY18" fmla="*/ 2283017 h 2366695"/>
                <a:gd name="connsiteX19" fmla="*/ 1126506 w 3429738"/>
                <a:gd name="connsiteY19" fmla="*/ 2253315 h 2366695"/>
                <a:gd name="connsiteX20" fmla="*/ 1038610 w 3429738"/>
                <a:gd name="connsiteY20" fmla="*/ 2184013 h 2366695"/>
                <a:gd name="connsiteX21" fmla="*/ 987710 w 3429738"/>
                <a:gd name="connsiteY21" fmla="*/ 2126526 h 2366695"/>
                <a:gd name="connsiteX22" fmla="*/ 925417 w 3429738"/>
                <a:gd name="connsiteY22" fmla="*/ 2173500 h 2366695"/>
                <a:gd name="connsiteX23" fmla="*/ 292356 w 3429738"/>
                <a:gd name="connsiteY23" fmla="*/ 2135517 h 2366695"/>
                <a:gd name="connsiteX24" fmla="*/ 74072 w 3429738"/>
                <a:gd name="connsiteY24" fmla="*/ 1377309 h 2366695"/>
                <a:gd name="connsiteX25" fmla="*/ 268817 w 3429738"/>
                <a:gd name="connsiteY25" fmla="*/ 1211254 h 2366695"/>
                <a:gd name="connsiteX26" fmla="*/ 293361 w 3429738"/>
                <a:gd name="connsiteY26" fmla="*/ 1201872 h 2366695"/>
                <a:gd name="connsiteX27" fmla="*/ 265456 w 3429738"/>
                <a:gd name="connsiteY27" fmla="*/ 1171881 h 2366695"/>
                <a:gd name="connsiteX28" fmla="*/ 200951 w 3429738"/>
                <a:gd name="connsiteY28" fmla="*/ 984620 h 2366695"/>
                <a:gd name="connsiteX29" fmla="*/ 265456 w 3429738"/>
                <a:gd name="connsiteY29" fmla="*/ 797360 h 2366695"/>
                <a:gd name="connsiteX30" fmla="*/ 292350 w 3429738"/>
                <a:gd name="connsiteY30" fmla="*/ 768455 h 2366695"/>
                <a:gd name="connsiteX31" fmla="*/ 261071 w 3429738"/>
                <a:gd name="connsiteY31" fmla="*/ 734838 h 2366695"/>
                <a:gd name="connsiteX32" fmla="*/ 196566 w 3429738"/>
                <a:gd name="connsiteY32" fmla="*/ 547577 h 2366695"/>
                <a:gd name="connsiteX33" fmla="*/ 574264 w 3429738"/>
                <a:gd name="connsiteY33" fmla="*/ 212651 h 2366695"/>
                <a:gd name="connsiteX34" fmla="*/ 721281 w 3429738"/>
                <a:gd name="connsiteY34" fmla="*/ 238971 h 2366695"/>
                <a:gd name="connsiteX35" fmla="*/ 777931 w 3429738"/>
                <a:gd name="connsiteY35" fmla="*/ 266238 h 2366695"/>
                <a:gd name="connsiteX36" fmla="*/ 804952 w 3429738"/>
                <a:gd name="connsiteY36" fmla="*/ 222094 h 2366695"/>
                <a:gd name="connsiteX37" fmla="*/ 1118145 w 3429738"/>
                <a:gd name="connsiteY37" fmla="*/ 74428 h 2366695"/>
                <a:gd name="connsiteX38" fmla="*/ 1385218 w 3429738"/>
                <a:gd name="connsiteY38" fmla="*/ 172525 h 2366695"/>
                <a:gd name="connsiteX39" fmla="*/ 1427565 w 3429738"/>
                <a:gd name="connsiteY39" fmla="*/ 218038 h 2366695"/>
                <a:gd name="connsiteX40" fmla="*/ 1471108 w 3429738"/>
                <a:gd name="connsiteY40" fmla="*/ 164073 h 2366695"/>
                <a:gd name="connsiteX41" fmla="*/ 1929839 w 3429738"/>
                <a:gd name="connsiteY41" fmla="*/ 0 h 236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29738" h="2366695">
                  <a:moveTo>
                    <a:pt x="1929839" y="0"/>
                  </a:moveTo>
                  <a:cubicBezTo>
                    <a:pt x="2158987" y="0"/>
                    <a:pt x="2355594" y="93720"/>
                    <a:pt x="2439576" y="227287"/>
                  </a:cubicBezTo>
                  <a:lnTo>
                    <a:pt x="2453155" y="256713"/>
                  </a:lnTo>
                  <a:lnTo>
                    <a:pt x="2482527" y="245356"/>
                  </a:lnTo>
                  <a:cubicBezTo>
                    <a:pt x="2774301" y="154710"/>
                    <a:pt x="3060261" y="240339"/>
                    <a:pt x="3121238" y="436612"/>
                  </a:cubicBezTo>
                  <a:cubicBezTo>
                    <a:pt x="3144104" y="510214"/>
                    <a:pt x="3132085" y="588925"/>
                    <a:pt x="3092743" y="663341"/>
                  </a:cubicBezTo>
                  <a:lnTo>
                    <a:pt x="3047809" y="731098"/>
                  </a:lnTo>
                  <a:lnTo>
                    <a:pt x="3082301" y="733879"/>
                  </a:lnTo>
                  <a:cubicBezTo>
                    <a:pt x="3244640" y="760421"/>
                    <a:pt x="3373968" y="850600"/>
                    <a:pt x="3415859" y="985440"/>
                  </a:cubicBezTo>
                  <a:cubicBezTo>
                    <a:pt x="3466128" y="1147247"/>
                    <a:pt x="3376212" y="1327412"/>
                    <a:pt x="3205019" y="1445623"/>
                  </a:cubicBezTo>
                  <a:lnTo>
                    <a:pt x="3148270" y="1478633"/>
                  </a:lnTo>
                  <a:lnTo>
                    <a:pt x="3184434" y="1569279"/>
                  </a:lnTo>
                  <a:cubicBezTo>
                    <a:pt x="3221608" y="1695366"/>
                    <a:pt x="3209031" y="1827755"/>
                    <a:pt x="3137893" y="1936561"/>
                  </a:cubicBezTo>
                  <a:cubicBezTo>
                    <a:pt x="3031187" y="2099769"/>
                    <a:pt x="2823024" y="2163561"/>
                    <a:pt x="2617728" y="2114721"/>
                  </a:cubicBezTo>
                  <a:lnTo>
                    <a:pt x="2579453" y="2102004"/>
                  </a:lnTo>
                  <a:lnTo>
                    <a:pt x="2544419" y="2172514"/>
                  </a:lnTo>
                  <a:cubicBezTo>
                    <a:pt x="2402144" y="2390125"/>
                    <a:pt x="2079502" y="2430995"/>
                    <a:pt x="1823778" y="2263802"/>
                  </a:cubicBezTo>
                  <a:lnTo>
                    <a:pt x="1782988" y="2231842"/>
                  </a:lnTo>
                  <a:lnTo>
                    <a:pt x="1716103" y="2283017"/>
                  </a:lnTo>
                  <a:cubicBezTo>
                    <a:pt x="1550050" y="2383528"/>
                    <a:pt x="1318299" y="2378711"/>
                    <a:pt x="1126506" y="2253315"/>
                  </a:cubicBezTo>
                  <a:cubicBezTo>
                    <a:pt x="1094541" y="2232416"/>
                    <a:pt x="1065198" y="2209157"/>
                    <a:pt x="1038610" y="2184013"/>
                  </a:cubicBezTo>
                  <a:lnTo>
                    <a:pt x="987710" y="2126526"/>
                  </a:lnTo>
                  <a:lnTo>
                    <a:pt x="925417" y="2173500"/>
                  </a:lnTo>
                  <a:cubicBezTo>
                    <a:pt x="748302" y="2278612"/>
                    <a:pt x="499542" y="2270976"/>
                    <a:pt x="292356" y="2135517"/>
                  </a:cubicBezTo>
                  <a:cubicBezTo>
                    <a:pt x="16108" y="1954904"/>
                    <a:pt x="-81621" y="1615443"/>
                    <a:pt x="74072" y="1377309"/>
                  </a:cubicBezTo>
                  <a:cubicBezTo>
                    <a:pt x="122726" y="1302892"/>
                    <a:pt x="190371" y="1247177"/>
                    <a:pt x="268817" y="1211254"/>
                  </a:cubicBezTo>
                  <a:lnTo>
                    <a:pt x="293361" y="1201872"/>
                  </a:lnTo>
                  <a:lnTo>
                    <a:pt x="265456" y="1171881"/>
                  </a:lnTo>
                  <a:cubicBezTo>
                    <a:pt x="224731" y="1118426"/>
                    <a:pt x="200951" y="1053986"/>
                    <a:pt x="200951" y="984620"/>
                  </a:cubicBezTo>
                  <a:cubicBezTo>
                    <a:pt x="200951" y="915255"/>
                    <a:pt x="224731" y="850814"/>
                    <a:pt x="265456" y="797360"/>
                  </a:cubicBezTo>
                  <a:lnTo>
                    <a:pt x="292350" y="768455"/>
                  </a:lnTo>
                  <a:lnTo>
                    <a:pt x="261071" y="734838"/>
                  </a:lnTo>
                  <a:cubicBezTo>
                    <a:pt x="220346" y="681383"/>
                    <a:pt x="196566" y="616943"/>
                    <a:pt x="196566" y="547577"/>
                  </a:cubicBezTo>
                  <a:cubicBezTo>
                    <a:pt x="196566" y="362602"/>
                    <a:pt x="365667" y="212651"/>
                    <a:pt x="574264" y="212651"/>
                  </a:cubicBezTo>
                  <a:cubicBezTo>
                    <a:pt x="626413" y="212651"/>
                    <a:pt x="676094" y="222023"/>
                    <a:pt x="721281" y="238971"/>
                  </a:cubicBezTo>
                  <a:lnTo>
                    <a:pt x="777931" y="266238"/>
                  </a:lnTo>
                  <a:lnTo>
                    <a:pt x="804952" y="222094"/>
                  </a:lnTo>
                  <a:cubicBezTo>
                    <a:pt x="872827" y="133002"/>
                    <a:pt x="987772" y="74428"/>
                    <a:pt x="1118145" y="74428"/>
                  </a:cubicBezTo>
                  <a:cubicBezTo>
                    <a:pt x="1222444" y="74428"/>
                    <a:pt x="1316868" y="111916"/>
                    <a:pt x="1385218" y="172525"/>
                  </a:cubicBezTo>
                  <a:lnTo>
                    <a:pt x="1427565" y="218038"/>
                  </a:lnTo>
                  <a:lnTo>
                    <a:pt x="1471108" y="164073"/>
                  </a:lnTo>
                  <a:cubicBezTo>
                    <a:pt x="1570524" y="65083"/>
                    <a:pt x="1738883" y="0"/>
                    <a:pt x="1929839" y="0"/>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548465" y="2555539"/>
            <a:ext cx="3688283" cy="1800493"/>
          </a:xfrm>
          <a:prstGeom prst="rect">
            <a:avLst/>
          </a:prstGeom>
          <a:noFill/>
        </p:spPr>
        <p:txBody>
          <a:bodyPr wrap="square" rtlCol="0">
            <a:spAutoFit/>
          </a:bodyPr>
          <a:lstStyle/>
          <a:p>
            <a:pPr lvl="0" algn="just">
              <a:spcBef>
                <a:spcPts val="600"/>
              </a:spcBef>
              <a:defRPr/>
            </a:pPr>
            <a:r>
              <a:rPr lang="vi-VN" sz="2400" dirty="0">
                <a:solidFill>
                  <a:srgbClr val="002060"/>
                </a:solidFill>
                <a:latin typeface="Roboto" panose="02000000000000000000" pitchFamily="2" charset="0"/>
                <a:ea typeface="Roboto" panose="02000000000000000000" pitchFamily="2" charset="0"/>
              </a:rPr>
              <a:t>Bốn cánh nở đẹp</a:t>
            </a:r>
          </a:p>
          <a:p>
            <a:pPr lvl="0" algn="just">
              <a:spcBef>
                <a:spcPts val="600"/>
              </a:spcBef>
              <a:defRPr/>
            </a:pPr>
            <a:r>
              <a:rPr lang="vi-VN" sz="2400" dirty="0">
                <a:solidFill>
                  <a:srgbClr val="002060"/>
                </a:solidFill>
                <a:latin typeface="Roboto" panose="02000000000000000000" pitchFamily="2" charset="0"/>
                <a:ea typeface="Roboto" panose="02000000000000000000" pitchFamily="2" charset="0"/>
              </a:rPr>
              <a:t>Chẳng khác đoá hoa</a:t>
            </a:r>
          </a:p>
          <a:p>
            <a:pPr lvl="0" algn="just">
              <a:spcBef>
                <a:spcPts val="600"/>
              </a:spcBef>
              <a:defRPr/>
            </a:pPr>
            <a:r>
              <a:rPr lang="vi-VN" sz="2400" dirty="0">
                <a:solidFill>
                  <a:srgbClr val="002060"/>
                </a:solidFill>
                <a:latin typeface="Roboto" panose="02000000000000000000" pitchFamily="2" charset="0"/>
                <a:ea typeface="Roboto" panose="02000000000000000000" pitchFamily="2" charset="0"/>
              </a:rPr>
              <a:t>Gió mát thổi qua</a:t>
            </a:r>
          </a:p>
          <a:p>
            <a:pPr lvl="0" algn="just">
              <a:spcBef>
                <a:spcPts val="600"/>
              </a:spcBef>
              <a:defRPr/>
            </a:pPr>
            <a:r>
              <a:rPr lang="vi-VN" sz="2400" dirty="0">
                <a:solidFill>
                  <a:srgbClr val="002060"/>
                </a:solidFill>
                <a:latin typeface="Roboto" panose="02000000000000000000" pitchFamily="2" charset="0"/>
                <a:ea typeface="Roboto" panose="02000000000000000000" pitchFamily="2" charset="0"/>
              </a:rPr>
              <a:t>Xoay tròn hết cánh</a:t>
            </a:r>
          </a:p>
        </p:txBody>
      </p:sp>
      <p:sp>
        <p:nvSpPr>
          <p:cNvPr id="31" name="TextBox 30"/>
          <p:cNvSpPr txBox="1"/>
          <p:nvPr/>
        </p:nvSpPr>
        <p:spPr>
          <a:xfrm>
            <a:off x="3211853" y="4478378"/>
            <a:ext cx="1822056" cy="461665"/>
          </a:xfrm>
          <a:prstGeom prst="rect">
            <a:avLst/>
          </a:prstGeom>
          <a:noFill/>
        </p:spPr>
        <p:txBody>
          <a:bodyPr wrap="square" rtlCol="0">
            <a:spAutoFit/>
          </a:bodyPr>
          <a:lstStyle/>
          <a:p>
            <a:pPr lvl="0" algn="just">
              <a:defRPr/>
            </a:pPr>
            <a:r>
              <a:rPr lang="vi-VN" sz="2400" b="1" i="1">
                <a:solidFill>
                  <a:srgbClr val="7030A0"/>
                </a:solidFill>
                <a:latin typeface="Roboto" panose="02000000000000000000" pitchFamily="2" charset="0"/>
                <a:ea typeface="Roboto" panose="02000000000000000000" pitchFamily="2" charset="0"/>
              </a:rPr>
              <a:t>Là cái gì?</a:t>
            </a:r>
          </a:p>
        </p:txBody>
      </p:sp>
      <p:sp>
        <p:nvSpPr>
          <p:cNvPr id="32" name="TextBox 31">
            <a:extLst>
              <a:ext uri="{FF2B5EF4-FFF2-40B4-BE49-F238E27FC236}">
                <a16:creationId xmlns:a16="http://schemas.microsoft.com/office/drawing/2014/main" xmlns="" id="{5B1500B4-2A13-B105-884B-9C3A22343CC6}"/>
              </a:ext>
            </a:extLst>
          </p:cNvPr>
          <p:cNvSpPr txBox="1"/>
          <p:nvPr/>
        </p:nvSpPr>
        <p:spPr>
          <a:xfrm>
            <a:off x="6071617" y="5605745"/>
            <a:ext cx="1509396" cy="510778"/>
          </a:xfrm>
          <a:prstGeom prst="roundRect">
            <a:avLst/>
          </a:prstGeom>
          <a:solidFill>
            <a:srgbClr val="FFF9F3"/>
          </a:solidFill>
          <a:ln>
            <a:no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a:solidFill>
                  <a:srgbClr val="7030A0"/>
                </a:solidFill>
                <a:latin typeface="Roboto Black" panose="02000000000000000000" pitchFamily="2" charset="0"/>
                <a:ea typeface="Roboto Black" panose="02000000000000000000" pitchFamily="2" charset="0"/>
              </a:rPr>
              <a:t>ĐÁP ÁN</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041" y="422491"/>
            <a:ext cx="4765589" cy="503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7"/>
          <a:stretch>
            <a:fillRect/>
          </a:stretch>
        </p:blipFill>
        <p:spPr>
          <a:xfrm>
            <a:off x="5932313" y="2001389"/>
            <a:ext cx="2344084" cy="2354643"/>
          </a:xfrm>
          <a:prstGeom prst="ellipse">
            <a:avLst/>
          </a:prstGeom>
          <a:ln w="19050">
            <a:solidFill>
              <a:schemeClr val="bg1"/>
            </a:solidFill>
          </a:ln>
        </p:spPr>
      </p:pic>
      <p:pic>
        <p:nvPicPr>
          <p:cNvPr id="3" name="Bản ghi Mới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79600" y="4272680"/>
            <a:ext cx="609600" cy="609600"/>
          </a:xfrm>
          <a:prstGeom prst="rect">
            <a:avLst/>
          </a:prstGeom>
        </p:spPr>
      </p:pic>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anim calcmode="lin" valueType="num">
                                      <p:cBhvr>
                                        <p:cTn id="11" dur="1000" fill="hold"/>
                                        <p:tgtEl>
                                          <p:spTgt spid="30"/>
                                        </p:tgtEl>
                                        <p:attrNameLst>
                                          <p:attrName>ppt_x</p:attrName>
                                        </p:attrNameLst>
                                      </p:cBhvr>
                                      <p:tavLst>
                                        <p:tav tm="0">
                                          <p:val>
                                            <p:strVal val="#ppt_x"/>
                                          </p:val>
                                        </p:tav>
                                        <p:tav tm="100000">
                                          <p:val>
                                            <p:strVal val="#ppt_x"/>
                                          </p:val>
                                        </p:tav>
                                      </p:tavLst>
                                    </p:anim>
                                    <p:anim calcmode="lin" valueType="num">
                                      <p:cBhvr>
                                        <p:cTn id="12" dur="1000" fill="hold"/>
                                        <p:tgtEl>
                                          <p:spTgt spid="3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 presetClass="mediacall" presetSubtype="0" fill="hold" nodeType="withEffect">
                                  <p:stCondLst>
                                    <p:cond delay="0"/>
                                  </p:stCondLst>
                                  <p:childTnLst>
                                    <p:cmd type="call" cmd="playFrom(0.0)">
                                      <p:cBhvr>
                                        <p:cTn id="22" dur="12919" fill="hold"/>
                                        <p:tgtEl>
                                          <p:spTgt spid="3"/>
                                        </p:tgtEl>
                                      </p:cBhvr>
                                    </p:cmd>
                                  </p:childTnLst>
                                </p:cTn>
                              </p:par>
                            </p:childTnLst>
                          </p:cTn>
                        </p:par>
                        <p:par>
                          <p:cTn id="23" fill="hold">
                            <p:stCondLst>
                              <p:cond delay="12919"/>
                            </p:stCondLst>
                            <p:childTnLst>
                              <p:par>
                                <p:cTn id="24" presetID="42" presetClass="entr" presetSubtype="0" fill="hold" grpId="0" nodeType="afterEffect">
                                  <p:stCondLst>
                                    <p:cond delay="500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17"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10" y="689191"/>
            <a:ext cx="11019680" cy="503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ản ghi Mới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5857060"/>
            <a:ext cx="609600" cy="609600"/>
          </a:xfrm>
          <a:prstGeom prst="rect">
            <a:avLst/>
          </a:prstGeom>
        </p:spPr>
      </p:pic>
    </p:spTree>
    <p:extLst>
      <p:ext uri="{BB962C8B-B14F-4D97-AF65-F5344CB8AC3E}">
        <p14:creationId xmlns:p14="http://schemas.microsoft.com/office/powerpoint/2010/main" val="124736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108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878" r="16878"/>
          <a:stretch/>
        </p:blipFill>
        <p:spPr>
          <a:xfrm>
            <a:off x="1062990" y="2050250"/>
            <a:ext cx="4862234" cy="4862234"/>
          </a:xfrm>
          <a:prstGeom prst="ellipse">
            <a:avLst/>
          </a:prstGeom>
          <a:effectLst>
            <a:softEdge rad="127000"/>
          </a:effectLst>
        </p:spPr>
      </p:pic>
      <p:pic>
        <p:nvPicPr>
          <p:cNvPr id="11" name="Picture 10">
            <a:extLst>
              <a:ext uri="{FF2B5EF4-FFF2-40B4-BE49-F238E27FC236}">
                <a16:creationId xmlns:a16="http://schemas.microsoft.com/office/drawing/2014/main" xmlns=""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56" y="138608"/>
            <a:ext cx="2246550" cy="1550366"/>
          </a:xfrm>
          <a:prstGeom prst="rect">
            <a:avLst/>
          </a:prstGeom>
        </p:spPr>
      </p:pic>
      <p:sp>
        <p:nvSpPr>
          <p:cNvPr id="10" name="TextBox 9"/>
          <p:cNvSpPr txBox="1"/>
          <p:nvPr/>
        </p:nvSpPr>
        <p:spPr>
          <a:xfrm>
            <a:off x="2365006" y="657809"/>
            <a:ext cx="8858249" cy="1015663"/>
          </a:xfrm>
          <a:prstGeom prst="rect">
            <a:avLst/>
          </a:prstGeom>
          <a:noFill/>
        </p:spPr>
        <p:txBody>
          <a:bodyPr wrap="square" rtlCol="0">
            <a:spAutoFit/>
          </a:bodyPr>
          <a:lstStyle/>
          <a:p>
            <a:pPr lvl="0" algn="ctr">
              <a:defRPr/>
            </a:pPr>
            <a:r>
              <a:rPr lang="en-US" altLang="zh-CN" sz="6000" b="1" dirty="0" smtClean="0">
                <a:solidFill>
                  <a:schemeClr val="bg1"/>
                </a:solidFill>
                <a:latin typeface="Roboto Black" panose="02000000000000000000" pitchFamily="2" charset="0"/>
                <a:ea typeface="Roboto Black" panose="02000000000000000000" pitchFamily="2" charset="0"/>
              </a:rPr>
              <a:t> </a:t>
            </a:r>
            <a:r>
              <a:rPr lang="en-US" altLang="zh-CN" sz="6000" b="1" dirty="0">
                <a:solidFill>
                  <a:schemeClr val="bg1"/>
                </a:solidFill>
                <a:latin typeface="Roboto Black" panose="02000000000000000000" pitchFamily="2" charset="0"/>
                <a:ea typeface="Roboto Black" panose="02000000000000000000" pitchFamily="2" charset="0"/>
              </a:rPr>
              <a:t>CHONG </a:t>
            </a:r>
            <a:r>
              <a:rPr lang="en-US" altLang="zh-CN" sz="6000" b="1" dirty="0" smtClean="0">
                <a:solidFill>
                  <a:schemeClr val="bg1"/>
                </a:solidFill>
                <a:latin typeface="Roboto Black" panose="02000000000000000000" pitchFamily="2" charset="0"/>
                <a:ea typeface="Roboto Black" panose="02000000000000000000" pitchFamily="2" charset="0"/>
              </a:rPr>
              <a:t>CHÓNG CỦA EM</a:t>
            </a:r>
            <a:endParaRPr kumimoji="0" lang="en-US" altLang="zh-CN" sz="6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xmlns="" id="{DA14CBFD-2C6F-E4A0-F468-3C5C731B2275}"/>
              </a:ext>
            </a:extLst>
          </p:cNvPr>
          <p:cNvSpPr txBox="1"/>
          <p:nvPr/>
        </p:nvSpPr>
        <p:spPr>
          <a:xfrm>
            <a:off x="8515517" y="339204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BÀI 1</a:t>
            </a:r>
            <a:r>
              <a:rPr kumimoji="0" lang="vi-VN" sz="40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endParaRPr kumimoji="0" lang="en-US" sz="40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8850788" y="4167209"/>
            <a:ext cx="1058090" cy="510778"/>
          </a:xfrm>
          <a:prstGeom prst="roundRect">
            <a:avLst/>
          </a:prstGeom>
          <a:solidFill>
            <a:srgbClr val="FFF9F3"/>
          </a:solid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396247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21" presetClass="entr" presetSubtype="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600" b="1" dirty="0" smtClean="0">
                <a:solidFill>
                  <a:schemeClr val="bg1"/>
                </a:solidFill>
                <a:latin typeface="Times New Roman" panose="02020603050405020304" pitchFamily="18" charset="0"/>
                <a:cs typeface="Times New Roman" panose="02020603050405020304" pitchFamily="18" charset="0"/>
              </a:rPr>
              <a:t>HĐ 2: </a:t>
            </a:r>
            <a:r>
              <a:rPr lang="en-US" sz="6600" b="1" dirty="0" err="1" smtClean="0">
                <a:solidFill>
                  <a:schemeClr val="bg1"/>
                </a:solidFill>
                <a:latin typeface="Times New Roman" panose="02020603050405020304" pitchFamily="18" charset="0"/>
                <a:cs typeface="Times New Roman" panose="02020603050405020304" pitchFamily="18" charset="0"/>
              </a:rPr>
              <a:t>Hình</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thành</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kiến</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thức</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Tìm</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hiểu</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kiến</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thức</a:t>
            </a:r>
            <a:r>
              <a:rPr lang="en-US" sz="6600" b="1" dirty="0" smtClean="0">
                <a:solidFill>
                  <a:schemeClr val="bg1"/>
                </a:solidFill>
                <a:latin typeface="Times New Roman" panose="02020603050405020304" pitchFamily="18" charset="0"/>
                <a:cs typeface="Times New Roman" panose="02020603050405020304" pitchFamily="18" charset="0"/>
              </a:rPr>
              <a:t>)</a:t>
            </a:r>
            <a:endParaRPr lang="en-US" sz="6600" b="1"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6008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77140" y="460965"/>
            <a:ext cx="7740503" cy="584775"/>
          </a:xfrm>
          <a:prstGeom prst="rect">
            <a:avLst/>
          </a:prstGeom>
          <a:noFill/>
        </p:spPr>
        <p:txBody>
          <a:bodyPr wrap="square" rtlCol="0">
            <a:spAutoFit/>
          </a:bodyPr>
          <a:lstStyle/>
          <a:p>
            <a:pPr lvl="0" algn="ctr">
              <a:defRPr/>
            </a:pPr>
            <a:r>
              <a:rPr lang="en-US" altLang="zh-CN" sz="3200" b="1" dirty="0" smtClean="0">
                <a:solidFill>
                  <a:schemeClr val="bg1"/>
                </a:solidFill>
                <a:latin typeface="Roboto Black" panose="02000000000000000000" pitchFamily="2" charset="0"/>
                <a:ea typeface="Roboto Black" panose="02000000000000000000" pitchFamily="2" charset="0"/>
              </a:rPr>
              <a:t>1. </a:t>
            </a:r>
            <a:r>
              <a:rPr lang="vi-VN" altLang="zh-CN" sz="3200" b="1" dirty="0" smtClean="0">
                <a:solidFill>
                  <a:schemeClr val="bg1"/>
                </a:solidFill>
                <a:latin typeface="Roboto Black" panose="02000000000000000000" pitchFamily="2" charset="0"/>
                <a:ea typeface="Roboto Black" panose="02000000000000000000" pitchFamily="2" charset="0"/>
              </a:rPr>
              <a:t>KHÁM </a:t>
            </a:r>
            <a:r>
              <a:rPr lang="vi-VN" altLang="zh-CN" sz="3200" b="1" dirty="0">
                <a:solidFill>
                  <a:schemeClr val="bg1"/>
                </a:solidFill>
                <a:latin typeface="Roboto Black" panose="02000000000000000000" pitchFamily="2" charset="0"/>
                <a:ea typeface="Roboto Black" panose="02000000000000000000" pitchFamily="2" charset="0"/>
              </a:rPr>
              <a:t>PHÁ ĐỒ CHƠI CHONG CHÓNG</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xmlns=""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8301765" y="3272603"/>
            <a:ext cx="2115878"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634178" y="1638442"/>
            <a:ext cx="4607674" cy="4639251"/>
            <a:chOff x="1173009" y="1638443"/>
            <a:chExt cx="4607674" cy="4639251"/>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656" b="97746" l="7196" r="94045"/>
                      </a14:imgEffect>
                    </a14:imgLayer>
                  </a14:imgProps>
                </a:ext>
                <a:ext uri="{28A0092B-C50C-407E-A947-70E740481C1C}">
                  <a14:useLocalDpi xmlns:a14="http://schemas.microsoft.com/office/drawing/2010/main" val="0"/>
                </a:ext>
              </a:extLst>
            </a:blip>
            <a:srcRect l="7502" t="8375" r="6060" b="2991"/>
            <a:stretch/>
          </p:blipFill>
          <p:spPr>
            <a:xfrm>
              <a:off x="1920282" y="2170868"/>
              <a:ext cx="3113128" cy="3865466"/>
            </a:xfrm>
            <a:prstGeom prst="rect">
              <a:avLst/>
            </a:prstGeom>
          </p:spPr>
        </p:pic>
      </p:grpSp>
      <p:sp>
        <p:nvSpPr>
          <p:cNvPr id="10" name="TextBox 9"/>
          <p:cNvSpPr txBox="1"/>
          <p:nvPr/>
        </p:nvSpPr>
        <p:spPr>
          <a:xfrm>
            <a:off x="5282558" y="2072274"/>
            <a:ext cx="3040911"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Tên các bộ phận chính của đồ chơi chong chóng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5009768" y="4608495"/>
            <a:ext cx="3609083" cy="1569660"/>
          </a:xfrm>
          <a:prstGeom prst="rect">
            <a:avLst/>
          </a:prstGeom>
          <a:noFill/>
        </p:spPr>
        <p:txBody>
          <a:bodyPr wrap="square" rtlCol="0">
            <a:spAutoFit/>
          </a:bodyPr>
          <a:lstStyle/>
          <a:p>
            <a:pPr lvl="0" algn="ctr">
              <a:defRPr/>
            </a:pPr>
            <a:r>
              <a:rPr lang="vi-VN" sz="2400">
                <a:solidFill>
                  <a:srgbClr val="FFFF00"/>
                </a:solidFill>
                <a:latin typeface="Open Sans" panose="020B0606030504020204" pitchFamily="34" charset="0"/>
              </a:rPr>
              <a:t>Bộ phận chính của đồ chơi chong chóng là: cánh chong chóng, thân và trục chong chóng</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2822975" y="1716856"/>
            <a:ext cx="1341967" cy="1200329"/>
          </a:xfrm>
          <a:prstGeom prst="rect">
            <a:avLst/>
          </a:prstGeom>
          <a:noFill/>
        </p:spPr>
        <p:txBody>
          <a:bodyPr wrap="square" rtlCol="0">
            <a:spAutoFit/>
          </a:bodyPr>
          <a:lstStyle/>
          <a:p>
            <a:pPr lvl="0" algn="ctr">
              <a:defRPr/>
            </a:pPr>
            <a:r>
              <a:rPr lang="vi-VN" altLang="zh-CN" sz="2400" noProof="0">
                <a:solidFill>
                  <a:srgbClr val="002060"/>
                </a:solidFill>
                <a:latin typeface="Roboto" panose="02000000000000000000" pitchFamily="2" charset="0"/>
                <a:ea typeface="Roboto" panose="02000000000000000000" pitchFamily="2" charset="0"/>
              </a:rPr>
              <a:t>Cánh</a:t>
            </a:r>
          </a:p>
          <a:p>
            <a:pPr lvl="0" algn="ctr">
              <a:defRPr/>
            </a:pPr>
            <a:r>
              <a:rPr kumimoji="0" lang="vi-VN" altLang="zh-CN" sz="2400" b="0" i="0" u="none" strike="noStrike" kern="1200" cap="none" spc="0" normalizeH="0" baseline="0">
                <a:ln>
                  <a:noFill/>
                </a:ln>
                <a:solidFill>
                  <a:srgbClr val="002060"/>
                </a:solidFill>
                <a:effectLst/>
                <a:uLnTx/>
                <a:uFillTx/>
                <a:latin typeface="Roboto" panose="02000000000000000000" pitchFamily="2" charset="0"/>
                <a:ea typeface="Roboto" panose="02000000000000000000" pitchFamily="2" charset="0"/>
              </a:rPr>
              <a:t>Chong chóng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384932" y="5162493"/>
            <a:ext cx="1341967" cy="461665"/>
          </a:xfrm>
          <a:prstGeom prst="rect">
            <a:avLst/>
          </a:prstGeom>
          <a:noFill/>
        </p:spPr>
        <p:txBody>
          <a:bodyPr wrap="square" rtlCol="0">
            <a:spAutoFit/>
          </a:bodyPr>
          <a:lstStyle/>
          <a:p>
            <a:pPr lvl="0" algn="ctr">
              <a:defRPr/>
            </a:pPr>
            <a:r>
              <a:rPr lang="vi-VN" altLang="zh-CN" sz="2400" noProof="0">
                <a:solidFill>
                  <a:srgbClr val="002060"/>
                </a:solidFill>
                <a:latin typeface="Roboto" panose="02000000000000000000" pitchFamily="2" charset="0"/>
                <a:ea typeface="Roboto" panose="02000000000000000000" pitchFamily="2" charset="0"/>
              </a:rPr>
              <a:t>Thân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1013581" y="2677142"/>
            <a:ext cx="994870" cy="461665"/>
          </a:xfrm>
          <a:prstGeom prst="rect">
            <a:avLst/>
          </a:prstGeom>
          <a:noFill/>
        </p:spPr>
        <p:txBody>
          <a:bodyPr wrap="square" rtlCol="0">
            <a:spAutoFit/>
          </a:bodyPr>
          <a:lstStyle/>
          <a:p>
            <a:pPr lvl="0" algn="ctr">
              <a:defRPr/>
            </a:pPr>
            <a:r>
              <a:rPr lang="vi-VN" altLang="zh-CN" sz="2400" noProof="0">
                <a:solidFill>
                  <a:srgbClr val="002060"/>
                </a:solidFill>
                <a:latin typeface="Roboto" panose="02000000000000000000" pitchFamily="2" charset="0"/>
                <a:ea typeface="Roboto" panose="02000000000000000000" pitchFamily="2" charset="0"/>
              </a:rPr>
              <a:t>Trục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4" name="Down Arrow 3"/>
          <p:cNvSpPr/>
          <p:nvPr/>
        </p:nvSpPr>
        <p:spPr>
          <a:xfrm rot="3003917">
            <a:off x="4135558" y="2658377"/>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4806657">
            <a:off x="2856481" y="5239549"/>
            <a:ext cx="536276" cy="7589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17576543">
            <a:off x="2023427" y="2925706"/>
            <a:ext cx="536276" cy="11769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09768" y="1119883"/>
            <a:ext cx="4802052" cy="461665"/>
          </a:xfrm>
          <a:prstGeom prst="rect">
            <a:avLst/>
          </a:prstGeom>
          <a:noFill/>
        </p:spPr>
        <p:txBody>
          <a:bodyPr wrap="square" rtlCol="0">
            <a:spAutoFit/>
          </a:bodyPr>
          <a:lstStyle/>
          <a:p>
            <a:r>
              <a:rPr lang="en-US" sz="2400" dirty="0" err="1" smtClean="0">
                <a:solidFill>
                  <a:schemeClr val="bg1"/>
                </a:solidFill>
              </a:rPr>
              <a:t>Các</a:t>
            </a:r>
            <a:r>
              <a:rPr lang="en-US" sz="2400" dirty="0" smtClean="0">
                <a:solidFill>
                  <a:schemeClr val="bg1"/>
                </a:solidFill>
              </a:rPr>
              <a:t> </a:t>
            </a:r>
            <a:r>
              <a:rPr lang="en-US" sz="2400" dirty="0" err="1" smtClean="0">
                <a:solidFill>
                  <a:schemeClr val="bg1"/>
                </a:solidFill>
              </a:rPr>
              <a:t>bộ</a:t>
            </a:r>
            <a:r>
              <a:rPr lang="en-US" sz="2400" dirty="0" smtClean="0">
                <a:solidFill>
                  <a:schemeClr val="bg1"/>
                </a:solidFill>
              </a:rPr>
              <a:t> </a:t>
            </a:r>
            <a:r>
              <a:rPr lang="en-US" sz="2400" dirty="0" err="1" smtClean="0">
                <a:solidFill>
                  <a:schemeClr val="bg1"/>
                </a:solidFill>
              </a:rPr>
              <a:t>phận</a:t>
            </a:r>
            <a:r>
              <a:rPr lang="en-US" sz="2400" dirty="0" smtClean="0">
                <a:solidFill>
                  <a:schemeClr val="bg1"/>
                </a:solidFill>
              </a:rPr>
              <a:t> </a:t>
            </a:r>
            <a:r>
              <a:rPr lang="en-US" sz="2400" dirty="0" err="1" smtClean="0">
                <a:solidFill>
                  <a:schemeClr val="bg1"/>
                </a:solidFill>
              </a:rPr>
              <a:t>của</a:t>
            </a:r>
            <a:r>
              <a:rPr lang="en-US" sz="2400" dirty="0" smtClean="0">
                <a:solidFill>
                  <a:schemeClr val="bg1"/>
                </a:solidFill>
              </a:rPr>
              <a:t> </a:t>
            </a:r>
            <a:r>
              <a:rPr lang="en-US" sz="2400" dirty="0" err="1" smtClean="0">
                <a:solidFill>
                  <a:schemeClr val="bg1"/>
                </a:solidFill>
              </a:rPr>
              <a:t>chong</a:t>
            </a:r>
            <a:r>
              <a:rPr lang="en-US" sz="2400" dirty="0" smtClean="0">
                <a:solidFill>
                  <a:schemeClr val="bg1"/>
                </a:solidFill>
              </a:rPr>
              <a:t> </a:t>
            </a:r>
            <a:r>
              <a:rPr lang="en-US" sz="2400" dirty="0" err="1" smtClean="0">
                <a:solidFill>
                  <a:schemeClr val="bg1"/>
                </a:solidFill>
              </a:rPr>
              <a:t>chóng</a:t>
            </a:r>
            <a:endParaRPr lang="en-US" sz="2400" dirty="0">
              <a:solidFill>
                <a:schemeClr val="bg1"/>
              </a:solidFill>
            </a:endParaRPr>
          </a:p>
        </p:txBody>
      </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0" grpId="0"/>
      <p:bldP spid="12" grpId="0"/>
      <p:bldP spid="13" grpId="0"/>
      <p:bldP spid="14" grpId="0"/>
      <p:bldP spid="15" grpId="0"/>
      <p:bldP spid="4" grpId="0" animBg="1"/>
      <p:bldP spid="16" grpId="0" animBg="1"/>
      <p:bldP spid="17"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8633</TotalTime>
  <Words>1313</Words>
  <Application>Microsoft Office PowerPoint</Application>
  <PresentationFormat>Widescreen</PresentationFormat>
  <Paragraphs>160</Paragraphs>
  <Slides>31</Slides>
  <Notes>20</Notes>
  <HiddenSlides>0</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Open Sans</vt:lpstr>
      <vt:lpstr>Times New Roman</vt:lpstr>
      <vt:lpstr>Calibri Light</vt:lpstr>
      <vt:lpstr>Roboto Black</vt:lpstr>
      <vt:lpstr>Arial</vt:lpstr>
      <vt:lpstr>Roboto</vt:lpstr>
      <vt:lpstr>Pangolin</vt:lpstr>
      <vt:lpstr>Calibri</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HĐ 2: Hình thành kiến thức (Tìm hiểu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HĐ 3: Luyện tập và vận dụng (Tìm giải pháp, chế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HĐ 4: Chia sẻ và điều chỉnh hoạt động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ACER</cp:lastModifiedBy>
  <cp:revision>420</cp:revision>
  <dcterms:created xsi:type="dcterms:W3CDTF">2023-04-01T23:44:56Z</dcterms:created>
  <dcterms:modified xsi:type="dcterms:W3CDTF">2023-08-16T16:00:51Z</dcterms:modified>
</cp:coreProperties>
</file>