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84" r:id="rId5"/>
  </p:sldMasterIdLst>
  <p:notesMasterIdLst>
    <p:notesMasterId r:id="rId29"/>
  </p:notesMasterIdLst>
  <p:sldIdLst>
    <p:sldId id="257" r:id="rId6"/>
    <p:sldId id="265" r:id="rId7"/>
    <p:sldId id="264" r:id="rId8"/>
    <p:sldId id="266" r:id="rId9"/>
    <p:sldId id="267" r:id="rId10"/>
    <p:sldId id="280" r:id="rId11"/>
    <p:sldId id="282" r:id="rId12"/>
    <p:sldId id="283" r:id="rId13"/>
    <p:sldId id="268" r:id="rId14"/>
    <p:sldId id="260" r:id="rId15"/>
    <p:sldId id="284" r:id="rId16"/>
    <p:sldId id="286" r:id="rId17"/>
    <p:sldId id="290" r:id="rId18"/>
    <p:sldId id="288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29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ABB05-EF48-45C9-8402-D10771AD2DB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2EC01-43CD-4777-BD85-29D931319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0F9C-8A02-ACF1-D9F4-1A5A3199D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41729-E41F-1945-6747-92F723CC4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6D184-DC7C-6B66-5B13-FEE34767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66D8E-99C3-8208-9F9F-6F3B01DC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0F388-50F8-F8F5-3704-D09D55C4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AC7-4F9F-EAB2-D679-53AD640B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9E127-AAE2-B38E-1FB9-1B7EC5911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3A0E1-EBF0-AD51-83A4-BBF8458D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9F410-EEFA-68A1-0177-4F2951C9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8281F-9C4C-C470-0D3A-688847B7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5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BED2E-E07C-0712-1F19-305C00100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616A5-031F-5019-8ABF-1F3A3624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D2266-6BB2-DCEE-9F48-8A6E980F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A3AB-0F0B-42F3-7EDF-90E771D6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BB6C-6B7B-6C3D-E2C8-A61452F4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07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4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210F-0729-EEFE-7BD3-4B0044D1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B8F3-FBA3-7529-ECDE-55F2D5D61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F6274-649A-DEB9-8FD8-8D239D53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AEFD1-97B1-F16F-AA94-D32E0094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0757-F01A-410E-9AF5-15A38F81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8CDA-B8F3-F593-FCF4-B4C99ED2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E3620-FEFB-BFD4-9883-E0E9A44E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42269-7F75-48F0-B2B0-6AE8499D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6F3A-1B1F-FB9F-9326-BBAD0F9D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92C7-A024-A23F-FEB8-D07D038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59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2D1-2009-DBF6-31D2-43F0F074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ECB7-4DA7-05C7-502C-7F8BA8385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9C891-5DA5-5166-4E1F-FB1FE87C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1E5E-AF1F-63C8-33BB-1FB6E222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7BAB2-DCA9-6A1F-3FCD-B4B790F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32AA8-C58D-3057-42BB-028CDF70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4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57E0-F7CB-5126-342A-774D07CC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E75-C915-7CBD-B15C-A9BB32BD3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22B29-108A-0FFE-E078-3D5E8A2FE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7BD88-1154-1B58-0673-E7D805D2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F23DF-0761-D63D-5881-74AD2E3A5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761EF-D599-77C3-D623-51D7A825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852A0-029C-C015-0D42-B61C845F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6DFF2-0B6D-82A2-8D8C-263EE918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2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83F0-1208-67CC-63D3-C9604956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747F7-A281-D326-CD6C-273CC584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31778-D903-1F57-6F20-121FFA59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7BF94-0502-7294-280F-9E228F39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76980-365A-C650-DD52-ECC12636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00487-E911-62E7-416D-66EAF9FD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A2D8A-29AD-6756-3282-606FA59B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7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2F1D-D884-E404-34DA-606B165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41DB-612B-E09F-5173-5B4570661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FDBC-8A26-1522-DBF2-40E258892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D3883-7DD8-3060-136A-24AF30A3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0EAC0-07E1-0638-F5DA-AD9203C4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0876-3AC4-8171-F43D-0B90E6B1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9A32-8051-C416-BA08-54953F21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E0220-FEF3-9AA1-2568-5CB8B614D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D3D3-AE60-1CDE-3447-2BF40230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32A4C-2307-1612-1D79-355B5765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2D727-68E5-6062-AD88-75047111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7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F695-4189-930A-CF2E-3B5C0842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2BA4-0000-CC4B-E5B2-1790FCEF2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D6BD6-B6E2-C2EF-431C-0F7445456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D8C20-61A9-2DB9-D092-526A2C05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6151B-8C17-5C2C-9C4B-C09FE991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86A43-8969-7BB0-83A1-2A6B687A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40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D641-8A95-4E8E-1E49-D63EFCF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CB939-726E-FD80-EEE5-12A35861D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7EDFF-83CF-8777-BD69-EA3383B7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A6971-C003-07ED-F799-C2927F0B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E636-3B6C-849A-E2DC-DB5639DF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7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371EE-96BB-C34B-A2CE-BDB6C9AF2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C7871-C661-60D8-AFEE-A94927C8D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96CB-9C9A-AA15-7031-16CE53F6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0C80-019C-F580-6B8B-0D382C20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AB94-92B4-5158-2623-21C592B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02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86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52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1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2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1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4556-4EA5-EA5E-F8D7-6FA9020B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9D5DA-4D1C-94A7-2364-4C3E88A0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DDD66-6F31-4F85-8B5D-6155020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9F5DC-96CF-5F3A-6C74-8244720B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C24CB-E500-8856-94F7-4DD48475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1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9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116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08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448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63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239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23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4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27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13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A3FF-E0EC-E271-32AE-7E82EADA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45A5-E5AC-EFD8-C74F-7EF17538D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0F518-B47E-83FF-D87A-9B9B3D191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6246A-59D5-4385-A6BC-A2231BD4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23FF-187E-9F1E-9E6D-6B030695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20F74-F217-8D01-8144-4A31BFBA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7406-E17F-F5C9-05CC-DAF70B46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A0ECF-9027-10FA-7E5C-5DCB0C48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742C6-C9F8-DF6B-AE68-3617069A8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1B19F-DFB6-DDE3-2F0A-288DCECB7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18745-DBFA-0122-2C44-BDB12DAF5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776A3-2BAB-B832-7689-C494D159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E1E0F-0D26-506D-2FF7-1875968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D82D2-4329-4C22-B814-9D5BD4DA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0813-5BE4-58D6-C546-67BCF6A31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1F3A-C917-F725-F2C0-AB2C9450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384D7-A738-9D06-CD01-AFE7A248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1B7BD-AD3C-E327-A71C-79935817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FF63F-0ECB-6D69-E759-EE34AD92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0C319-7C84-173E-F9AB-22D1683F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7E87-132D-8471-96C7-436729DB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57A1-C581-332F-D8C2-FA069BFC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A920-F6B2-321D-BBCC-F36F3B75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A746D-A0F1-25E1-CED2-EC3F4652E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5B297-2DD2-96F3-0BB7-306FF662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E300C-64B7-738B-3FF8-94536857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08E-B8FE-CD47-2EB9-33C37EF0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6059-8504-8E06-33BA-276C3359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83B39-F121-58B6-648D-3CE02443E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9CDD4-53C5-873C-E174-D67283B79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E4E61-7C2F-FE83-47CD-5CBDCF5C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EC4C7-CD98-EF46-A52A-B2464682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124F5-CF8C-A0C4-18C7-825DECC6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EAFD0-DBB1-A214-6D80-4D8B0495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3644A-5A48-DE7D-D5DC-FE3000A03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4E4A4-8E59-A124-25AB-A8676B87B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2812-C263-4401-AF90-ADFEEB001E2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9813-263E-F010-91C1-E4A8C2DA6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5DAB4-6500-A2B8-0ECC-653DBB035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19A1-8B87-4669-A2EA-A01DA99B3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1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4A86E-9D3C-AD71-3B83-3670B3A4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C48B-59E5-39C2-420E-BF9C26672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E7538-FA2A-2831-1DBF-068D7F79B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232B-0FD7-429C-9F98-FF5BD8AC0A9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25E7-55C8-9908-25AF-7CAD727A2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44BE7-97BB-60BF-EC57-1507808D7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3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A94CF-AC68-42B8-5D96-2DCB8288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70" y="114300"/>
            <a:ext cx="6041660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AEBB4-9E32-BB54-0EC4-D3B6B13E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8" y="2102258"/>
            <a:ext cx="5980694" cy="2310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0C82B-E3BE-B6C8-D920-E7E54E161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101" y="152707"/>
            <a:ext cx="359695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1559675" y="11360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691644" y="1700303"/>
            <a:ext cx="775119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81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9DB40E4-54C0-2A94-2BC7-676FC7F67D9B}"/>
              </a:ext>
            </a:extLst>
          </p:cNvPr>
          <p:cNvGrpSpPr/>
          <p:nvPr/>
        </p:nvGrpSpPr>
        <p:grpSpPr>
          <a:xfrm>
            <a:off x="332351" y="133350"/>
            <a:ext cx="11469123" cy="1914526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F0F9F05E-9CE4-475D-CB0B-82DA1A97F6B9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455B10BE-9C2A-1D3B-05F7-EFF6B0B55FE2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Rectangle 70">
            <a:extLst>
              <a:ext uri="{FF2B5EF4-FFF2-40B4-BE49-F238E27FC236}">
                <a16:creationId xmlns:a16="http://schemas.microsoft.com/office/drawing/2014/main" id="{9FB835C5-0FCB-FB41-14F3-78E65AB7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30" y="343506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tin, quan sát hình 1 và thực hiện yêu cầu: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dân tộc sinh sống ở vùng Trung du và miền núi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Nêu tên những tỉnh có mật độ dân số dưới 100 người/km2 Nhận xét về sự phân bố dân cư ở vùng Trung du và miền núi Bắc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80D89-9D27-6037-BBCF-0FE28A8E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143125"/>
            <a:ext cx="5772150" cy="4438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6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9DB40E4-54C0-2A94-2BC7-676FC7F67D9B}"/>
              </a:ext>
            </a:extLst>
          </p:cNvPr>
          <p:cNvGrpSpPr/>
          <p:nvPr/>
        </p:nvGrpSpPr>
        <p:grpSpPr>
          <a:xfrm>
            <a:off x="2705100" y="131693"/>
            <a:ext cx="6696075" cy="811282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F0F9F05E-9CE4-475D-CB0B-82DA1A97F6B9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455B10BE-9C2A-1D3B-05F7-EFF6B0B55FE2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Rectangle 70">
            <a:extLst>
              <a:ext uri="{FF2B5EF4-FFF2-40B4-BE49-F238E27FC236}">
                <a16:creationId xmlns:a16="http://schemas.microsoft.com/office/drawing/2014/main" id="{9FB835C5-0FCB-FB41-14F3-78E65AB7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30" y="276831"/>
            <a:ext cx="102716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Hoàn thành p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hiếu học tập</a:t>
            </a:r>
          </a:p>
        </p:txBody>
      </p:sp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5B9A53EE-C7DB-9E01-34BD-59B1E1B18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6" y="1084289"/>
            <a:ext cx="3853052" cy="5449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1BF50-3F3E-532D-BF39-768A4D25AF00}"/>
              </a:ext>
            </a:extLst>
          </p:cNvPr>
          <p:cNvSpPr txBox="1"/>
          <p:nvPr/>
        </p:nvSpPr>
        <p:spPr>
          <a:xfrm>
            <a:off x="2200276" y="419100"/>
            <a:ext cx="910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duy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cư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Baloo" panose="030809020403020202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5782-F03D-F84C-D6B4-6A9D06E5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70" y="1662181"/>
            <a:ext cx="3449356" cy="25982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114BE7-ED3E-806D-690F-245547BAE7C6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33C63AB-3B8D-D026-45B8-07A92AF78153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B95FEE-2F2A-F52A-AAA6-893E1E72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9" name="Picture 8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363041-38D6-27CB-3C55-78D63AF5E1C1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14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694560-E35E-0CAF-4C0B-8F0C0FA7AABE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1F1D9FB-B39C-68E2-88B3-739F02073052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aloo" panose="03080902040302020200" pitchFamily="66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1A1B25-0E91-D074-BD9C-E14CC506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16" name="Picture 1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B897E840-7865-5557-B3C7-BCD5C2972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91F36A-FDCD-AE8E-E5CB-1E66FCC9E59C}"/>
              </a:ext>
            </a:extLst>
          </p:cNvPr>
          <p:cNvGrpSpPr/>
          <p:nvPr/>
        </p:nvGrpSpPr>
        <p:grpSpPr>
          <a:xfrm rot="11695749">
            <a:off x="4738078" y="4255615"/>
            <a:ext cx="1763420" cy="846471"/>
            <a:chOff x="1364877" y="1206074"/>
            <a:chExt cx="2465703" cy="1348495"/>
          </a:xfrm>
        </p:grpSpPr>
        <p:pic>
          <p:nvPicPr>
            <p:cNvPr id="21" name="Picture 2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313AF7B8-9FFA-A40C-FC5A-1834B732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04C76A-5C8D-F193-4BDE-8328977E0691}"/>
                </a:ext>
              </a:extLst>
            </p:cNvPr>
            <p:cNvSpPr txBox="1"/>
            <p:nvPr/>
          </p:nvSpPr>
          <p:spPr>
            <a:xfrm rot="13040582">
              <a:off x="2091941" y="1343398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D13567D-94A2-9B2B-FF41-202E28CB1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33" y="5172074"/>
            <a:ext cx="901108" cy="8401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925034-90AD-CBBA-1A06-3A4BBF2FA188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E3488B-2803-D016-83F9-4A41DAA0E7BE}"/>
              </a:ext>
            </a:extLst>
          </p:cNvPr>
          <p:cNvGrpSpPr/>
          <p:nvPr/>
        </p:nvGrpSpPr>
        <p:grpSpPr>
          <a:xfrm rot="13980061">
            <a:off x="3461078" y="4381833"/>
            <a:ext cx="1711615" cy="826225"/>
            <a:chOff x="1364877" y="1199203"/>
            <a:chExt cx="2465703" cy="1355366"/>
          </a:xfrm>
        </p:grpSpPr>
        <p:pic>
          <p:nvPicPr>
            <p:cNvPr id="26" name="Picture 25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2A6168AF-ED28-2442-DB0E-9A9C5B67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02A27-B4CD-5431-F4AC-F4E9B293E496}"/>
                </a:ext>
              </a:extLst>
            </p:cNvPr>
            <p:cNvSpPr txBox="1"/>
            <p:nvPr/>
          </p:nvSpPr>
          <p:spPr>
            <a:xfrm rot="13040582">
              <a:off x="1957737" y="1199203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5300382-015B-528F-5102-A89825508B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083" y="5493296"/>
            <a:ext cx="901108" cy="7691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07CECAB-0F45-FB1E-7679-032A9BE96204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30" name="Picture 29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7196C8E-86AC-681D-3030-C2547A74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0AA5D9-CF6C-A963-D038-C2A5124126DD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Dao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5200B1B-FEF8-ED4A-A5C7-257BB6C9CC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8B8EE84-C69B-15EE-8DFC-4099204ED22F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34" name="Picture 33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A7A30791-5F15-C8DB-F4C1-6C8FBEC8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F37865-08EE-D1F6-FCD6-11678C52D6FB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1A8B92-3E69-EA79-3A64-D5660250D4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09" y="4131221"/>
            <a:ext cx="707154" cy="7691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8F8DBBD-0ACC-EE2B-FD04-75CB59ECC7BF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43" name="Picture 4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F907698-64E2-839F-3E58-7D5B16315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0D80E7-A0CB-9265-2417-C0AA0178E13E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4B2CAD7-7712-CFE1-1781-65AFBBC247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822BACC-3FE7-A06E-B606-EABB2480F420}"/>
              </a:ext>
            </a:extLst>
          </p:cNvPr>
          <p:cNvGrpSpPr/>
          <p:nvPr/>
        </p:nvGrpSpPr>
        <p:grpSpPr>
          <a:xfrm rot="860182">
            <a:off x="1838000" y="2311230"/>
            <a:ext cx="1859726" cy="822036"/>
            <a:chOff x="1364877" y="1206074"/>
            <a:chExt cx="2679068" cy="1348495"/>
          </a:xfrm>
        </p:grpSpPr>
        <p:pic>
          <p:nvPicPr>
            <p:cNvPr id="48" name="Picture 4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D2812F6D-4EDB-22FF-47C4-7F9AABD5B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86E1A2-AC64-E1A6-033C-5AD69D4CD7C0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F3A6017-DBFB-D406-309A-940DDAE5F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644" y="1609725"/>
            <a:ext cx="825847" cy="75177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42ADC08-292E-03F1-F4E0-C91AAD2B98A9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52" name="Picture 51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C82873ED-0061-3046-0249-E30FAC80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0DDFFA-4800-86C1-9438-A24B2AD4A662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ABE108C-7F2C-A58A-96A2-E41F19914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8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3B30A6-5F2B-4D66-D9F8-992FF56BFEAA}"/>
              </a:ext>
            </a:extLst>
          </p:cNvPr>
          <p:cNvGrpSpPr/>
          <p:nvPr/>
        </p:nvGrpSpPr>
        <p:grpSpPr>
          <a:xfrm>
            <a:off x="402336" y="228600"/>
            <a:ext cx="7315200" cy="5093208"/>
            <a:chOff x="4971987" y="1978049"/>
            <a:chExt cx="3910186" cy="3099030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4B0D6367-A7A6-F89C-BE32-37305B58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A2636D02-084C-F96A-B473-61A1629CC5DD}"/>
                </a:ext>
              </a:extLst>
            </p:cNvPr>
            <p:cNvSpPr txBox="1"/>
            <p:nvPr/>
          </p:nvSpPr>
          <p:spPr>
            <a:xfrm flipH="1">
              <a:off x="5429608" y="3059575"/>
              <a:ext cx="2982935" cy="95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mật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15471B-3164-C9BB-0C1F-735962845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1178331"/>
            <a:ext cx="3874593" cy="5979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B4B177-5BAB-AA5F-A98E-97A728E19577}"/>
              </a:ext>
            </a:extLst>
          </p:cNvPr>
          <p:cNvGrpSpPr/>
          <p:nvPr/>
        </p:nvGrpSpPr>
        <p:grpSpPr>
          <a:xfrm>
            <a:off x="354711" y="314325"/>
            <a:ext cx="7315200" cy="5093208"/>
            <a:chOff x="4971987" y="1978049"/>
            <a:chExt cx="3910186" cy="3099030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169E2E98-C6AF-819A-7B49-42167A85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691444A4-F7DA-8E1A-70C7-318E59F015C0}"/>
                </a:ext>
              </a:extLst>
            </p:cNvPr>
            <p:cNvSpPr txBox="1"/>
            <p:nvPr/>
          </p:nvSpPr>
          <p:spPr>
            <a:xfrm flipH="1">
              <a:off x="5546710" y="2537970"/>
              <a:ext cx="2982935" cy="192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Mật độ dân số là số người dân trung bình sống trên một đơn vị diện tích lãnh thổ (đơn vị: người/km2).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721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FAC749-A4E9-BD3F-F3E4-A8B2A9F04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35183"/>
              </p:ext>
            </p:extLst>
          </p:nvPr>
        </p:nvGraphicFramePr>
        <p:xfrm>
          <a:off x="771525" y="1171574"/>
          <a:ext cx="10620375" cy="454399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057775">
                  <a:extLst>
                    <a:ext uri="{9D8B030D-6E8A-4147-A177-3AD203B41FA5}">
                      <a16:colId xmlns:a16="http://schemas.microsoft.com/office/drawing/2014/main" val="1128003806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1878469756"/>
                    </a:ext>
                  </a:extLst>
                </a:gridCol>
              </a:tblGrid>
              <a:tr h="770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Mật độ dân số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Tỉnh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665932"/>
                  </a:ext>
                </a:extLst>
              </a:tr>
              <a:tr h="16680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Dưới 100 người/km</a:t>
                      </a:r>
                      <a:r>
                        <a:rPr lang="vi-VN" sz="2800" b="1" baseline="30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 Bằng, Bắc Kạn, Lạng Sơn, Lai Châu, Điện Biên, Sơn La.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897481"/>
                  </a:ext>
                </a:extLst>
              </a:tr>
              <a:tr h="21055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ừ 100 đến 500 người/km2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Lào Cai, Hà Giang, Yên Bái, Tuyên Quang, Thái Nguyên, Phú Thọ, Hòa Bình, Bắc Giang, Quảng Ninh.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16108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06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iêm ngưỡng sắc phục vùng Tây Bắc | VIETRAVEL">
            <a:extLst>
              <a:ext uri="{FF2B5EF4-FFF2-40B4-BE49-F238E27FC236}">
                <a16:creationId xmlns:a16="http://schemas.microsoft.com/office/drawing/2014/main" id="{D01E813E-3C89-8D68-96D0-F70CFCB83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714375"/>
            <a:ext cx="4457700" cy="32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Ảnh: Những nét văn hóa đặc sắc của đồng bào Thái Tây Bắc - Kiểm Sát Online">
            <a:extLst>
              <a:ext uri="{FF2B5EF4-FFF2-40B4-BE49-F238E27FC236}">
                <a16:creationId xmlns:a16="http://schemas.microsoft.com/office/drawing/2014/main" id="{D8C6F265-73E9-2EA2-2CCA-4F5F09D9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07" y="733424"/>
            <a:ext cx="4040817" cy="32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333874" y="4143375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Dân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tộc</a:t>
            </a:r>
            <a:r>
              <a:rPr lang="en-US" sz="6000" b="1" dirty="0">
                <a:solidFill>
                  <a:srgbClr val="FF0000"/>
                </a:solidFill>
              </a:rPr>
              <a:t> Thái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2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333874" y="4143375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Dao</a:t>
            </a:r>
          </a:p>
        </p:txBody>
      </p:sp>
      <p:pic>
        <p:nvPicPr>
          <p:cNvPr id="5" name="Picture 4" descr="Dân tộc Dao">
            <a:extLst>
              <a:ext uri="{FF2B5EF4-FFF2-40B4-BE49-F238E27FC236}">
                <a16:creationId xmlns:a16="http://schemas.microsoft.com/office/drawing/2014/main" id="{FC7E3244-FCCD-CB41-0FE1-D196D0E5E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847724"/>
            <a:ext cx="4510088" cy="31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ân tộc Dao ở Việt Nam">
            <a:extLst>
              <a:ext uri="{FF2B5EF4-FFF2-40B4-BE49-F238E27FC236}">
                <a16:creationId xmlns:a16="http://schemas.microsoft.com/office/drawing/2014/main" id="{8BDF8DFE-3036-CB37-57B1-838843513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71537"/>
            <a:ext cx="4191666" cy="31575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5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3609976" y="4143375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C8EC39EC-E10C-A2B5-801B-08743BD10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962024"/>
            <a:ext cx="4293648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a sĩ dân tộc Mường Hà Myo ra MV kết hợp dân ca Mường và nhạc điện tử | Báo  Dân tộc và Phát triển">
            <a:extLst>
              <a:ext uri="{FF2B5EF4-FFF2-40B4-BE49-F238E27FC236}">
                <a16:creationId xmlns:a16="http://schemas.microsoft.com/office/drawing/2014/main" id="{91AA20B6-2985-4CB9-AFDD-48C8014D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9" y="980883"/>
            <a:ext cx="4714875" cy="30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2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rang phục của người dân tộc Tày với những nét hoa văn hấp dẫn năm 2023">
            <a:extLst>
              <a:ext uri="{FF2B5EF4-FFF2-40B4-BE49-F238E27FC236}">
                <a16:creationId xmlns:a16="http://schemas.microsoft.com/office/drawing/2014/main" id="{F5593BE3-D529-16CD-BC41-7EA6DEEE6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6" y="885825"/>
            <a:ext cx="427689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ĐẶC SẮC VĂN HOÁ DÂN TỘC TÀY Ở CAO BẰNG | Antamtour.vn">
            <a:extLst>
              <a:ext uri="{FF2B5EF4-FFF2-40B4-BE49-F238E27FC236}">
                <a16:creationId xmlns:a16="http://schemas.microsoft.com/office/drawing/2014/main" id="{DDA038A2-CFF6-6D7B-7D49-B79D9F25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96" y="923925"/>
            <a:ext cx="5037892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5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ield with a river&#10;&#10;Description automatically generated">
            <a:extLst>
              <a:ext uri="{FF2B5EF4-FFF2-40B4-BE49-F238E27FC236}">
                <a16:creationId xmlns:a16="http://schemas.microsoft.com/office/drawing/2014/main" id="{D7278A2A-FDB8-2ADC-B1E3-1B533DD9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E226C26-E0A1-F398-80AC-3523312352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30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B07EF651-B86D-C041-6A41-64F52E94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19">
            <a:extLst>
              <a:ext uri="{FF2B5EF4-FFF2-40B4-BE49-F238E27FC236}">
                <a16:creationId xmlns:a16="http://schemas.microsoft.com/office/drawing/2014/main" id="{78980B52-FE3F-1B99-28EB-3133E2200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B21A7EC-6EAC-853C-374F-14947BC35706}"/>
              </a:ext>
            </a:extLst>
          </p:cNvPr>
          <p:cNvGrpSpPr/>
          <p:nvPr/>
        </p:nvGrpSpPr>
        <p:grpSpPr>
          <a:xfrm>
            <a:off x="4528626" y="352425"/>
            <a:ext cx="7660913" cy="5657849"/>
            <a:chOff x="74342" y="1538752"/>
            <a:chExt cx="9069658" cy="3323063"/>
          </a:xfrm>
        </p:grpSpPr>
        <p:sp>
          <p:nvSpPr>
            <p:cNvPr id="34" name="Rounded Rectangle 13">
              <a:extLst>
                <a:ext uri="{FF2B5EF4-FFF2-40B4-BE49-F238E27FC236}">
                  <a16:creationId xmlns:a16="http://schemas.microsoft.com/office/drawing/2014/main" id="{CB7C6022-6FAC-625A-7C0C-32C4B71F551C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95FE7469-F446-CF34-27E9-4BF9F9469D66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7">
            <a:extLst>
              <a:ext uri="{FF2B5EF4-FFF2-40B4-BE49-F238E27FC236}">
                <a16:creationId xmlns:a16="http://schemas.microsoft.com/office/drawing/2014/main" id="{0F2156F0-2BFC-60FA-D9F4-51733F3622E5}"/>
              </a:ext>
            </a:extLst>
          </p:cNvPr>
          <p:cNvSpPr txBox="1"/>
          <p:nvPr/>
        </p:nvSpPr>
        <p:spPr>
          <a:xfrm>
            <a:off x="4552578" y="844251"/>
            <a:ext cx="750078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tên được một số dân tộc sinh sống ở vùng Trung du và miền núi Bắc Bộ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 xét được một cách đơn giản về sự phân bố dân cư ở vùng Trung du và miền núi Bắc Bộ thông qua lược đồ phân bố dân cư.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được một số cách khai thác tự nhiên (Ví dụ: làm ruộng bậc thang, xây dựng các công trình thủy điện, khai thác khoáng sản...)</a:t>
            </a:r>
          </a:p>
          <a:p>
            <a:pPr marL="599711" marR="0" lvl="1" indent="-3429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 tả được một số lễ hội văn hóa của các dân tộc ở vùng Trung du và miền núi Bắc Bộ (Ví dụ: lề hội Gầu Tao, hát Then, Xòa Thái, lễ hội Lồng Tồng, chợ phiên vùng cao,...)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1A59D41-E967-9FDC-FDD3-E830BD3A8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Nùng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Nét tinh tế trong trang phục phụ nữ Nùng Dín">
            <a:extLst>
              <a:ext uri="{FF2B5EF4-FFF2-40B4-BE49-F238E27FC236}">
                <a16:creationId xmlns:a16="http://schemas.microsoft.com/office/drawing/2014/main" id="{67B43D5D-8E10-C88E-D0BA-E877EF0C4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928687"/>
            <a:ext cx="4454134" cy="31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Gìn giữ nét đẹp trang phục dân tộc Nùng">
            <a:extLst>
              <a:ext uri="{FF2B5EF4-FFF2-40B4-BE49-F238E27FC236}">
                <a16:creationId xmlns:a16="http://schemas.microsoft.com/office/drawing/2014/main" id="{3BC94E9F-5B33-5C8C-5243-E0DBD750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906135"/>
            <a:ext cx="4733925" cy="31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2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19075" y="266700"/>
            <a:ext cx="11420475" cy="63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4048126" y="4267200"/>
            <a:ext cx="543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ài nét về người Kinh">
            <a:extLst>
              <a:ext uri="{FF2B5EF4-FFF2-40B4-BE49-F238E27FC236}">
                <a16:creationId xmlns:a16="http://schemas.microsoft.com/office/drawing/2014/main" id="{7088C6F5-28CF-AD6E-7565-5D3BE5C4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5874"/>
            <a:ext cx="4362450" cy="30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hám phá sự thật đằng sau mẫu áo dài tứ thân của người Kinh Bắc xưa">
            <a:extLst>
              <a:ext uri="{FF2B5EF4-FFF2-40B4-BE49-F238E27FC236}">
                <a16:creationId xmlns:a16="http://schemas.microsoft.com/office/drawing/2014/main" id="{57CEEB32-C3C5-BB9A-49FB-CF21C7875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1343024"/>
            <a:ext cx="4691950" cy="30194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3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F078F5EC-3050-82E1-4B9F-DE7926010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3996F-3208-CBE2-CD53-F17041A0F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F10D8C1C-DC18-D3CF-1EC6-9929BA43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336" y="2356725"/>
            <a:ext cx="583324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80C58-F7B0-9489-FF2C-07EB0BC29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61" y="1261816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8620F7-A492-1A3F-DEEE-54E38F15F226}"/>
              </a:ext>
            </a:extLst>
          </p:cNvPr>
          <p:cNvGrpSpPr/>
          <p:nvPr/>
        </p:nvGrpSpPr>
        <p:grpSpPr>
          <a:xfrm>
            <a:off x="1608584" y="833015"/>
            <a:ext cx="9440416" cy="5291560"/>
            <a:chOff x="1904672" y="1167423"/>
            <a:chExt cx="8308082" cy="47691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295330-11F3-E16A-20E4-C565054A5F45}"/>
                </a:ext>
              </a:extLst>
            </p:cNvPr>
            <p:cNvGrpSpPr/>
            <p:nvPr/>
          </p:nvGrpSpPr>
          <p:grpSpPr>
            <a:xfrm>
              <a:off x="1904672" y="1167423"/>
              <a:ext cx="8308082" cy="4769116"/>
              <a:chOff x="445437" y="256830"/>
              <a:chExt cx="11333661" cy="629575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64FF142-B009-9A56-448F-CEECD7CF87F3}"/>
                  </a:ext>
                </a:extLst>
              </p:cNvPr>
              <p:cNvSpPr/>
              <p:nvPr/>
            </p:nvSpPr>
            <p:spPr>
              <a:xfrm>
                <a:off x="445437" y="256830"/>
                <a:ext cx="11333661" cy="6295753"/>
              </a:xfrm>
              <a:prstGeom prst="roundRect">
                <a:avLst>
                  <a:gd name="adj" fmla="val 6076"/>
                </a:avLst>
              </a:prstGeom>
              <a:solidFill>
                <a:srgbClr val="FFF24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914B0B-DFDD-EB5F-FE86-D45C01413FC9}"/>
                  </a:ext>
                </a:extLst>
              </p:cNvPr>
              <p:cNvSpPr/>
              <p:nvPr/>
            </p:nvSpPr>
            <p:spPr>
              <a:xfrm>
                <a:off x="609599" y="451957"/>
                <a:ext cx="10972799" cy="5966772"/>
              </a:xfrm>
              <a:prstGeom prst="roundRect">
                <a:avLst>
                  <a:gd name="adj" fmla="val 6076"/>
                </a:avLst>
              </a:prstGeom>
              <a:solidFill>
                <a:srgbClr val="FFF8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A6EA80C-03C8-9AF0-1A71-4AF2C173AF50}"/>
                  </a:ext>
                </a:extLst>
              </p:cNvPr>
              <p:cNvSpPr/>
              <p:nvPr/>
            </p:nvSpPr>
            <p:spPr>
              <a:xfrm>
                <a:off x="933450" y="582994"/>
                <a:ext cx="8077199" cy="5643426"/>
              </a:xfrm>
              <a:prstGeom prst="roundRect">
                <a:avLst>
                  <a:gd name="adj" fmla="val 18011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9A3F29-9D8D-4A7D-74E1-B2FDFF64919F}"/>
                  </a:ext>
                </a:extLst>
              </p:cNvPr>
              <p:cNvSpPr/>
              <p:nvPr/>
            </p:nvSpPr>
            <p:spPr>
              <a:xfrm>
                <a:off x="9334500" y="607287"/>
                <a:ext cx="1924049" cy="5609953"/>
              </a:xfrm>
              <a:prstGeom prst="roundRect">
                <a:avLst>
                  <a:gd name="adj" fmla="val 1395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DCB1AC-6289-E07E-905B-BDE8EA9B7B6B}"/>
                  </a:ext>
                </a:extLst>
              </p:cNvPr>
              <p:cNvGrpSpPr/>
              <p:nvPr/>
            </p:nvGrpSpPr>
            <p:grpSpPr>
              <a:xfrm>
                <a:off x="9611855" y="933450"/>
                <a:ext cx="1409700" cy="2547457"/>
                <a:chOff x="9611855" y="933450"/>
                <a:chExt cx="1409700" cy="254745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BC06A20-EFE2-094E-5470-11A393AF047A}"/>
                    </a:ext>
                  </a:extLst>
                </p:cNvPr>
                <p:cNvSpPr/>
                <p:nvPr/>
              </p:nvSpPr>
              <p:spPr>
                <a:xfrm>
                  <a:off x="9611855" y="933450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C903D69-0074-D4E4-723E-73E89092D713}"/>
                    </a:ext>
                  </a:extLst>
                </p:cNvPr>
                <p:cNvSpPr/>
                <p:nvPr/>
              </p:nvSpPr>
              <p:spPr>
                <a:xfrm>
                  <a:off x="9611855" y="1208034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ED6C1AD-C00D-D22A-5D16-28BCBA54A785}"/>
                    </a:ext>
                  </a:extLst>
                </p:cNvPr>
                <p:cNvSpPr/>
                <p:nvPr/>
              </p:nvSpPr>
              <p:spPr>
                <a:xfrm>
                  <a:off x="9611855" y="1482618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1684AFB-6ED4-50A3-A7C7-1B59E6A98E1B}"/>
                    </a:ext>
                  </a:extLst>
                </p:cNvPr>
                <p:cNvSpPr/>
                <p:nvPr/>
              </p:nvSpPr>
              <p:spPr>
                <a:xfrm>
                  <a:off x="9611855" y="1757202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1B25D8E-288C-93F2-462E-EA0DA25E7A13}"/>
                    </a:ext>
                  </a:extLst>
                </p:cNvPr>
                <p:cNvSpPr/>
                <p:nvPr/>
              </p:nvSpPr>
              <p:spPr>
                <a:xfrm>
                  <a:off x="9611855" y="2031786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105F67D-1BC1-EA4F-2E5A-81CA55E2AA49}"/>
                    </a:ext>
                  </a:extLst>
                </p:cNvPr>
                <p:cNvSpPr/>
                <p:nvPr/>
              </p:nvSpPr>
              <p:spPr>
                <a:xfrm>
                  <a:off x="9611855" y="2306370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88A4356-9BAA-6A81-5B2B-73BA891AB301}"/>
                    </a:ext>
                  </a:extLst>
                </p:cNvPr>
                <p:cNvSpPr/>
                <p:nvPr/>
              </p:nvSpPr>
              <p:spPr>
                <a:xfrm>
                  <a:off x="9611855" y="2580954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7C84AEF-95B4-9302-BABE-4C68CE7C0AFB}"/>
                    </a:ext>
                  </a:extLst>
                </p:cNvPr>
                <p:cNvSpPr/>
                <p:nvPr/>
              </p:nvSpPr>
              <p:spPr>
                <a:xfrm>
                  <a:off x="9611855" y="2855538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B2E8CD5-505C-0512-2745-F2049B610432}"/>
                    </a:ext>
                  </a:extLst>
                </p:cNvPr>
                <p:cNvSpPr/>
                <p:nvPr/>
              </p:nvSpPr>
              <p:spPr>
                <a:xfrm>
                  <a:off x="9611855" y="3130122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E41E0B7-8F23-4B6A-F1D7-611FE909B69B}"/>
                    </a:ext>
                  </a:extLst>
                </p:cNvPr>
                <p:cNvSpPr/>
                <p:nvPr/>
              </p:nvSpPr>
              <p:spPr>
                <a:xfrm>
                  <a:off x="9611855" y="3404707"/>
                  <a:ext cx="14097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108BFFF-B8B1-0FE8-1488-4A92B9161584}"/>
                  </a:ext>
                </a:extLst>
              </p:cNvPr>
              <p:cNvSpPr/>
              <p:nvPr/>
            </p:nvSpPr>
            <p:spPr>
              <a:xfrm>
                <a:off x="9765098" y="3772763"/>
                <a:ext cx="995634" cy="995634"/>
              </a:xfrm>
              <a:prstGeom prst="ellipse">
                <a:avLst/>
              </a:prstGeom>
              <a:solidFill>
                <a:srgbClr val="FF8AAE"/>
              </a:solidFill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6A5C481-EC0C-CE1D-C366-0215C8FC3B96}"/>
                  </a:ext>
                </a:extLst>
              </p:cNvPr>
              <p:cNvSpPr/>
              <p:nvPr/>
            </p:nvSpPr>
            <p:spPr>
              <a:xfrm>
                <a:off x="9765098" y="4950074"/>
                <a:ext cx="995634" cy="995634"/>
              </a:xfrm>
              <a:prstGeom prst="ellipse">
                <a:avLst/>
              </a:prstGeom>
              <a:solidFill>
                <a:srgbClr val="FFB2A6"/>
              </a:solidFill>
              <a:ln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8" descr="Comic style Images | Free Vectors, Stock Photos &amp; PSD">
              <a:extLst>
                <a:ext uri="{FF2B5EF4-FFF2-40B4-BE49-F238E27FC236}">
                  <a16:creationId xmlns:a16="http://schemas.microsoft.com/office/drawing/2014/main" id="{4C7FB061-6359-4629-49C1-72B77FDD2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467" y="1433519"/>
              <a:ext cx="5962371" cy="42535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60689-0BA7-08E5-5D9B-8E0FC5F3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94" y="2278676"/>
            <a:ext cx="6262408" cy="22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134" y="2975382"/>
            <a:ext cx="4585884" cy="38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CC4A1-8921-3CEA-CC88-2A4BD34E1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148" y="1321575"/>
            <a:ext cx="6578154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A4253-EDD9-C8C6-9E5E-4390AE91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05" y="530534"/>
            <a:ext cx="10729890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5B135FE1-ED7E-4EE4-4C94-3A0700DC6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EF309A8F-0D45-2546-860E-C4C4D9F57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B4B569CC-5582-E06D-2E0E-90BA65BA5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CC206977-4CA7-4F72-19E1-568218173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D34EF8-21A8-058A-76C2-2AE41FA5F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B073DF-8FAD-8A29-BC87-6A8AA5B540E1}"/>
              </a:ext>
            </a:extLst>
          </p:cNvPr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CB5E2E-B06F-D819-FCB5-744345026E23}"/>
                </a:ext>
              </a:extLst>
            </p:cNvPr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9063AD-D755-34AA-6D28-006EAFDFE4BD}"/>
                </a:ext>
              </a:extLst>
            </p:cNvPr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A86DA6D-3BC9-EA0B-439C-6A93539FA4E4}"/>
              </a:ext>
            </a:extLst>
          </p:cNvPr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DA67A1-BEE3-8DFE-83DD-50077CDEDC02}"/>
              </a:ext>
            </a:extLst>
          </p:cNvPr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C597CD-8D76-7206-1CF9-4272A1C0CCDD}"/>
              </a:ext>
            </a:extLst>
          </p:cNvPr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1B6D7E-0DA1-C0FD-7D7E-879A4A4B81A0}"/>
              </a:ext>
            </a:extLst>
          </p:cNvPr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786957-129E-E11D-346F-6E8238CE7E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E7899-44EE-AA74-FACF-12AB3281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7D558C-5706-0FE2-3776-C2F6255568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F94534-1DF1-C5D9-C97E-536DB4B993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F1C4B0-CDE0-A28F-AEA3-BBEF61F406B9}"/>
              </a:ext>
            </a:extLst>
          </p:cNvPr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AF1CC7-22E3-17F7-424F-DA5D72D22060}"/>
              </a:ext>
            </a:extLst>
          </p:cNvPr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7B663F-10D9-F01D-3EEC-B47605EBEB73}"/>
              </a:ext>
            </a:extLst>
          </p:cNvPr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B7085BA-14F2-8AA2-656E-FCCBCB7A6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970727" y="475164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5919179" y="340626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59754" y="3000222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234770" y="4314327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60648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7356" y="21376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69756" y="472210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Lĩnh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1827" y="3349656"/>
            <a:ext cx="426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6 L -0.15052 0.079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1">
            <a:extLst>
              <a:ext uri="{FF2B5EF4-FFF2-40B4-BE49-F238E27FC236}">
                <a16:creationId xmlns:a16="http://schemas.microsoft.com/office/drawing/2014/main" id="{BC333C2A-16E1-6878-5CCF-04A1E682C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16">
            <a:extLst>
              <a:ext uri="{FF2B5EF4-FFF2-40B4-BE49-F238E27FC236}">
                <a16:creationId xmlns:a16="http://schemas.microsoft.com/office/drawing/2014/main" id="{90406A9D-19CF-1915-D6C3-726B5C4F9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6" name="图片 15">
            <a:extLst>
              <a:ext uri="{FF2B5EF4-FFF2-40B4-BE49-F238E27FC236}">
                <a16:creationId xmlns:a16="http://schemas.microsoft.com/office/drawing/2014/main" id="{1FAB313F-65D9-B710-3DFC-28C586875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8DE0BFC-FD43-A24A-B5C1-EC8568F16DB1}"/>
              </a:ext>
            </a:extLst>
          </p:cNvPr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E9F5AC3-298E-7822-9F08-32C861EF02B7}"/>
                </a:ext>
              </a:extLst>
            </p:cNvPr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A970649-EFCE-9889-C5F1-A4E46CF74DF1}"/>
                </a:ext>
              </a:extLst>
            </p:cNvPr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14CDA77-7999-618A-7456-D129D03787D1}"/>
              </a:ext>
            </a:extLst>
          </p:cNvPr>
          <p:cNvSpPr txBox="1"/>
          <p:nvPr/>
        </p:nvSpPr>
        <p:spPr>
          <a:xfrm>
            <a:off x="1742569" y="1065816"/>
            <a:ext cx="4220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Trung du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1C5A7C-3841-E7E2-072E-A9153E0E80FC}"/>
              </a:ext>
            </a:extLst>
          </p:cNvPr>
          <p:cNvSpPr txBox="1"/>
          <p:nvPr/>
        </p:nvSpPr>
        <p:spPr>
          <a:xfrm>
            <a:off x="1484963" y="1139472"/>
            <a:ext cx="4849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C686642-B432-BF4C-0D0B-0DC8367B9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48337B-D0AB-8EBC-1326-4F0D1868F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549399-A950-04A7-796E-6039E4FFF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47" name="图片 15">
            <a:extLst>
              <a:ext uri="{FF2B5EF4-FFF2-40B4-BE49-F238E27FC236}">
                <a16:creationId xmlns:a16="http://schemas.microsoft.com/office/drawing/2014/main" id="{DBA9455D-ACAD-85CC-B1B7-0B205C3CB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48" name="图片 12">
            <a:extLst>
              <a:ext uri="{FF2B5EF4-FFF2-40B4-BE49-F238E27FC236}">
                <a16:creationId xmlns:a16="http://schemas.microsoft.com/office/drawing/2014/main" id="{622785AF-BE05-A80B-D2C4-3C63D5673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5EC5064-CD88-4316-A1DD-59FDA44981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923431" y="236394"/>
            <a:ext cx="6021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THÓC ĐÃ ĐẦY THÔN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134" y="2975382"/>
            <a:ext cx="4585884" cy="388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D7F8E-4C96-F782-E263-8F457065E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88" y="1651920"/>
            <a:ext cx="645622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458</Words>
  <PresentationFormat>Widescreen</PresentationFormat>
  <Paragraphs>57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Cambria</vt:lpstr>
      <vt:lpstr>UTM Futura Extra</vt:lpstr>
      <vt:lpstr>UTM Trajan Pro Bold</vt:lpstr>
      <vt:lpstr>Wingdings 2</vt:lpstr>
      <vt:lpstr>Office Theme</vt:lpstr>
      <vt:lpstr>1_Office Theme</vt:lpstr>
      <vt:lpstr>2_Office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2023-09-16T01:44:11Z</dcterms:created>
  <dcterms:modified xsi:type="dcterms:W3CDTF">2023-09-19T08:03:36Z</dcterms:modified>
</cp:coreProperties>
</file>