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1" r:id="rId3"/>
    <p:sldId id="274" r:id="rId4"/>
    <p:sldId id="275" r:id="rId5"/>
    <p:sldId id="277" r:id="rId6"/>
    <p:sldId id="276" r:id="rId7"/>
    <p:sldId id="278" r:id="rId8"/>
    <p:sldId id="257" r:id="rId9"/>
    <p:sldId id="258" r:id="rId10"/>
    <p:sldId id="259" r:id="rId11"/>
    <p:sldId id="260" r:id="rId12"/>
    <p:sldId id="261" r:id="rId13"/>
    <p:sldId id="288" r:id="rId14"/>
    <p:sldId id="292" r:id="rId15"/>
    <p:sldId id="262" r:id="rId16"/>
    <p:sldId id="268" r:id="rId17"/>
    <p:sldId id="279" r:id="rId18"/>
    <p:sldId id="280" r:id="rId19"/>
    <p:sldId id="289" r:id="rId20"/>
    <p:sldId id="284" r:id="rId21"/>
    <p:sldId id="263" r:id="rId22"/>
    <p:sldId id="286" r:id="rId23"/>
    <p:sldId id="264" r:id="rId24"/>
    <p:sldId id="287" r:id="rId25"/>
    <p:sldId id="285" r:id="rId26"/>
    <p:sldId id="281" r:id="rId27"/>
    <p:sldId id="282" r:id="rId28"/>
    <p:sldId id="283" r:id="rId29"/>
    <p:sldId id="265" r:id="rId30"/>
    <p:sldId id="266" r:id="rId31"/>
    <p:sldId id="267" r:id="rId32"/>
    <p:sldId id="273" r:id="rId33"/>
  </p:sldIdLst>
  <p:sldSz cx="12190413" cy="6858000"/>
  <p:notesSz cx="9144000" cy="6858000"/>
  <p:defaultTextStyle>
    <a:defPPr>
      <a:defRPr lang="vi-VN"/>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0F0"/>
    <a:srgbClr val="0000FF"/>
    <a:srgbClr val="FF3399"/>
    <a:srgbClr val="444444"/>
    <a:srgbClr val="65B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71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FFC8209-3792-42C5-A9F4-AA6E35A64DEA}" type="datetimeFigureOut">
              <a:rPr lang="vi-VN" smtClean="0"/>
              <a:t>02/11/2023</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7B849CC6-A2E1-4029-A0CD-2BFC6885C9EB}" type="slidenum">
              <a:rPr lang="vi-VN" smtClean="0"/>
              <a:t>‹#›</a:t>
            </a:fld>
            <a:endParaRPr lang="vi-VN"/>
          </a:p>
        </p:txBody>
      </p:sp>
    </p:spTree>
    <p:extLst>
      <p:ext uri="{BB962C8B-B14F-4D97-AF65-F5344CB8AC3E}">
        <p14:creationId xmlns:p14="http://schemas.microsoft.com/office/powerpoint/2010/main" val="2205206572"/>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B849CC6-A2E1-4029-A0CD-2BFC6885C9EB}" type="slidenum">
              <a:rPr lang="vi-VN" smtClean="0"/>
              <a:t>27</a:t>
            </a:fld>
            <a:endParaRPr lang="vi-VN"/>
          </a:p>
        </p:txBody>
      </p:sp>
    </p:spTree>
    <p:extLst>
      <p:ext uri="{BB962C8B-B14F-4D97-AF65-F5344CB8AC3E}">
        <p14:creationId xmlns:p14="http://schemas.microsoft.com/office/powerpoint/2010/main" val="322148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25989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419660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375"/>
            <a:ext cx="2742843"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521" y="206375"/>
            <a:ext cx="8025355"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78818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5E309BA-9EF2-46FB-90DE-1D015D98D49D}"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18064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E309BA-9EF2-46FB-90DE-1D015D98D49D}"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170745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521" y="1200151"/>
            <a:ext cx="5384099"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6793" y="1200151"/>
            <a:ext cx="5384099"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75E309BA-9EF2-46FB-90DE-1D015D98D49D}"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940495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9"/>
            <a:ext cx="10971372"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75E309BA-9EF2-46FB-90DE-1D015D98D49D}" type="datetimeFigureOut">
              <a:rPr lang="vi-VN" smtClean="0"/>
              <a:t>02/11/2023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30245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75E309BA-9EF2-46FB-90DE-1D015D98D49D}" type="datetimeFigureOut">
              <a:rPr lang="vi-VN" smtClean="0"/>
              <a:t>02/11/2023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06214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309BA-9EF2-46FB-90DE-1D015D98D49D}" type="datetimeFigureOut">
              <a:rPr lang="vi-VN" smtClean="0"/>
              <a:t>02/11/2023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26100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09BA-9EF2-46FB-90DE-1D015D98D49D}"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301130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09BA-9EF2-46FB-90DE-1D015D98D49D}"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8F82DF8-6775-4AE2-8EBE-374CFAA29232}" type="slidenum">
              <a:rPr lang="vi-VN" smtClean="0"/>
              <a:t>‹#›</a:t>
            </a:fld>
            <a:endParaRPr lang="vi-VN"/>
          </a:p>
        </p:txBody>
      </p:sp>
    </p:spTree>
    <p:extLst>
      <p:ext uri="{BB962C8B-B14F-4D97-AF65-F5344CB8AC3E}">
        <p14:creationId xmlns:p14="http://schemas.microsoft.com/office/powerpoint/2010/main" val="140201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309BA-9EF2-46FB-90DE-1D015D98D49D}" type="datetimeFigureOut">
              <a:rPr lang="vi-VN" smtClean="0"/>
              <a:t>02/11/2023</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2DF8-6775-4AE2-8EBE-374CFAA29232}" type="slidenum">
              <a:rPr lang="vi-VN" smtClean="0"/>
              <a:t>‹#›</a:t>
            </a:fld>
            <a:endParaRPr lang="vi-VN"/>
          </a:p>
        </p:txBody>
      </p:sp>
    </p:spTree>
    <p:extLst>
      <p:ext uri="{BB962C8B-B14F-4D97-AF65-F5344CB8AC3E}">
        <p14:creationId xmlns:p14="http://schemas.microsoft.com/office/powerpoint/2010/main" val="6095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2.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6.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1.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43078" y="1916832"/>
            <a:ext cx="5256584" cy="3139321"/>
          </a:xfrm>
          <a:prstGeom prst="rect">
            <a:avLst/>
          </a:prstGeom>
          <a:noFill/>
        </p:spPr>
        <p:txBody>
          <a:bodyPr wrap="square" lIns="91440" tIns="45720" rIns="91440" bIns="45720">
            <a:spAutoFit/>
          </a:bodyPr>
          <a:lstStyle/>
          <a:p>
            <a:pPr algn="ct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Chào</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mừng</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em</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đến</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với</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tiết</a:t>
            </a:r>
            <a:r>
              <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600" b="1" dirty="0" err="1">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rPr>
              <a:t>học</a:t>
            </a:r>
            <a:endParaRPr lang="en-US" sz="6600" b="1" dirty="0">
              <a:ln w="18415" cmpd="sng">
                <a:solidFill>
                  <a:srgbClr val="FFFFFF"/>
                </a:solidFill>
                <a:prstDash val="solid"/>
              </a:ln>
              <a:solidFill>
                <a:srgbClr val="0000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TextBox 4"/>
          <p:cNvSpPr txBox="1"/>
          <p:nvPr/>
        </p:nvSpPr>
        <p:spPr>
          <a:xfrm>
            <a:off x="5951190" y="5733256"/>
            <a:ext cx="612068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GV: </a:t>
            </a:r>
            <a:r>
              <a:rPr lang="en-US" sz="3600" b="1" dirty="0" err="1" smtClean="0">
                <a:solidFill>
                  <a:srgbClr val="FF0000"/>
                </a:solidFill>
                <a:latin typeface="Times New Roman" pitchFamily="18" charset="0"/>
                <a:cs typeface="Times New Roman" pitchFamily="18" charset="0"/>
              </a:rPr>
              <a:t>Phạm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Thị</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Nguyên</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78958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1" nodeType="withEffect">
                                  <p:stCondLst>
                                    <p:cond delay="0"/>
                                  </p:stCondLst>
                                  <p:iterate type="lt">
                                    <p:tmPct val="10000"/>
                                  </p:iterate>
                                  <p:childTnLst>
                                    <p:animMotion origin="layout" path="M -4.40682E-6 -3.33333E-6 L -4.40682E-6 -0.07222 " pathEditMode="relative" rAng="0" ptsTypes="AA">
                                      <p:cBhvr>
                                        <p:cTn id="6" dur="1000" accel="50000" decel="50000" autoRev="1" fill="hold">
                                          <p:stCondLst>
                                            <p:cond delay="0"/>
                                          </p:stCondLst>
                                        </p:cTn>
                                        <p:tgtEl>
                                          <p:spTgt spid="4"/>
                                        </p:tgtEl>
                                        <p:attrNameLst>
                                          <p:attrName>ppt_x</p:attrName>
                                          <p:attrName>ppt_y</p:attrName>
                                        </p:attrNameLst>
                                      </p:cBhvr>
                                      <p:rCtr x="0" y="-3611"/>
                                    </p:animMotion>
                                    <p:animRot by="1500000">
                                      <p:cBhvr>
                                        <p:cTn id="7" dur="500" fill="hold">
                                          <p:stCondLst>
                                            <p:cond delay="0"/>
                                          </p:stCondLst>
                                        </p:cTn>
                                        <p:tgtEl>
                                          <p:spTgt spid="4"/>
                                        </p:tgtEl>
                                        <p:attrNameLst>
                                          <p:attrName>r</p:attrName>
                                        </p:attrNameLst>
                                      </p:cBhvr>
                                    </p:animRot>
                                    <p:animRot by="-1500000">
                                      <p:cBhvr>
                                        <p:cTn id="8" dur="500" fill="hold">
                                          <p:stCondLst>
                                            <p:cond delay="500"/>
                                          </p:stCondLst>
                                        </p:cTn>
                                        <p:tgtEl>
                                          <p:spTgt spid="4"/>
                                        </p:tgtEl>
                                        <p:attrNameLst>
                                          <p:attrName>r</p:attrName>
                                        </p:attrNameLst>
                                      </p:cBhvr>
                                    </p:animRot>
                                    <p:animRot by="-1500000">
                                      <p:cBhvr>
                                        <p:cTn id="9" dur="500" fill="hold">
                                          <p:stCondLst>
                                            <p:cond delay="1000"/>
                                          </p:stCondLst>
                                        </p:cTn>
                                        <p:tgtEl>
                                          <p:spTgt spid="4"/>
                                        </p:tgtEl>
                                        <p:attrNameLst>
                                          <p:attrName>r</p:attrName>
                                        </p:attrNameLst>
                                      </p:cBhvr>
                                    </p:animRot>
                                    <p:animRot by="1500000">
                                      <p:cBhvr>
                                        <p:cTn id="10" dur="500" fill="hold">
                                          <p:stCondLst>
                                            <p:cond delay="15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95994" y="1231377"/>
            <a:ext cx="3482067" cy="2450380"/>
            <a:chOff x="827584" y="1059582"/>
            <a:chExt cx="2510051" cy="1996629"/>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99592" y="1059582"/>
              <a:ext cx="2438043" cy="19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27584" y="1059582"/>
              <a:ext cx="232631"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1</a:t>
              </a:r>
              <a:endParaRPr lang="vi-VN" sz="1600" b="1" dirty="0">
                <a:latin typeface="Times New Roman" pitchFamily="18" charset="0"/>
                <a:cs typeface="Times New Roman" pitchFamily="18" charset="0"/>
              </a:endParaRPr>
            </a:p>
          </p:txBody>
        </p:sp>
      </p:grpSp>
      <p:grpSp>
        <p:nvGrpSpPr>
          <p:cNvPr id="4" name="Group 3"/>
          <p:cNvGrpSpPr/>
          <p:nvPr/>
        </p:nvGrpSpPr>
        <p:grpSpPr>
          <a:xfrm>
            <a:off x="7174299" y="980728"/>
            <a:ext cx="3529419" cy="2816914"/>
            <a:chOff x="3970590" y="771550"/>
            <a:chExt cx="2631892" cy="2068637"/>
          </a:xfrm>
        </p:grpSpPr>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5936" y="826780"/>
              <a:ext cx="2606546" cy="201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970590" y="771550"/>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2</a:t>
              </a:r>
              <a:endParaRPr lang="vi-VN" sz="1600" b="1" dirty="0">
                <a:latin typeface="Times New Roman" pitchFamily="18" charset="0"/>
                <a:cs typeface="Times New Roman" pitchFamily="18" charset="0"/>
              </a:endParaRPr>
            </a:p>
          </p:txBody>
        </p:sp>
      </p:grpSp>
      <p:grpSp>
        <p:nvGrpSpPr>
          <p:cNvPr id="5" name="Group 4"/>
          <p:cNvGrpSpPr/>
          <p:nvPr/>
        </p:nvGrpSpPr>
        <p:grpSpPr>
          <a:xfrm>
            <a:off x="1282593" y="3776880"/>
            <a:ext cx="3395468" cy="2724151"/>
            <a:chOff x="2252663" y="2128458"/>
            <a:chExt cx="2823393" cy="2219705"/>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52663" y="2185687"/>
              <a:ext cx="2823393" cy="216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2339752" y="2128458"/>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3</a:t>
              </a:r>
              <a:endParaRPr lang="vi-VN" sz="1600" b="1" dirty="0">
                <a:latin typeface="Times New Roman" pitchFamily="18" charset="0"/>
                <a:cs typeface="Times New Roman" pitchFamily="18" charset="0"/>
              </a:endParaRPr>
            </a:p>
          </p:txBody>
        </p:sp>
      </p:grpSp>
      <p:grpSp>
        <p:nvGrpSpPr>
          <p:cNvPr id="7" name="Group 6"/>
          <p:cNvGrpSpPr/>
          <p:nvPr/>
        </p:nvGrpSpPr>
        <p:grpSpPr>
          <a:xfrm>
            <a:off x="7174299" y="3962753"/>
            <a:ext cx="3263375" cy="2662224"/>
            <a:chOff x="5341315" y="2571750"/>
            <a:chExt cx="2465127" cy="2169245"/>
          </a:xfrm>
        </p:grpSpPr>
        <p:pic>
          <p:nvPicPr>
            <p:cNvPr id="1029" name="Picture 5"/>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rcRect r="2362"/>
            <a:stretch/>
          </p:blipFill>
          <p:spPr bwMode="auto">
            <a:xfrm>
              <a:off x="5341315" y="2624163"/>
              <a:ext cx="2465127" cy="21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341315" y="2571750"/>
              <a:ext cx="288032" cy="2880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Times New Roman" pitchFamily="18" charset="0"/>
                  <a:cs typeface="Times New Roman" pitchFamily="18" charset="0"/>
                </a:rPr>
                <a:t>4</a:t>
              </a:r>
              <a:endParaRPr lang="vi-VN" sz="1600" b="1" dirty="0">
                <a:latin typeface="Times New Roman" pitchFamily="18" charset="0"/>
                <a:cs typeface="Times New Roman" pitchFamily="18" charset="0"/>
              </a:endParaRPr>
            </a:p>
          </p:txBody>
        </p:sp>
      </p:grpSp>
      <p:sp>
        <p:nvSpPr>
          <p:cNvPr id="8" name="TextBox 7"/>
          <p:cNvSpPr txBox="1"/>
          <p:nvPr/>
        </p:nvSpPr>
        <p:spPr>
          <a:xfrm>
            <a:off x="608426" y="117348"/>
            <a:ext cx="11967499" cy="1077218"/>
          </a:xfrm>
          <a:prstGeom prst="rect">
            <a:avLst/>
          </a:prstGeom>
          <a:noFill/>
        </p:spPr>
        <p:txBody>
          <a:bodyPr wrap="square" rtlCol="0">
            <a:spAutoFit/>
          </a:bodyPr>
          <a:lstStyle/>
          <a:p>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10" name="TextBox 9"/>
          <p:cNvSpPr txBox="1"/>
          <p:nvPr/>
        </p:nvSpPr>
        <p:spPr>
          <a:xfrm>
            <a:off x="9681590" y="6104526"/>
            <a:ext cx="1512168"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vi-VN" sz="3200" dirty="0">
              <a:latin typeface="Times New Roman" pitchFamily="18" charset="0"/>
              <a:cs typeface="Times New Roman" pitchFamily="18" charset="0"/>
            </a:endParaRPr>
          </a:p>
        </p:txBody>
      </p:sp>
      <p:sp>
        <p:nvSpPr>
          <p:cNvPr id="11" name="Flowchart: Terminator 10"/>
          <p:cNvSpPr/>
          <p:nvPr/>
        </p:nvSpPr>
        <p:spPr>
          <a:xfrm>
            <a:off x="3966268" y="5860253"/>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endParaRPr lang="en-US" sz="3200" dirty="0">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9983638" y="2990072"/>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endParaRPr lang="en-US" sz="2800" dirty="0">
              <a:latin typeface="Times New Roman" panose="02020603050405020304" pitchFamily="18" charset="0"/>
              <a:cs typeface="Times New Roman" panose="02020603050405020304" pitchFamily="18" charset="0"/>
            </a:endParaRPr>
          </a:p>
        </p:txBody>
      </p:sp>
      <p:sp>
        <p:nvSpPr>
          <p:cNvPr id="18" name="Flowchart: Terminator 17"/>
          <p:cNvSpPr/>
          <p:nvPr/>
        </p:nvSpPr>
        <p:spPr>
          <a:xfrm>
            <a:off x="4102540" y="2933049"/>
            <a:ext cx="1912914" cy="711013"/>
          </a:xfrm>
          <a:prstGeom prst="flowChartTerminator">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Đùm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bọc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61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54646" y="48303"/>
            <a:ext cx="10729192" cy="4278094"/>
          </a:xfrm>
          <a:prstGeom prst="rect">
            <a:avLst/>
          </a:prstGeom>
          <a:noFill/>
        </p:spPr>
        <p:txBody>
          <a:bodyPr wrap="square" rtlCol="0">
            <a:spAutoFit/>
          </a:bodyPr>
          <a:lstStyle/>
          <a:p>
            <a:pPr>
              <a:lnSpc>
                <a:spcPct val="150000"/>
              </a:lnSpc>
            </a:pPr>
            <a:r>
              <a:rPr lang="en-US" sz="3200" b="1" dirty="0" err="1">
                <a:solidFill>
                  <a:schemeClr val="bg1"/>
                </a:solidFill>
                <a:latin typeface="Times New Roman" pitchFamily="18" charset="0"/>
                <a:cs typeface="Times New Roman" pitchFamily="18" charset="0"/>
              </a:rPr>
              <a:t>Giới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thiệu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tranh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ảnh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em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bé</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anh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chị</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trong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gia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đình</a:t>
            </a:r>
            <a:r>
              <a:rPr lang="en-US" sz="3200" b="1" dirty="0">
                <a:solidFill>
                  <a:schemeClr val="bg1"/>
                </a:solidFill>
                <a:latin typeface="Times New Roman" pitchFamily="18" charset="0"/>
                <a:cs typeface="Times New Roman" pitchFamily="18" charset="0"/>
              </a:rPr>
              <a:t>.</a:t>
            </a:r>
          </a:p>
          <a:p>
            <a:endParaRPr lang="en-US" sz="3200" b="1" dirty="0">
              <a:solidFill>
                <a:schemeClr val="bg1"/>
              </a:solidFill>
              <a:latin typeface="Times New Roman" pitchFamily="18" charset="0"/>
              <a:cs typeface="Times New Roman" pitchFamily="18" charset="0"/>
            </a:endParaRP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Đó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ảnh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hay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a:t>
            </a: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con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đình</a:t>
            </a:r>
            <a:r>
              <a:rPr lang="en-US" sz="3200" dirty="0">
                <a:solidFill>
                  <a:schemeClr val="bg1"/>
                </a:solidFill>
                <a:latin typeface="Times New Roman" pitchFamily="18" charset="0"/>
                <a:cs typeface="Times New Roman" pitchFamily="18" charset="0"/>
              </a:rPr>
              <a:t> hay con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cô</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chú</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bác</a:t>
            </a:r>
            <a:r>
              <a:rPr lang="en-US" sz="3200" dirty="0">
                <a:solidFill>
                  <a:schemeClr val="bg1"/>
                </a:solidFill>
                <a:latin typeface="Times New Roman" pitchFamily="18" charset="0"/>
                <a:cs typeface="Times New Roman" pitchFamily="18" charset="0"/>
              </a:rPr>
              <a:t>)?</a:t>
            </a:r>
          </a:p>
          <a:p>
            <a:pPr algn="ctr">
              <a:lnSpc>
                <a:spcPct val="150000"/>
              </a:lnSpc>
            </a:pP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bé</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chị</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bao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nhiêu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tuổi</a:t>
            </a:r>
            <a:r>
              <a:rPr lang="en-US" sz="3200" dirty="0">
                <a:solidFill>
                  <a:schemeClr val="bg1"/>
                </a:solidFill>
                <a:latin typeface="Times New Roman" pitchFamily="18" charset="0"/>
                <a:cs typeface="Times New Roman" pitchFamily="18" charset="0"/>
              </a:rPr>
              <a:t>?</a:t>
            </a:r>
            <a:endParaRPr lang="vi-VN" sz="3200" dirty="0">
              <a:solidFill>
                <a:schemeClr val="bg1"/>
              </a:solidFill>
              <a:latin typeface="Times New Roman" pitchFamily="18" charset="0"/>
              <a:cs typeface="Times New Roman" pitchFamily="18" charset="0"/>
            </a:endParaRPr>
          </a:p>
        </p:txBody>
      </p:sp>
      <p:sp>
        <p:nvSpPr>
          <p:cNvPr id="4" name="Rounded Rectangle 3"/>
          <p:cNvSpPr/>
          <p:nvPr/>
        </p:nvSpPr>
        <p:spPr>
          <a:xfrm rot="20482019">
            <a:off x="1682063" y="1008966"/>
            <a:ext cx="1625485" cy="5881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ý:</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76473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21" presetClass="exit" presetSubtype="1" fill="hold" grpId="1" nodeType="withEffect">
                                  <p:stCondLst>
                                    <p:cond delay="0"/>
                                  </p:stCondLst>
                                  <p:childTnLst>
                                    <p:animEffect transition="out" filter="wheel(1)">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9" name="Rectangle 8"/>
          <p:cNvSpPr/>
          <p:nvPr/>
        </p:nvSpPr>
        <p:spPr>
          <a:xfrm>
            <a:off x="3252440" y="1654203"/>
            <a:ext cx="6165470"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Để</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lại</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cho</a:t>
            </a:r>
            <a:r>
              <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em</a:t>
            </a:r>
            <a:endParaRPr lang="en-US" sz="80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6" name="Picture 2" descr="Ảnh động trái tim cực đẹp | Ảnh động, Tình yêu, Trái tim"/>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7525" y="3429000"/>
            <a:ext cx="1031777" cy="1031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3902" y="4233568"/>
            <a:ext cx="2327925" cy="23279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06" y="4233568"/>
            <a:ext cx="2008208" cy="200820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1252" b="11548"/>
          <a:stretch/>
        </p:blipFill>
        <p:spPr>
          <a:xfrm>
            <a:off x="4721899" y="3738602"/>
            <a:ext cx="3226552" cy="2168213"/>
          </a:xfrm>
          <a:prstGeom prst="rect">
            <a:avLst/>
          </a:prstGeom>
        </p:spPr>
      </p:pic>
    </p:spTree>
    <p:extLst>
      <p:ext uri="{BB962C8B-B14F-4D97-AF65-F5344CB8AC3E}">
        <p14:creationId xmlns:p14="http://schemas.microsoft.com/office/powerpoint/2010/main" val="166679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950"/>
                            </p:stCondLst>
                            <p:childTnLst>
                              <p:par>
                                <p:cTn id="24" presetID="42"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9" t="38450" r="62637" b="36350"/>
          <a:stretch/>
        </p:blipFill>
        <p:spPr>
          <a:xfrm>
            <a:off x="9551590" y="4581128"/>
            <a:ext cx="1656184" cy="172819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780" t="67200" r="5926" b="7600"/>
          <a:stretch/>
        </p:blipFill>
        <p:spPr>
          <a:xfrm>
            <a:off x="1941054" y="4679776"/>
            <a:ext cx="1656184" cy="172819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164" t="4200" r="11542" b="70600"/>
          <a:stretch/>
        </p:blipFill>
        <p:spPr>
          <a:xfrm>
            <a:off x="550590" y="2461245"/>
            <a:ext cx="1656184" cy="17281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01" t="67725" r="60805" b="7075"/>
          <a:stretch/>
        </p:blipFill>
        <p:spPr>
          <a:xfrm>
            <a:off x="10199662" y="1556792"/>
            <a:ext cx="1656184" cy="172819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702" t="27951" r="2975" b="42650"/>
          <a:stretch/>
        </p:blipFill>
        <p:spPr>
          <a:xfrm>
            <a:off x="392882" y="-45318"/>
            <a:ext cx="2376264" cy="2016224"/>
          </a:xfrm>
          <a:prstGeom prst="rect">
            <a:avLst/>
          </a:prstGeom>
        </p:spPr>
      </p:pic>
      <p:sp>
        <p:nvSpPr>
          <p:cNvPr id="9" name="TextBox 8"/>
          <p:cNvSpPr txBox="1"/>
          <p:nvPr/>
        </p:nvSpPr>
        <p:spPr>
          <a:xfrm>
            <a:off x="3597238" y="2719080"/>
            <a:ext cx="5407260"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0708" t="55545" r="-1068" b="254"/>
          <a:stretch/>
        </p:blipFill>
        <p:spPr>
          <a:xfrm>
            <a:off x="6300868" y="228948"/>
            <a:ext cx="3096344" cy="3031380"/>
          </a:xfrm>
          <a:prstGeom prst="rect">
            <a:avLst/>
          </a:prstGeom>
        </p:spPr>
      </p:pic>
    </p:spTree>
    <p:extLst>
      <p:ext uri="{BB962C8B-B14F-4D97-AF65-F5344CB8AC3E}">
        <p14:creationId xmlns:p14="http://schemas.microsoft.com/office/powerpoint/2010/main" val="3341604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50" y="3861048"/>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38" y="3356992"/>
            <a:ext cx="3316885" cy="3636753"/>
          </a:xfrm>
          <a:prstGeom prst="rect">
            <a:avLst/>
          </a:prstGeom>
        </p:spPr>
      </p:pic>
      <p:sp>
        <p:nvSpPr>
          <p:cNvPr id="6" name="TextBox 5"/>
          <p:cNvSpPr txBox="1"/>
          <p:nvPr/>
        </p:nvSpPr>
        <p:spPr>
          <a:xfrm>
            <a:off x="4222998" y="2152349"/>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30457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4" name="Rectangle 3"/>
          <p:cNvSpPr/>
          <p:nvPr/>
        </p:nvSpPr>
        <p:spPr>
          <a:xfrm>
            <a:off x="7184374" y="3297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3" name="Rectangle 2"/>
          <p:cNvSpPr/>
          <p:nvPr/>
        </p:nvSpPr>
        <p:spPr>
          <a:xfrm>
            <a:off x="2364920" y="963523"/>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7" name="Flowchart: Terminator 6"/>
          <p:cNvSpPr/>
          <p:nvPr/>
        </p:nvSpPr>
        <p:spPr>
          <a:xfrm>
            <a:off x="115061" y="203830"/>
            <a:ext cx="1947697" cy="920914"/>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73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10" name="Flowchart: Terminator 9"/>
          <p:cNvSpPr/>
          <p:nvPr/>
        </p:nvSpPr>
        <p:spPr>
          <a:xfrm>
            <a:off x="0" y="44624"/>
            <a:ext cx="2451753" cy="992922"/>
          </a:xfrm>
          <a:prstGeom prst="flowChartTerminator">
            <a:avLst/>
          </a:prstGeom>
          <a:solidFill>
            <a:srgbClr val="44444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224628" y="2122974"/>
            <a:ext cx="1720343"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Xinh xinh </a:t>
            </a:r>
            <a:endParaRPr lang="en-US" sz="2800" dirty="0">
              <a:solidFill>
                <a:srgbClr val="0000FF"/>
              </a:solidFill>
            </a:endParaRPr>
          </a:p>
        </p:txBody>
      </p:sp>
      <p:sp>
        <p:nvSpPr>
          <p:cNvPr id="12" name="Rectangle 11"/>
          <p:cNvSpPr/>
          <p:nvPr/>
        </p:nvSpPr>
        <p:spPr>
          <a:xfrm>
            <a:off x="3432506" y="1700808"/>
            <a:ext cx="1170513"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mũ len</a:t>
            </a:r>
            <a:endParaRPr lang="en-US" sz="2800" dirty="0">
              <a:solidFill>
                <a:srgbClr val="0000FF"/>
              </a:solidFill>
            </a:endParaRPr>
          </a:p>
        </p:txBody>
      </p:sp>
      <p:sp>
        <p:nvSpPr>
          <p:cNvPr id="13" name="Rectangle 12"/>
          <p:cNvSpPr/>
          <p:nvPr/>
        </p:nvSpPr>
        <p:spPr>
          <a:xfrm>
            <a:off x="7175326" y="3337828"/>
            <a:ext cx="1141659"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Quàng</a:t>
            </a:r>
            <a:endParaRPr lang="en-US" sz="2800" dirty="0">
              <a:solidFill>
                <a:srgbClr val="0000FF"/>
              </a:solidFill>
            </a:endParaRPr>
          </a:p>
        </p:txBody>
      </p:sp>
      <p:sp>
        <p:nvSpPr>
          <p:cNvPr id="14" name="Rectangle 13"/>
          <p:cNvSpPr/>
          <p:nvPr/>
        </p:nvSpPr>
        <p:spPr>
          <a:xfrm>
            <a:off x="8431607" y="2924944"/>
            <a:ext cx="1208985"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sạch sẽ</a:t>
            </a:r>
            <a:endParaRPr lang="en-US" sz="2800" dirty="0">
              <a:solidFill>
                <a:srgbClr val="0000FF"/>
              </a:solidFill>
            </a:endParaRPr>
          </a:p>
        </p:txBody>
      </p:sp>
    </p:spTree>
    <p:extLst>
      <p:ext uri="{BB962C8B-B14F-4D97-AF65-F5344CB8AC3E}">
        <p14:creationId xmlns:p14="http://schemas.microsoft.com/office/powerpoint/2010/main" val="27735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7151954" y="475483"/>
            <a:ext cx="0" cy="15689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12" name="Rectangle 11"/>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15" name="Rectangle 14"/>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5" name="Flowchart: Terminator 4"/>
          <p:cNvSpPr/>
          <p:nvPr/>
        </p:nvSpPr>
        <p:spPr>
          <a:xfrm>
            <a:off x="14114" y="5574050"/>
            <a:ext cx="3456384" cy="1152128"/>
          </a:xfrm>
          <a:prstGeom prst="flowChartTerminator">
            <a:avLst/>
          </a:prstGeom>
          <a:solidFill>
            <a:schemeClr val="accent4">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chia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endParaRPr lang="en-US" sz="32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224628" y="895459"/>
            <a:ext cx="0" cy="138141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24628" y="3055699"/>
            <a:ext cx="0" cy="166329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05971" y="2636912"/>
            <a:ext cx="0" cy="15841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05971" y="4718994"/>
            <a:ext cx="0" cy="166233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741462" y="895459"/>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21" name="Oval 20"/>
          <p:cNvSpPr/>
          <p:nvPr/>
        </p:nvSpPr>
        <p:spPr>
          <a:xfrm>
            <a:off x="1608365" y="3080796"/>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22" name="Oval 21"/>
          <p:cNvSpPr/>
          <p:nvPr/>
        </p:nvSpPr>
        <p:spPr>
          <a:xfrm>
            <a:off x="6699185" y="647027"/>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23" name="Oval 22"/>
          <p:cNvSpPr/>
          <p:nvPr/>
        </p:nvSpPr>
        <p:spPr>
          <a:xfrm>
            <a:off x="6699185" y="2638317"/>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4</a:t>
            </a:r>
            <a:endParaRPr lang="vi-VN" sz="3200" b="1" dirty="0">
              <a:latin typeface="Times New Roman" pitchFamily="18" charset="0"/>
              <a:cs typeface="Times New Roman" pitchFamily="18" charset="0"/>
            </a:endParaRPr>
          </a:p>
        </p:txBody>
      </p:sp>
      <p:sp>
        <p:nvSpPr>
          <p:cNvPr id="24" name="Oval 23"/>
          <p:cNvSpPr/>
          <p:nvPr/>
        </p:nvSpPr>
        <p:spPr>
          <a:xfrm>
            <a:off x="6753202" y="4683692"/>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5</a:t>
            </a:r>
            <a:endParaRPr lang="vi-VN" sz="3200" b="1" dirty="0">
              <a:latin typeface="Times New Roman" pitchFamily="18" charset="0"/>
              <a:cs typeface="Times New Roman" pitchFamily="18" charset="0"/>
            </a:endParaRPr>
          </a:p>
        </p:txBody>
      </p:sp>
      <p:sp>
        <p:nvSpPr>
          <p:cNvPr id="25" name="Flowchart: Terminator 24"/>
          <p:cNvSpPr/>
          <p:nvPr/>
        </p:nvSpPr>
        <p:spPr>
          <a:xfrm>
            <a:off x="306832" y="5724696"/>
            <a:ext cx="2676707" cy="850835"/>
          </a:xfrm>
          <a:prstGeom prst="flowChartTerminator">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6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500"/>
                            </p:stCondLst>
                            <p:childTnLst>
                              <p:par>
                                <p:cTn id="29" presetID="14" presetClass="exit" presetSubtype="10" fill="hold" grpId="1" nodeType="after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up)">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5" grpId="0" animBg="1"/>
      <p:bldP spid="5" grpId="1"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
        <p:nvSpPr>
          <p:cNvPr id="10" name="Flowchart: Terminator 9"/>
          <p:cNvSpPr/>
          <p:nvPr/>
        </p:nvSpPr>
        <p:spPr>
          <a:xfrm>
            <a:off x="306832" y="5301208"/>
            <a:ext cx="2676707" cy="1274323"/>
          </a:xfrm>
          <a:prstGeom prst="flowChartTerminator">
            <a:avLst/>
          </a:prstGeom>
          <a:solidFill>
            <a:srgbClr val="FF33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10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9" t="38450" r="62637" b="36350"/>
          <a:stretch/>
        </p:blipFill>
        <p:spPr>
          <a:xfrm>
            <a:off x="9551590" y="4581128"/>
            <a:ext cx="1656184" cy="172819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780" t="67200" r="5926" b="7600"/>
          <a:stretch/>
        </p:blipFill>
        <p:spPr>
          <a:xfrm>
            <a:off x="1941054" y="4679776"/>
            <a:ext cx="1656184" cy="172819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164" t="4200" r="11542" b="70600"/>
          <a:stretch/>
        </p:blipFill>
        <p:spPr>
          <a:xfrm>
            <a:off x="550590" y="2461245"/>
            <a:ext cx="1656184" cy="17281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01" t="67725" r="60805" b="7075"/>
          <a:stretch/>
        </p:blipFill>
        <p:spPr>
          <a:xfrm>
            <a:off x="10199662" y="1556792"/>
            <a:ext cx="1656184" cy="1728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702" t="27951" r="2975" b="42650"/>
          <a:stretch/>
        </p:blipFill>
        <p:spPr>
          <a:xfrm>
            <a:off x="392882" y="-45318"/>
            <a:ext cx="2376264" cy="2016224"/>
          </a:xfrm>
          <a:prstGeom prst="rect">
            <a:avLst/>
          </a:prstGeom>
        </p:spPr>
      </p:pic>
      <p:sp>
        <p:nvSpPr>
          <p:cNvPr id="7" name="TextBox 6"/>
          <p:cNvSpPr txBox="1"/>
          <p:nvPr/>
        </p:nvSpPr>
        <p:spPr>
          <a:xfrm>
            <a:off x="3597238" y="2719080"/>
            <a:ext cx="5407260"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0708" t="55545" r="-1068" b="254"/>
          <a:stretch/>
        </p:blipFill>
        <p:spPr>
          <a:xfrm>
            <a:off x="6300868" y="228948"/>
            <a:ext cx="3096344" cy="3031380"/>
          </a:xfrm>
          <a:prstGeom prst="rect">
            <a:avLst/>
          </a:prstGeom>
        </p:spPr>
      </p:pic>
    </p:spTree>
    <p:extLst>
      <p:ext uri="{BB962C8B-B14F-4D97-AF65-F5344CB8AC3E}">
        <p14:creationId xmlns:p14="http://schemas.microsoft.com/office/powerpoint/2010/main" val="1195213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style.rotation</p:attrName>
                                        </p:attrNameLst>
                                      </p:cBhvr>
                                      <p:tavLst>
                                        <p:tav tm="0">
                                          <p:val>
                                            <p:fltVal val="360"/>
                                          </p:val>
                                        </p:tav>
                                        <p:tav tm="100000">
                                          <p:val>
                                            <p:fltVal val="0"/>
                                          </p:val>
                                        </p:tav>
                                      </p:tavLst>
                                    </p:anim>
                                    <p:animEffect transition="in" filter="fade">
                                      <p:cBhvr>
                                        <p:cTn id="28" dur="500"/>
                                        <p:tgtEl>
                                          <p:spTgt spid="3"/>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406" y="-495300"/>
            <a:ext cx="6858000" cy="6858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733007" y="2362200"/>
            <a:ext cx="1295400" cy="2590800"/>
          </a:xfrm>
          <a:prstGeom prst="rect">
            <a:avLst/>
          </a:prstGeom>
        </p:spPr>
      </p:pic>
      <p:sp>
        <p:nvSpPr>
          <p:cNvPr id="4" name="TextBox 3"/>
          <p:cNvSpPr txBox="1"/>
          <p:nvPr/>
        </p:nvSpPr>
        <p:spPr>
          <a:xfrm>
            <a:off x="4723606" y="25957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99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959303" y="2708921"/>
            <a:ext cx="3459201"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 </a:t>
            </a:r>
          </a:p>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vi-VN"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278" y="908720"/>
            <a:ext cx="3906299" cy="1594636"/>
          </a:xfrm>
          <a:prstGeom prst="rect">
            <a:avLst/>
          </a:prstGeom>
        </p:spPr>
      </p:pic>
    </p:spTree>
    <p:extLst>
      <p:ext uri="{BB962C8B-B14F-4D97-AF65-F5344CB8AC3E}">
        <p14:creationId xmlns:p14="http://schemas.microsoft.com/office/powerpoint/2010/main" val="311075096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1558702" y="541605"/>
            <a:ext cx="9937104" cy="1323439"/>
          </a:xfrm>
          <a:prstGeom prst="rect">
            <a:avLst/>
          </a:prstGeom>
          <a:noFill/>
        </p:spPr>
        <p:txBody>
          <a:bodyPr wrap="square" rtlCol="0">
            <a:spAutoFit/>
          </a:bodyPr>
          <a:lstStyle/>
          <a:p>
            <a:r>
              <a:rPr lang="vi-VN" sz="4000" b="1" dirty="0">
                <a:solidFill>
                  <a:srgbClr val="FF0000"/>
                </a:solidFill>
                <a:latin typeface="Times New Roman" pitchFamily="18" charset="0"/>
                <a:cs typeface="Times New Roman" pitchFamily="18" charset="0"/>
              </a:rPr>
              <a:t>1. Chị để lại những đồ vật gì cho em bé dùng?</a:t>
            </a:r>
          </a:p>
        </p:txBody>
      </p:sp>
      <p:sp>
        <p:nvSpPr>
          <p:cNvPr id="3" name="Rectangle 2"/>
          <p:cNvSpPr/>
          <p:nvPr/>
        </p:nvSpPr>
        <p:spPr>
          <a:xfrm>
            <a:off x="622598" y="1898249"/>
            <a:ext cx="11017224" cy="1323439"/>
          </a:xfrm>
          <a:prstGeom prst="rect">
            <a:avLst/>
          </a:prstGeom>
        </p:spPr>
        <p:txBody>
          <a:bodyPr wrap="square">
            <a:spAutoFit/>
          </a:bodyPr>
          <a:lstStyle/>
          <a:p>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dép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đỏ</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len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dùng</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500" b="99500" l="0" r="98500"/>
                    </a14:imgEffect>
                  </a14:imgLayer>
                </a14:imgProps>
              </a:ext>
            </a:extLst>
          </a:blip>
          <a:stretch>
            <a:fillRect/>
          </a:stretch>
        </p:blipFill>
        <p:spPr>
          <a:xfrm>
            <a:off x="838622" y="4024437"/>
            <a:ext cx="2651792" cy="2651792"/>
          </a:xfrm>
          <a:prstGeom prst="rect">
            <a:avLst/>
          </a:prstGeom>
        </p:spPr>
      </p:pic>
      <p:pic>
        <p:nvPicPr>
          <p:cNvPr id="1028" name="Picture 4" descr="Hình ảnh Hình Vẽ Bằng Tay Vớ Tất Vớ đan Len, Vớ Clipart, Đội Hoạt Hình,  Hình Minh Họa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667" l="10000" r="91333"/>
                    </a14:imgEffect>
                  </a14:imgLayer>
                </a14:imgProps>
              </a:ext>
              <a:ext uri="{28A0092B-C50C-407E-A947-70E740481C1C}">
                <a14:useLocalDpi xmlns:a14="http://schemas.microsoft.com/office/drawing/2010/main" val="0"/>
              </a:ext>
            </a:extLst>
          </a:blip>
          <a:srcRect/>
          <a:stretch>
            <a:fillRect/>
          </a:stretch>
        </p:blipFill>
        <p:spPr bwMode="auto">
          <a:xfrm>
            <a:off x="8049529" y="3916612"/>
            <a:ext cx="2879291" cy="2879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ần áo Trẻ Em Vẽ Tay Minh Họa Hình ảnh | Định dạng hình ảnh PSD 611576235|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6744" r="94419">
                        <a14:foregroundMark x1="56047" y1="49605" x2="60930" y2="80921"/>
                        <a14:foregroundMark x1="47209" y1="46711" x2="53488" y2="81711"/>
                        <a14:foregroundMark x1="57442" y1="47763" x2="49302" y2="81711"/>
                        <a14:foregroundMark x1="47907" y1="56711" x2="47209" y2="83553"/>
                        <a14:foregroundMark x1="49535" y1="82500" x2="65349" y2="80921"/>
                        <a14:foregroundMark x1="63488" y1="64868" x2="65349" y2="81184"/>
                        <a14:foregroundMark x1="56047" y1="85658" x2="66744" y2="80921"/>
                        <a14:foregroundMark x1="73256" y1="77763" x2="69767" y2="80658"/>
                        <a14:foregroundMark x1="69070" y1="76447" x2="65349" y2="57763"/>
                        <a14:foregroundMark x1="61860" y1="51184" x2="61860" y2="59342"/>
                      </a14:backgroundRemoval>
                    </a14:imgEffect>
                  </a14:imgLayer>
                </a14:imgProps>
              </a:ext>
              <a:ext uri="{28A0092B-C50C-407E-A947-70E740481C1C}">
                <a14:useLocalDpi xmlns:a14="http://schemas.microsoft.com/office/drawing/2010/main" val="0"/>
              </a:ext>
            </a:extLst>
          </a:blip>
          <a:srcRect/>
          <a:stretch>
            <a:fillRect/>
          </a:stretch>
        </p:blipFill>
        <p:spPr bwMode="auto">
          <a:xfrm>
            <a:off x="3934966" y="3604085"/>
            <a:ext cx="3476372" cy="30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19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327714" y="620688"/>
            <a:ext cx="9534983"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2. </a:t>
            </a:r>
            <a:r>
              <a:rPr lang="vi-VN" sz="4000" b="1" dirty="0">
                <a:solidFill>
                  <a:srgbClr val="FF0000"/>
                </a:solidFill>
                <a:latin typeface="Times New Roman" pitchFamily="18" charset="0"/>
                <a:cs typeface="Times New Roman" pitchFamily="18" charset="0"/>
              </a:rPr>
              <a:t>Chị còn để lại cho em bé điều gì tốt đẹp?</a:t>
            </a:r>
          </a:p>
        </p:txBody>
      </p:sp>
      <p:sp>
        <p:nvSpPr>
          <p:cNvPr id="5" name="Rectangle 4"/>
          <p:cNvSpPr/>
          <p:nvPr/>
        </p:nvSpPr>
        <p:spPr>
          <a:xfrm>
            <a:off x="982638" y="2492896"/>
            <a:ext cx="6192688" cy="1938992"/>
          </a:xfrm>
          <a:prstGeom prst="rect">
            <a:avLst/>
          </a:prstGeom>
        </p:spPr>
        <p:txBody>
          <a:bodyPr wrap="square">
            <a:spAutoFit/>
          </a:bodyPr>
          <a:lstStyle/>
          <a:p>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ngoan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thơm</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pic>
        <p:nvPicPr>
          <p:cNvPr id="2050" name="Picture 2" descr="Vector đồ họa Hoạt hình minh họa Chị Clip nghệ thuật - anh em ngày png chị  png tải về - Miễn phí trong suốt Phim Hoạt Hì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100000" l="10000" r="92000"/>
                    </a14:imgEffect>
                  </a14:imgLayer>
                </a14:imgProps>
              </a:ext>
              <a:ext uri="{28A0092B-C50C-407E-A947-70E740481C1C}">
                <a14:useLocalDpi xmlns:a14="http://schemas.microsoft.com/office/drawing/2010/main" val="0"/>
              </a:ext>
            </a:extLst>
          </a:blip>
          <a:srcRect/>
          <a:stretch>
            <a:fillRect/>
          </a:stretch>
        </p:blipFill>
        <p:spPr bwMode="auto">
          <a:xfrm>
            <a:off x="6671270" y="1556792"/>
            <a:ext cx="5145269" cy="457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5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558702" y="376589"/>
            <a:ext cx="8927729" cy="1200329"/>
          </a:xfrm>
          <a:prstGeom prst="rect">
            <a:avLst/>
          </a:prstGeom>
        </p:spPr>
        <p:txBody>
          <a:bodyPr wrap="square">
            <a:spAutoFit/>
          </a:bodyPr>
          <a:lstStyle/>
          <a:p>
            <a:pPr>
              <a:spcBef>
                <a:spcPts val="600"/>
              </a:spcBef>
            </a:pPr>
            <a:r>
              <a:rPr lang="en-US" sz="3600" b="1" dirty="0">
                <a:solidFill>
                  <a:srgbClr val="FF0000"/>
                </a:solidFill>
                <a:latin typeface="Times New Roman" pitchFamily="18" charset="0"/>
                <a:cs typeface="Times New Roman" pitchFamily="18" charset="0"/>
              </a:rPr>
              <a:t>3. </a:t>
            </a:r>
            <a:r>
              <a:rPr lang="vi-VN" sz="3600" b="1" dirty="0">
                <a:solidFill>
                  <a:srgbClr val="FF0000"/>
                </a:solidFill>
                <a:latin typeface="Times New Roman" pitchFamily="18" charset="0"/>
                <a:cs typeface="Times New Roman" pitchFamily="18" charset="0"/>
              </a:rPr>
              <a:t>Em đã làm được những việc gì giúp em bé của em (hoặc các em nhỏ tuổi hơn em)?</a:t>
            </a:r>
          </a:p>
        </p:txBody>
      </p:sp>
      <p:sp>
        <p:nvSpPr>
          <p:cNvPr id="3" name="Rectangle 2"/>
          <p:cNvSpPr/>
          <p:nvPr/>
        </p:nvSpPr>
        <p:spPr>
          <a:xfrm>
            <a:off x="1045389" y="1677001"/>
            <a:ext cx="6984775" cy="3170099"/>
          </a:xfrm>
          <a:prstGeom prst="rect">
            <a:avLst/>
          </a:prstGeom>
        </p:spPr>
        <p:txBody>
          <a:bodyPr wrap="square">
            <a:spAutoFit/>
          </a:bodyPr>
          <a:lstStyle/>
          <a:p>
            <a:pPr>
              <a:spcBef>
                <a:spcPts val="600"/>
              </a:spcBef>
            </a:pPr>
            <a:r>
              <a:rPr lang="vi-VN" sz="3600" b="1" dirty="0">
                <a:latin typeface="Times New Roman" pitchFamily="18" charset="0"/>
                <a:cs typeface="Times New Roman" pitchFamily="18" charset="0"/>
              </a:rPr>
              <a:t>Gợi ý:</a:t>
            </a:r>
          </a:p>
          <a:p>
            <a:pPr>
              <a:spcBef>
                <a:spcPts val="600"/>
              </a:spcBef>
            </a:pPr>
            <a:r>
              <a:rPr lang="vi-VN" sz="3600" dirty="0">
                <a:latin typeface="Times New Roman" pitchFamily="18" charset="0"/>
                <a:cs typeface="Times New Roman" pitchFamily="18" charset="0"/>
              </a:rPr>
              <a:t>- Bồng, bế, dắt em đi chơi</a:t>
            </a:r>
          </a:p>
          <a:p>
            <a:pPr>
              <a:spcBef>
                <a:spcPts val="600"/>
              </a:spcBef>
            </a:pPr>
            <a:r>
              <a:rPr lang="vi-VN" sz="3600" dirty="0">
                <a:latin typeface="Times New Roman" pitchFamily="18" charset="0"/>
                <a:cs typeface="Times New Roman" pitchFamily="18" charset="0"/>
              </a:rPr>
              <a:t>- Ru em ngủ</a:t>
            </a:r>
          </a:p>
          <a:p>
            <a:pPr>
              <a:spcBef>
                <a:spcPts val="600"/>
              </a:spcBef>
            </a:pPr>
            <a:r>
              <a:rPr lang="vi-VN" sz="3600" dirty="0">
                <a:latin typeface="Times New Roman" pitchFamily="18" charset="0"/>
                <a:cs typeface="Times New Roman" pitchFamily="18" charset="0"/>
              </a:rPr>
              <a:t>- Chơi đùa cùng em</a:t>
            </a:r>
          </a:p>
          <a:p>
            <a:pPr>
              <a:spcBef>
                <a:spcPts val="600"/>
              </a:spcBef>
            </a:pPr>
            <a:r>
              <a:rPr lang="vi-VN" sz="3600" dirty="0">
                <a:latin typeface="Times New Roman" pitchFamily="18" charset="0"/>
                <a:cs typeface="Times New Roman" pitchFamily="18" charset="0"/>
              </a:rPr>
              <a:t>- Dỗ em nín khóc khi em bị đau…</a:t>
            </a:r>
          </a:p>
        </p:txBody>
      </p:sp>
      <p:sp>
        <p:nvSpPr>
          <p:cNvPr id="5" name="AutoShape 2" descr="Vector trẻ em vui chơi nô đù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887" b="100000" l="10000" r="91250"/>
                    </a14:imgEffect>
                  </a14:imgLayer>
                </a14:imgProps>
              </a:ext>
            </a:extLst>
          </a:blip>
          <a:stretch>
            <a:fillRect/>
          </a:stretch>
        </p:blipFill>
        <p:spPr>
          <a:xfrm>
            <a:off x="5858397" y="1630825"/>
            <a:ext cx="3600400" cy="3186354"/>
          </a:xfrm>
          <a:prstGeom prst="rect">
            <a:avLst/>
          </a:prstGeom>
        </p:spPr>
      </p:pic>
      <p:pic>
        <p:nvPicPr>
          <p:cNvPr id="4100" name="Picture 4" descr="Hình ảnh đùa PNG, Vector, PSD, và biểu tượng để tải về miễn phí |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6421" l="10000" r="94000">
                        <a14:foregroundMark x1="48833" y1="25684" x2="50000" y2="33263"/>
                        <a14:foregroundMark x1="51833" y1="35158" x2="55500" y2="43368"/>
                        <a14:foregroundMark x1="51833" y1="83158" x2="51500" y2="85474"/>
                        <a14:foregroundMark x1="48500" y1="77263" x2="48500" y2="77053"/>
                        <a14:foregroundMark x1="31667" y1="53263" x2="25833" y2="66947"/>
                        <a14:foregroundMark x1="25833" y1="68000" x2="23833" y2="77895"/>
                        <a14:foregroundMark x1="32500" y1="54526" x2="36333" y2="53895"/>
                      </a14:backgroundRemoval>
                    </a14:imgEffect>
                  </a14:imgLayer>
                </a14:imgProps>
              </a:ext>
              <a:ext uri="{28A0092B-C50C-407E-A947-70E740481C1C}">
                <a14:useLocalDpi xmlns:a14="http://schemas.microsoft.com/office/drawing/2010/main" val="0"/>
              </a:ext>
            </a:extLst>
          </a:blip>
          <a:srcRect/>
          <a:stretch>
            <a:fillRect/>
          </a:stretch>
        </p:blipFill>
        <p:spPr bwMode="auto">
          <a:xfrm>
            <a:off x="8759501" y="3982568"/>
            <a:ext cx="3995415" cy="31630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ình ảnh đứa Trẻ Dễ Thương Chơi Bập Bênh Minh Họa, Trẻ Em Chơi Clipart, đứa  Trẻ, Dễ Thương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906" l="10000" r="97188">
                        <a14:foregroundMark x1="83438" y1="46719" x2="80625" y2="60156"/>
                        <a14:foregroundMark x1="77813" y1="59844" x2="73438" y2="70469"/>
                      </a14:backgroundRemoval>
                    </a14:imgEffect>
                  </a14:imgLayer>
                </a14:imgProps>
              </a:ext>
              <a:ext uri="{28A0092B-C50C-407E-A947-70E740481C1C}">
                <a14:useLocalDpi xmlns:a14="http://schemas.microsoft.com/office/drawing/2010/main" val="0"/>
              </a:ext>
            </a:extLst>
          </a:blip>
          <a:srcRect/>
          <a:stretch>
            <a:fillRect/>
          </a:stretch>
        </p:blipFill>
        <p:spPr bwMode="auto">
          <a:xfrm>
            <a:off x="5735166" y="3782402"/>
            <a:ext cx="3563367" cy="35633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Phim Hoạt Hình Cha Mẹ Chơi Với Trẻ Em Vector Minh Họa Miễn Phí,  Hoạt Hình, Vẽ Tay, Hình Minh Họa miễn phí tải tập tin PNG PSDComment và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5000" y1="36719" x2="23438" y2="47656"/>
                        <a14:foregroundMark x1="24688" y1="53594" x2="27187" y2="64531"/>
                        <a14:foregroundMark x1="24688" y1="50469" x2="24375" y2="52656"/>
                        <a14:foregroundMark x1="37188" y1="25781" x2="36875" y2="32656"/>
                        <a14:foregroundMark x1="40313" y1="26094" x2="41875" y2="24844"/>
                        <a14:foregroundMark x1="40313" y1="26094" x2="43438" y2="29219"/>
                        <a14:foregroundMark x1="40000" y1="34531" x2="39688" y2="40781"/>
                      </a14:backgroundRemoval>
                    </a14:imgEffect>
                  </a14:imgLayer>
                </a14:imgProps>
              </a:ext>
              <a:ext uri="{28A0092B-C50C-407E-A947-70E740481C1C}">
                <a14:useLocalDpi xmlns:a14="http://schemas.microsoft.com/office/drawing/2010/main" val="0"/>
              </a:ext>
            </a:extLst>
          </a:blip>
          <a:srcRect l="8843" t="14471" r="8471" b="24105"/>
          <a:stretch/>
        </p:blipFill>
        <p:spPr bwMode="auto">
          <a:xfrm>
            <a:off x="8788610" y="1777084"/>
            <a:ext cx="3395642" cy="252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2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1000"/>
                                        <p:tgtEl>
                                          <p:spTgt spid="4102"/>
                                        </p:tgtEl>
                                      </p:cBhvr>
                                    </p:animEffect>
                                    <p:anim calcmode="lin" valueType="num">
                                      <p:cBhvr>
                                        <p:cTn id="30" dur="1000" fill="hold"/>
                                        <p:tgtEl>
                                          <p:spTgt spid="4102"/>
                                        </p:tgtEl>
                                        <p:attrNameLst>
                                          <p:attrName>ppt_x</p:attrName>
                                        </p:attrNameLst>
                                      </p:cBhvr>
                                      <p:tavLst>
                                        <p:tav tm="0">
                                          <p:val>
                                            <p:strVal val="#ppt_x"/>
                                          </p:val>
                                        </p:tav>
                                        <p:tav tm="100000">
                                          <p:val>
                                            <p:strVal val="#ppt_x"/>
                                          </p:val>
                                        </p:tav>
                                      </p:tavLst>
                                    </p:anim>
                                    <p:anim calcmode="lin" valueType="num">
                                      <p:cBhvr>
                                        <p:cTn id="31" dur="1000" fill="hold"/>
                                        <p:tgtEl>
                                          <p:spTgt spid="410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04"/>
                                        </p:tgtEl>
                                        <p:attrNameLst>
                                          <p:attrName>style.visibility</p:attrName>
                                        </p:attrNameLst>
                                      </p:cBhvr>
                                      <p:to>
                                        <p:strVal val="visible"/>
                                      </p:to>
                                    </p:set>
                                    <p:animEffect transition="in" filter="fade">
                                      <p:cBhvr>
                                        <p:cTn id="34" dur="1000"/>
                                        <p:tgtEl>
                                          <p:spTgt spid="4104"/>
                                        </p:tgtEl>
                                      </p:cBhvr>
                                    </p:animEffect>
                                    <p:anim calcmode="lin" valueType="num">
                                      <p:cBhvr>
                                        <p:cTn id="35" dur="1000" fill="hold"/>
                                        <p:tgtEl>
                                          <p:spTgt spid="4104"/>
                                        </p:tgtEl>
                                        <p:attrNameLst>
                                          <p:attrName>ppt_x</p:attrName>
                                        </p:attrNameLst>
                                      </p:cBhvr>
                                      <p:tavLst>
                                        <p:tav tm="0">
                                          <p:val>
                                            <p:strVal val="#ppt_x"/>
                                          </p:val>
                                        </p:tav>
                                        <p:tav tm="100000">
                                          <p:val>
                                            <p:strVal val="#ppt_x"/>
                                          </p:val>
                                        </p:tav>
                                      </p:tavLst>
                                    </p:anim>
                                    <p:anim calcmode="lin" valueType="num">
                                      <p:cBhvr>
                                        <p:cTn id="3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Flowchart: Terminator 1"/>
          <p:cNvSpPr/>
          <p:nvPr/>
        </p:nvSpPr>
        <p:spPr>
          <a:xfrm>
            <a:off x="766614" y="2276872"/>
            <a:ext cx="5112568" cy="1872208"/>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latin typeface="Times New Roman" panose="02020603050405020304" pitchFamily="18" charset="0"/>
                <a:cs typeface="Times New Roman" panose="02020603050405020304" pitchFamily="18" charset="0"/>
              </a:rPr>
              <a:t>Học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thuộc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lòng</a:t>
            </a:r>
            <a:r>
              <a:rPr lang="en-US" sz="4800" dirty="0" smtClean="0">
                <a:latin typeface="Times New Roman" panose="02020603050405020304" pitchFamily="18" charset="0"/>
                <a:cs typeface="Times New Roman" panose="02020603050405020304" pitchFamily="18" charset="0"/>
              </a:rPr>
              <a:t> 2 </a:t>
            </a:r>
            <a:r>
              <a:rPr lang="en-US" sz="4800" dirty="0" err="1" smtClean="0">
                <a:latin typeface="Times New Roman" panose="02020603050405020304" pitchFamily="18" charset="0"/>
                <a:cs typeface="Times New Roman" panose="02020603050405020304" pitchFamily="18" charset="0"/>
              </a:rPr>
              <a:t>khổ</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thích</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270" y="1124744"/>
            <a:ext cx="4542857" cy="4980952"/>
          </a:xfrm>
          <a:prstGeom prst="rect">
            <a:avLst/>
          </a:prstGeom>
        </p:spPr>
      </p:pic>
    </p:spTree>
    <p:extLst>
      <p:ext uri="{BB962C8B-B14F-4D97-AF65-F5344CB8AC3E}">
        <p14:creationId xmlns:p14="http://schemas.microsoft.com/office/powerpoint/2010/main" val="8545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678795" y="2708920"/>
            <a:ext cx="3891249" cy="2554545"/>
          </a:xfrm>
          <a:prstGeom prst="rect">
            <a:avLst/>
          </a:prstGeom>
        </p:spPr>
        <p:txBody>
          <a:bodyPr wrap="square">
            <a:spAutoFit/>
          </a:bodyPr>
          <a:lstStyle/>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Luyện</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Tập</a:t>
            </a:r>
            <a:endPar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255" y="764704"/>
            <a:ext cx="3906299" cy="1594636"/>
          </a:xfrm>
          <a:prstGeom prst="rect">
            <a:avLst/>
          </a:prstGeom>
        </p:spPr>
      </p:pic>
    </p:spTree>
    <p:extLst>
      <p:ext uri="{BB962C8B-B14F-4D97-AF65-F5344CB8AC3E}">
        <p14:creationId xmlns:p14="http://schemas.microsoft.com/office/powerpoint/2010/main" val="10355761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489220" y="287726"/>
            <a:ext cx="8854458" cy="1754326"/>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1.</a:t>
            </a:r>
            <a:r>
              <a:rPr lang="vi-VN" sz="3600" b="1" dirty="0">
                <a:solidFill>
                  <a:srgbClr val="FF0000"/>
                </a:solidFill>
                <a:latin typeface="Times New Roman" pitchFamily="18" charset="0"/>
                <a:cs typeface="Times New Roman" pitchFamily="18" charset="0"/>
              </a:rPr>
              <a:t> Dựa vào nội dung bài thơ, hãy cùng bạn hỏi đáp về đặc điểm của một số sự vật: đôi dép, đôi tất, hai bàn tay.</a:t>
            </a:r>
            <a:endParaRPr lang="en-US" sz="3600" b="1"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096" b="84707" l="46186" r="94433"/>
                    </a14:imgEffect>
                  </a14:imgLayer>
                </a14:imgProps>
              </a:ext>
              <a:ext uri="{28A0092B-C50C-407E-A947-70E740481C1C}">
                <a14:useLocalDpi xmlns:a14="http://schemas.microsoft.com/office/drawing/2010/main" val="0"/>
              </a:ext>
            </a:extLst>
          </a:blip>
          <a:srcRect l="47347" t="5714" b="10424"/>
          <a:stretch/>
        </p:blipFill>
        <p:spPr>
          <a:xfrm>
            <a:off x="550589" y="3645024"/>
            <a:ext cx="1910605" cy="3043083"/>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78" b="88870" l="5020" r="53189"/>
                    </a14:imgEffect>
                  </a14:imgLayer>
                </a14:imgProps>
              </a:ext>
              <a:ext uri="{28A0092B-C50C-407E-A947-70E740481C1C}">
                <a14:useLocalDpi xmlns:a14="http://schemas.microsoft.com/office/drawing/2010/main" val="0"/>
              </a:ext>
            </a:extLst>
          </a:blip>
          <a:srcRect t="11840" r="47763" b="9787"/>
          <a:stretch/>
        </p:blipFill>
        <p:spPr>
          <a:xfrm>
            <a:off x="9786881" y="3513279"/>
            <a:ext cx="2111939" cy="3168661"/>
          </a:xfrm>
          <a:prstGeom prst="rect">
            <a:avLst/>
          </a:prstGeom>
        </p:spPr>
      </p:pic>
      <p:sp>
        <p:nvSpPr>
          <p:cNvPr id="6" name="Rounded Rectangular Callout 5"/>
          <p:cNvSpPr/>
          <p:nvPr/>
        </p:nvSpPr>
        <p:spPr>
          <a:xfrm>
            <a:off x="2206774" y="2796596"/>
            <a:ext cx="3096344" cy="1428058"/>
          </a:xfrm>
          <a:prstGeom prst="wedgeRoundRectCallout">
            <a:avLst>
              <a:gd name="adj1" fmla="val -53707"/>
              <a:gd name="adj2" fmla="val 7286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vi-VN" sz="3200" dirty="0">
              <a:latin typeface="Times New Roman" pitchFamily="18" charset="0"/>
              <a:cs typeface="Times New Roman" pitchFamily="18" charset="0"/>
            </a:endParaRPr>
          </a:p>
        </p:txBody>
      </p:sp>
      <p:sp>
        <p:nvSpPr>
          <p:cNvPr id="7" name="Oval Callout 6"/>
          <p:cNvSpPr/>
          <p:nvPr/>
        </p:nvSpPr>
        <p:spPr>
          <a:xfrm>
            <a:off x="5916449" y="2638257"/>
            <a:ext cx="4248472" cy="1565437"/>
          </a:xfrm>
          <a:prstGeom prst="wedgeEllipseCallout">
            <a:avLst>
              <a:gd name="adj1" fmla="val 49705"/>
              <a:gd name="adj2" fmla="val 499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Times New Roman" pitchFamily="18" charset="0"/>
                <a:cs typeface="Times New Roman" pitchFamily="18" charset="0"/>
              </a:rPr>
              <a:t>Đôi tất chị để lại cho em rất xinh</a:t>
            </a:r>
          </a:p>
        </p:txBody>
      </p:sp>
      <p:sp>
        <p:nvSpPr>
          <p:cNvPr id="8" name="Oval 7"/>
          <p:cNvSpPr/>
          <p:nvPr/>
        </p:nvSpPr>
        <p:spPr>
          <a:xfrm>
            <a:off x="1238763" y="2162718"/>
            <a:ext cx="500914" cy="5538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M</a:t>
            </a:r>
            <a:endParaRPr lang="vi-VN" sz="2800" b="1"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3042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7924" y="3062340"/>
            <a:ext cx="2311372" cy="367317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07574" y="3539414"/>
            <a:ext cx="1809196" cy="2719024"/>
          </a:xfrm>
          <a:prstGeom prst="rect">
            <a:avLst/>
          </a:prstGeom>
        </p:spPr>
      </p:pic>
      <p:sp>
        <p:nvSpPr>
          <p:cNvPr id="4" name="Rounded Rectangular Callout 3"/>
          <p:cNvSpPr/>
          <p:nvPr/>
        </p:nvSpPr>
        <p:spPr>
          <a:xfrm>
            <a:off x="1933056" y="2636912"/>
            <a:ext cx="3643780" cy="1474796"/>
          </a:xfrm>
          <a:prstGeom prst="wedgeRoundRectCallout">
            <a:avLst>
              <a:gd name="adj1" fmla="val -42902"/>
              <a:gd name="adj2" fmla="val 8476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Oval Callout 4"/>
          <p:cNvSpPr/>
          <p:nvPr/>
        </p:nvSpPr>
        <p:spPr>
          <a:xfrm>
            <a:off x="6090290" y="2264328"/>
            <a:ext cx="4104456" cy="1596024"/>
          </a:xfrm>
          <a:prstGeom prst="wedgeEllipseCallout">
            <a:avLst>
              <a:gd name="adj1" fmla="val 36656"/>
              <a:gd name="adj2" fmla="val 61032"/>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latin typeface="Times New Roman" pitchFamily="18" charset="0"/>
                <a:cs typeface="Times New Roman" pitchFamily="18" charset="0"/>
              </a:rPr>
              <a:t>Đôi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đỏ</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6" name="TextBox 5"/>
          <p:cNvSpPr txBox="1"/>
          <p:nvPr/>
        </p:nvSpPr>
        <p:spPr>
          <a:xfrm>
            <a:off x="2494806" y="620688"/>
            <a:ext cx="2520280" cy="707886"/>
          </a:xfrm>
          <a:prstGeom prst="rect">
            <a:avLst/>
          </a:prstGeom>
          <a:noFill/>
        </p:spPr>
        <p:txBody>
          <a:bodyPr wrap="square" rtlCol="0">
            <a:spAutoFit/>
          </a:bodyPr>
          <a:lstStyle/>
          <a:p>
            <a:pPr marL="285750" indent="-285750">
              <a:buFont typeface="Wingdings" pitchFamily="2" charset="2"/>
              <a:buChar char="v"/>
            </a:pPr>
            <a:r>
              <a:rPr lang="en-US" sz="4000" b="1" u="sng" dirty="0" err="1">
                <a:solidFill>
                  <a:srgbClr val="0000FF"/>
                </a:solidFill>
                <a:latin typeface="Times New Roman" pitchFamily="18" charset="0"/>
                <a:cs typeface="Times New Roman" pitchFamily="18" charset="0"/>
              </a:rPr>
              <a:t>Đôi</a:t>
            </a:r>
            <a:r>
              <a:rPr lang="en-US" sz="4000" b="1" u="sng" dirty="0">
                <a:solidFill>
                  <a:srgbClr val="0000FF"/>
                </a:solidFill>
                <a:latin typeface="Times New Roman" pitchFamily="18" charset="0"/>
                <a:cs typeface="Times New Roman" pitchFamily="18" charset="0"/>
              </a:rPr>
              <a:t> </a:t>
            </a:r>
            <a:r>
              <a:rPr lang="en-US" sz="4000" b="1" u="sng" dirty="0" err="1">
                <a:solidFill>
                  <a:srgbClr val="0000FF"/>
                </a:solidFill>
                <a:latin typeface="Times New Roman" pitchFamily="18" charset="0"/>
                <a:cs typeface="Times New Roman" pitchFamily="18" charset="0"/>
              </a:rPr>
              <a:t>dép</a:t>
            </a:r>
            <a:endParaRPr lang="vi-VN" sz="40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791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8582" y="3234346"/>
            <a:ext cx="2118273" cy="33663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93889" y="3902586"/>
            <a:ext cx="1944421" cy="2922250"/>
          </a:xfrm>
          <a:prstGeom prst="rect">
            <a:avLst/>
          </a:prstGeom>
        </p:spPr>
      </p:pic>
      <p:sp>
        <p:nvSpPr>
          <p:cNvPr id="4" name="Rounded Rectangular Callout 3"/>
          <p:cNvSpPr/>
          <p:nvPr/>
        </p:nvSpPr>
        <p:spPr>
          <a:xfrm>
            <a:off x="2612084" y="2996952"/>
            <a:ext cx="2979065" cy="1473726"/>
          </a:xfrm>
          <a:prstGeom prst="wedgeRoundRectCallout">
            <a:avLst>
              <a:gd name="adj1" fmla="val -62769"/>
              <a:gd name="adj2" fmla="val 5892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Oval Callout 4"/>
          <p:cNvSpPr/>
          <p:nvPr/>
        </p:nvSpPr>
        <p:spPr>
          <a:xfrm>
            <a:off x="6188077" y="2492896"/>
            <a:ext cx="3805812" cy="2126362"/>
          </a:xfrm>
          <a:prstGeom prst="wedgeEllipseCallout">
            <a:avLst>
              <a:gd name="adj1" fmla="val 49717"/>
              <a:gd name="adj2" fmla="val 57944"/>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6" name="TextBox 5"/>
          <p:cNvSpPr txBox="1"/>
          <p:nvPr/>
        </p:nvSpPr>
        <p:spPr>
          <a:xfrm>
            <a:off x="2040907" y="764704"/>
            <a:ext cx="4176464" cy="769441"/>
          </a:xfrm>
          <a:prstGeom prst="rect">
            <a:avLst/>
          </a:prstGeom>
          <a:noFill/>
        </p:spPr>
        <p:txBody>
          <a:bodyPr wrap="square" rtlCol="0">
            <a:spAutoFit/>
          </a:bodyPr>
          <a:lstStyle/>
          <a:p>
            <a:pPr marL="285750" indent="-285750">
              <a:buFont typeface="Wingdings" pitchFamily="2" charset="2"/>
              <a:buChar char="v"/>
            </a:pPr>
            <a:r>
              <a:rPr lang="en-US" sz="4400" b="1" u="sng" dirty="0" err="1">
                <a:solidFill>
                  <a:srgbClr val="0000FF"/>
                </a:solidFill>
                <a:latin typeface="Times New Roman" pitchFamily="18" charset="0"/>
                <a:cs typeface="Times New Roman" pitchFamily="18" charset="0"/>
              </a:rPr>
              <a:t>Hai</a:t>
            </a:r>
            <a:r>
              <a:rPr lang="en-US" sz="4400" b="1" u="sng" dirty="0">
                <a:solidFill>
                  <a:srgbClr val="0000FF"/>
                </a:solidFill>
                <a:latin typeface="Times New Roman" pitchFamily="18" charset="0"/>
                <a:cs typeface="Times New Roman" pitchFamily="18" charset="0"/>
              </a:rPr>
              <a:t> </a:t>
            </a:r>
            <a:r>
              <a:rPr lang="en-US" sz="4400" b="1" u="sng" dirty="0" err="1">
                <a:solidFill>
                  <a:srgbClr val="0000FF"/>
                </a:solidFill>
                <a:latin typeface="Times New Roman" pitchFamily="18" charset="0"/>
                <a:cs typeface="Times New Roman" pitchFamily="18" charset="0"/>
              </a:rPr>
              <a:t>bàn</a:t>
            </a:r>
            <a:r>
              <a:rPr lang="en-US" sz="4400" b="1" u="sng" dirty="0">
                <a:solidFill>
                  <a:srgbClr val="0000FF"/>
                </a:solidFill>
                <a:latin typeface="Times New Roman" pitchFamily="18" charset="0"/>
                <a:cs typeface="Times New Roman" pitchFamily="18" charset="0"/>
              </a:rPr>
              <a:t> </a:t>
            </a:r>
            <a:r>
              <a:rPr lang="en-US" sz="4400" b="1" u="sng" dirty="0" err="1">
                <a:solidFill>
                  <a:srgbClr val="0000FF"/>
                </a:solidFill>
                <a:latin typeface="Times New Roman" pitchFamily="18" charset="0"/>
                <a:cs typeface="Times New Roman" pitchFamily="18" charset="0"/>
              </a:rPr>
              <a:t>tay</a:t>
            </a:r>
            <a:endParaRPr lang="vi-VN" sz="44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726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2994338" cy="2204864"/>
          </a:xfrm>
          <a:prstGeom prst="rect">
            <a:avLst/>
          </a:prstGeom>
          <a:solidFill>
            <a:srgbClr val="E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89598" y="1102432"/>
            <a:ext cx="7560840" cy="120032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khổ</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tưởng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chị</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yếm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dỗ</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ốm</a:t>
            </a:r>
            <a:r>
              <a:rPr lang="en-US" sz="3600" b="1" dirty="0">
                <a:solidFill>
                  <a:srgbClr val="FF0000"/>
                </a:solidFill>
                <a:latin typeface="Times New Roman" pitchFamily="18" charset="0"/>
                <a:cs typeface="Times New Roman" pitchFamily="18" charset="0"/>
              </a:rPr>
              <a:t>.</a:t>
            </a:r>
          </a:p>
        </p:txBody>
      </p:sp>
      <p:sp>
        <p:nvSpPr>
          <p:cNvPr id="3" name="Cloud 2"/>
          <p:cNvSpPr/>
          <p:nvPr/>
        </p:nvSpPr>
        <p:spPr>
          <a:xfrm>
            <a:off x="5231110" y="2680078"/>
            <a:ext cx="6840760" cy="341321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Chị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khỏe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thôi</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4" name="Rectangle 3"/>
          <p:cNvSpPr/>
          <p:nvPr/>
        </p:nvSpPr>
        <p:spPr>
          <a:xfrm>
            <a:off x="190550" y="702414"/>
            <a:ext cx="4599464" cy="6124754"/>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a:p>
            <a:endParaRPr lang="en-US"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Những </a:t>
            </a:r>
            <a:r>
              <a:rPr lang="vi-VN" sz="2800" dirty="0">
                <a:latin typeface="Times New Roman" pitchFamily="18" charset="0"/>
                <a:cs typeface="Times New Roman" pitchFamily="18" charset="0"/>
              </a:rPr>
              <a:t>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cxnSp>
        <p:nvCxnSpPr>
          <p:cNvPr id="7" name="Straight Connector 6"/>
          <p:cNvCxnSpPr/>
          <p:nvPr/>
        </p:nvCxnSpPr>
        <p:spPr>
          <a:xfrm>
            <a:off x="3790950"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8453" y="-36304"/>
            <a:ext cx="2839239"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endParaRPr lang="vi-VN" sz="3600" b="1" dirty="0">
              <a:solidFill>
                <a:srgbClr val="FF0000"/>
              </a:solidFill>
            </a:endParaRPr>
          </a:p>
        </p:txBody>
      </p:sp>
    </p:spTree>
    <p:extLst>
      <p:ext uri="{BB962C8B-B14F-4D97-AF65-F5344CB8AC3E}">
        <p14:creationId xmlns:p14="http://schemas.microsoft.com/office/powerpoint/2010/main" val="90905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AE8F67B-0360-4E64-A353-BF62688823B3}"/>
              </a:ext>
            </a:extLst>
          </p:cNvPr>
          <p:cNvSpPr/>
          <p:nvPr/>
        </p:nvSpPr>
        <p:spPr>
          <a:xfrm>
            <a:off x="2693527" y="3080886"/>
            <a:ext cx="6277424" cy="992579"/>
          </a:xfrm>
          <a:prstGeom prst="rect">
            <a:avLst/>
          </a:prstGeom>
          <a:noFill/>
        </p:spPr>
        <p:txBody>
          <a:bodyPr wrap="none" lIns="68580" tIns="34290" rIns="68580" bIns="3429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VIỆT NAM VÔ ĐỊCH</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341" y="3344687"/>
            <a:ext cx="371475" cy="328613"/>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426" y="2586036"/>
            <a:ext cx="371475" cy="328613"/>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483" y="2293142"/>
            <a:ext cx="371475" cy="328613"/>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972" y="2914649"/>
            <a:ext cx="371475" cy="328613"/>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003" y="3404846"/>
            <a:ext cx="371475" cy="328613"/>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631" y="3344686"/>
            <a:ext cx="371475" cy="328613"/>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2730261" y="4490223"/>
            <a:ext cx="6234400" cy="807913"/>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a:rPr>
              <a:t>EM TẬP LÀM THỦ MÔN</a:t>
            </a:r>
          </a:p>
        </p:txBody>
      </p:sp>
      <p:pic>
        <p:nvPicPr>
          <p:cNvPr id="2"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0784" y="2517436"/>
            <a:ext cx="457200" cy="45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5429" y="477403"/>
            <a:ext cx="5992222" cy="2479858"/>
          </a:xfrm>
          <a:prstGeom prst="rect">
            <a:avLst/>
          </a:prstGeom>
        </p:spPr>
      </p:pic>
      <p:pic>
        <p:nvPicPr>
          <p:cNvPr id="24" name="Picture 23">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2759" y="4274718"/>
            <a:ext cx="371475" cy="328613"/>
          </a:xfrm>
          <a:prstGeom prst="rect">
            <a:avLst/>
          </a:prstGeom>
        </p:spPr>
      </p:pic>
      <p:pic>
        <p:nvPicPr>
          <p:cNvPr id="25" name="Picture 24">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977" y="1195532"/>
            <a:ext cx="371475" cy="328613"/>
          </a:xfrm>
          <a:prstGeom prst="rect">
            <a:avLst/>
          </a:prstGeom>
        </p:spPr>
      </p:pic>
      <p:pic>
        <p:nvPicPr>
          <p:cNvPr id="26" name="Picture 25">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296" y="1159098"/>
            <a:ext cx="371475" cy="328613"/>
          </a:xfrm>
          <a:prstGeom prst="rect">
            <a:avLst/>
          </a:prstGeom>
        </p:spPr>
      </p:pic>
      <p:pic>
        <p:nvPicPr>
          <p:cNvPr id="27" name="Picture 26">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004" y="1952590"/>
            <a:ext cx="371475" cy="328613"/>
          </a:xfrm>
          <a:prstGeom prst="rect">
            <a:avLst/>
          </a:prstGeom>
        </p:spPr>
      </p:pic>
      <p:pic>
        <p:nvPicPr>
          <p:cNvPr id="28" name="Picture 27">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941" y="1964529"/>
            <a:ext cx="371475" cy="328613"/>
          </a:xfrm>
          <a:prstGeom prst="rect">
            <a:avLst/>
          </a:prstGeom>
        </p:spPr>
      </p:pic>
      <p:pic>
        <p:nvPicPr>
          <p:cNvPr id="29" name="Picture 28">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260" y="1928095"/>
            <a:ext cx="371475" cy="328613"/>
          </a:xfrm>
          <a:prstGeom prst="rect">
            <a:avLst/>
          </a:prstGeom>
        </p:spPr>
      </p:pic>
      <p:pic>
        <p:nvPicPr>
          <p:cNvPr id="30" name="Picture 29">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540" y="2841901"/>
            <a:ext cx="371475" cy="328613"/>
          </a:xfrm>
          <a:prstGeom prst="rect">
            <a:avLst/>
          </a:prstGeom>
        </p:spPr>
      </p:pic>
      <p:pic>
        <p:nvPicPr>
          <p:cNvPr id="31" name="Picture 30">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284" y="1388719"/>
            <a:ext cx="371475" cy="328613"/>
          </a:xfrm>
          <a:prstGeom prst="rect">
            <a:avLst/>
          </a:prstGeom>
        </p:spPr>
      </p:pic>
      <p:pic>
        <p:nvPicPr>
          <p:cNvPr id="32" name="Picture 31">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941" y="1717332"/>
            <a:ext cx="371475" cy="328613"/>
          </a:xfrm>
          <a:prstGeom prst="rect">
            <a:avLst/>
          </a:prstGeom>
        </p:spPr>
      </p:pic>
      <p:pic>
        <p:nvPicPr>
          <p:cNvPr id="21" name="Picture 20">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002" y="4299939"/>
            <a:ext cx="371475" cy="328613"/>
          </a:xfrm>
          <a:prstGeom prst="rect">
            <a:avLst/>
          </a:prstGeom>
        </p:spPr>
      </p:pic>
      <p:pic>
        <p:nvPicPr>
          <p:cNvPr id="22" name="Picture 21">
            <a:extLst>
              <a:ext uri="{FF2B5EF4-FFF2-40B4-BE49-F238E27FC236}">
                <a16:creationId xmlns:a16="http://schemas.microsoft.com/office/drawing/2014/main" xmlns=""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895" y="5157192"/>
            <a:ext cx="371475" cy="328613"/>
          </a:xfrm>
          <a:prstGeom prst="rect">
            <a:avLst/>
          </a:prstGeom>
        </p:spPr>
      </p:pic>
      <p:pic>
        <p:nvPicPr>
          <p:cNvPr id="33" name="Picture 32">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107" y="5157193"/>
            <a:ext cx="371475" cy="328613"/>
          </a:xfrm>
          <a:prstGeom prst="rect">
            <a:avLst/>
          </a:prstGeom>
        </p:spPr>
      </p:pic>
      <p:pic>
        <p:nvPicPr>
          <p:cNvPr id="34" name="Picture 33">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065" y="5157193"/>
            <a:ext cx="371475" cy="328613"/>
          </a:xfrm>
          <a:prstGeom prst="rect">
            <a:avLst/>
          </a:prstGeom>
        </p:spPr>
      </p:pic>
      <p:pic>
        <p:nvPicPr>
          <p:cNvPr id="35" name="Picture 34">
            <a:extLst>
              <a:ext uri="{FF2B5EF4-FFF2-40B4-BE49-F238E27FC236}">
                <a16:creationId xmlns:a16="http://schemas.microsoft.com/office/drawing/2014/main" xmlns=""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167" y="5180325"/>
            <a:ext cx="371475" cy="328613"/>
          </a:xfrm>
          <a:prstGeom prst="rect">
            <a:avLst/>
          </a:prstGeom>
        </p:spPr>
      </p:pic>
      <p:pic>
        <p:nvPicPr>
          <p:cNvPr id="36" name="Picture 35">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337" y="5180326"/>
            <a:ext cx="371475" cy="328613"/>
          </a:xfrm>
          <a:prstGeom prst="rect">
            <a:avLst/>
          </a:prstGeom>
        </p:spPr>
      </p:pic>
    </p:spTree>
    <p:extLst>
      <p:ext uri="{BB962C8B-B14F-4D97-AF65-F5344CB8AC3E}">
        <p14:creationId xmlns:p14="http://schemas.microsoft.com/office/powerpoint/2010/main" val="18793497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3">
                                            <p:txEl>
                                              <p:pRg st="0" end="0"/>
                                            </p:txEl>
                                          </p:spTgt>
                                        </p:tgtEl>
                                      </p:cBhvr>
                                      <p:to x="80000" y="100000"/>
                                    </p:animScale>
                                    <p:anim by="(#ppt_w*0.10)" calcmode="lin" valueType="num">
                                      <p:cBhvr>
                                        <p:cTn id="7" dur="250" autoRev="1" fill="hold">
                                          <p:stCondLst>
                                            <p:cond delay="0"/>
                                          </p:stCondLst>
                                        </p:cTn>
                                        <p:tgtEl>
                                          <p:spTgt spid="23">
                                            <p:txEl>
                                              <p:pRg st="0" end="0"/>
                                            </p:txEl>
                                          </p:spTgt>
                                        </p:tgtEl>
                                        <p:attrNameLst>
                                          <p:attrName>ppt_x</p:attrName>
                                        </p:attrNameLst>
                                      </p:cBhvr>
                                    </p:anim>
                                    <p:anim by="(-#ppt_w*0.10)" calcmode="lin" valueType="num">
                                      <p:cBhvr>
                                        <p:cTn id="8" dur="250" autoRev="1" fill="hold">
                                          <p:stCondLst>
                                            <p:cond delay="0"/>
                                          </p:stCondLst>
                                        </p:cTn>
                                        <p:tgtEl>
                                          <p:spTgt spid="23">
                                            <p:txEl>
                                              <p:pRg st="0" end="0"/>
                                            </p:txEl>
                                          </p:spTgt>
                                        </p:tgtEl>
                                        <p:attrNameLst>
                                          <p:attrName>ppt_y</p:attrName>
                                        </p:attrNameLst>
                                      </p:cBhvr>
                                    </p:anim>
                                    <p:animRot by="-480000">
                                      <p:cBhvr>
                                        <p:cTn id="9" dur="250" autoRev="1" fill="hold">
                                          <p:stCondLst>
                                            <p:cond delay="0"/>
                                          </p:stCondLst>
                                        </p:cTn>
                                        <p:tgtEl>
                                          <p:spTgt spid="23">
                                            <p:txEl>
                                              <p:pRg st="0" end="0"/>
                                            </p:txEl>
                                          </p:spTgt>
                                        </p:tgtEl>
                                        <p:attrNameLst>
                                          <p:attrName>r</p:attrName>
                                        </p:attrNameLst>
                                      </p:cBhvr>
                                    </p:animRo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4017763" y="0"/>
            <a:ext cx="3134191"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endParaRPr lang="vi-VN" sz="4000" b="1" dirty="0">
              <a:solidFill>
                <a:srgbClr val="FF0000"/>
              </a:solidFill>
            </a:endParaRPr>
          </a:p>
        </p:txBody>
      </p:sp>
      <p:sp>
        <p:nvSpPr>
          <p:cNvPr id="7" name="Rectangle 6"/>
          <p:cNvSpPr/>
          <p:nvPr/>
        </p:nvSpPr>
        <p:spPr>
          <a:xfrm>
            <a:off x="7175326" y="353943"/>
            <a:ext cx="4599464" cy="6555641"/>
          </a:xfrm>
          <a:prstGeom prst="rect">
            <a:avLst/>
          </a:prstGeom>
        </p:spPr>
        <p:txBody>
          <a:bodyPr wrap="square">
            <a:spAutoFit/>
          </a:bodyPr>
          <a:lstStyle/>
          <a:p>
            <a:r>
              <a:rPr lang="vi-VN" sz="2800" dirty="0">
                <a:latin typeface="Times New Roman" pitchFamily="18" charset="0"/>
                <a:cs typeface="Times New Roman" pitchFamily="18" charset="0"/>
              </a:rPr>
              <a:t>Những ngày chị qua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tới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Cơn ho, cơn sốt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lên năm.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Để lại cái ngoan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Trên tay sạch sẽ</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Quàng qua cổ mẹ</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Thơm thơm thơm thơm…</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Em học ngày ngày</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Cái ngoan của chị</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Những ngày chị bé</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Như em bây giờ.</a:t>
            </a:r>
          </a:p>
          <a:p>
            <a:pPr algn="r"/>
            <a:r>
              <a:rPr lang="vi-VN" sz="2800" dirty="0">
                <a:latin typeface="Times New Roman" pitchFamily="18" charset="0"/>
                <a:cs typeface="Times New Roman" pitchFamily="18" charset="0"/>
              </a:rPr>
              <a:t>Hữu Thỉnh</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98862" y="2276872"/>
            <a:ext cx="4608674" cy="4884244"/>
          </a:xfrm>
          <a:prstGeom prst="rect">
            <a:avLst/>
          </a:prstGeom>
        </p:spPr>
      </p:pic>
      <p:sp>
        <p:nvSpPr>
          <p:cNvPr id="9" name="Rectangle 8"/>
          <p:cNvSpPr/>
          <p:nvPr/>
        </p:nvSpPr>
        <p:spPr>
          <a:xfrm>
            <a:off x="2224628" y="836712"/>
            <a:ext cx="3586270" cy="3970318"/>
          </a:xfrm>
          <a:prstGeom prst="rect">
            <a:avLst/>
          </a:prstGeom>
        </p:spPr>
        <p:txBody>
          <a:bodyPr wrap="square">
            <a:spAutoFit/>
          </a:bodyPr>
          <a:lstStyle/>
          <a:p>
            <a:r>
              <a:rPr lang="vi-VN" sz="2800" dirty="0">
                <a:latin typeface="Times New Roman" pitchFamily="18" charset="0"/>
                <a:cs typeface="Times New Roman" pitchFamily="18" charset="0"/>
              </a:rPr>
              <a:t>Chị lên tám tuổi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Để lại cho em</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Dép đỏ, mũ len</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Xinh xinh đôi tất.</a:t>
            </a:r>
            <a:endParaRPr lang="en-US"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Áo chị, mẹ mua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Bây giờ em mặc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Hai bên hàng cúc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Có đôi thỏ đùa.</a:t>
            </a:r>
          </a:p>
        </p:txBody>
      </p:sp>
    </p:spTree>
    <p:extLst>
      <p:ext uri="{BB962C8B-B14F-4D97-AF65-F5344CB8AC3E}">
        <p14:creationId xmlns:p14="http://schemas.microsoft.com/office/powerpoint/2010/main" val="411902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3552571" y="1569566"/>
            <a:ext cx="5312480"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Củng</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cố</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 </a:t>
            </a:r>
            <a:r>
              <a:rPr lang="vi-VN"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Dặn </a:t>
            </a:r>
            <a:r>
              <a:rPr lang="vi-VN"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dò</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5455100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rot="1037120">
            <a:off x="4698169" y="2883225"/>
            <a:ext cx="5290799" cy="1579136"/>
          </a:xfrm>
          <a:prstGeom prst="rect">
            <a:avLst/>
          </a:prstGeom>
          <a:noFill/>
        </p:spPr>
        <p:txBody>
          <a:bodyPr spcFirstLastPara="1" wrap="none" lIns="121917" tIns="60958" rIns="121917" bIns="60958" numCol="1">
            <a:prstTxWarp prst="textArchUp">
              <a:avLst>
                <a:gd name="adj" fmla="val 11148500"/>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THANK YOU</a:t>
            </a:r>
          </a:p>
          <a:p>
            <a:pPr algn="ct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Tạm</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biệt</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hẹn</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gặp</a:t>
            </a: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lại</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4" name="Picture 3"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9062" y="3429000"/>
            <a:ext cx="4535654" cy="367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8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0363"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522"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56309" y="3996150"/>
            <a:ext cx="12134103" cy="11099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Sự</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tích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vú</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sữa</a:t>
            </a:r>
            <a:r>
              <a:rPr lang="en-US" dirty="0">
                <a:solidFill>
                  <a:schemeClr val="tx1"/>
                </a:solidFill>
                <a:latin typeface="Times New Roman" pitchFamily="18" charset="0"/>
                <a:cs typeface="Times New Roman" pitchFamily="18" charset="0"/>
              </a:rPr>
              <a:t>”</a:t>
            </a:r>
          </a:p>
          <a:p>
            <a:pPr algn="ct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cậu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bé</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bỏ</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Chọn</a:t>
            </a:r>
            <a:r>
              <a:rPr lang="en-US" dirty="0">
                <a:solidFill>
                  <a:schemeClr val="tx1"/>
                </a:solidFill>
                <a:latin typeface="Times New Roman" pitchFamily="18" charset="0"/>
                <a:cs typeface="Times New Roman" pitchFamily="18" charset="0"/>
              </a:rPr>
              <a:t> ý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a:t>
            </a:r>
          </a:p>
        </p:txBody>
      </p:sp>
      <p:sp>
        <p:nvSpPr>
          <p:cNvPr id="9" name="1"/>
          <p:cNvSpPr/>
          <p:nvPr/>
        </p:nvSpPr>
        <p:spPr>
          <a:xfrm>
            <a:off x="614634" y="5229011"/>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A.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cậu</a:t>
            </a:r>
            <a:r>
              <a:rPr lang="en-US" dirty="0">
                <a:latin typeface="Times New Roman" pitchFamily="18" charset="0"/>
                <a:cs typeface="Times New Roman" pitchFamily="18" charset="0"/>
              </a:rPr>
              <a:t> ham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mắng</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
        <p:nvSpPr>
          <p:cNvPr id="10" name="3"/>
          <p:cNvSpPr/>
          <p:nvPr/>
        </p:nvSpPr>
        <p:spPr>
          <a:xfrm>
            <a:off x="614633" y="6009516"/>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C.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bị</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bạn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bè</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rủ</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dê</a:t>
            </a:r>
            <a:r>
              <a:rPr lang="en-US" dirty="0">
                <a:solidFill>
                  <a:schemeClr val="bg1"/>
                </a:solidFill>
                <a:latin typeface="Times New Roman" pitchFamily="18" charset="0"/>
                <a:cs typeface="Times New Roman" pitchFamily="18" charset="0"/>
              </a:rPr>
              <a:t>.</a:t>
            </a:r>
          </a:p>
        </p:txBody>
      </p:sp>
      <p:sp>
        <p:nvSpPr>
          <p:cNvPr id="11" name="2"/>
          <p:cNvSpPr/>
          <p:nvPr/>
        </p:nvSpPr>
        <p:spPr>
          <a:xfrm>
            <a:off x="6023198" y="5232001"/>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B.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cậu</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cãi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lời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a:t>
            </a:r>
          </a:p>
        </p:txBody>
      </p:sp>
      <p:sp>
        <p:nvSpPr>
          <p:cNvPr id="12" name="4"/>
          <p:cNvSpPr/>
          <p:nvPr/>
        </p:nvSpPr>
        <p:spPr>
          <a:xfrm>
            <a:off x="6023197" y="5995388"/>
            <a:ext cx="5007331" cy="64052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D. </a:t>
            </a:r>
            <a:r>
              <a:rPr lang="en-US" dirty="0" err="1">
                <a:solidFill>
                  <a:schemeClr val="bg1"/>
                </a:solidFill>
                <a:latin typeface="Times New Roman" pitchFamily="18" charset="0"/>
                <a:cs typeface="Times New Roman" pitchFamily="18" charset="0"/>
              </a:rPr>
              <a:t>Vì</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lấy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tiền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của</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và</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bị</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mẹ</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mắng</a:t>
            </a:r>
            <a:r>
              <a:rPr lang="en-US" dirty="0">
                <a:solidFill>
                  <a:schemeClr val="bg1"/>
                </a:solidFill>
                <a:latin typeface="Times New Roman" pitchFamily="18" charset="0"/>
                <a:cs typeface="Times New Roman" pitchFamily="18" charset="0"/>
              </a:rPr>
              <a:t>.</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6290" y="898932"/>
            <a:ext cx="2167316" cy="1060796"/>
          </a:xfrm>
          <a:prstGeom prst="rect">
            <a:avLst/>
          </a:prstGeom>
        </p:spPr>
      </p:pic>
    </p:spTree>
    <p:extLst>
      <p:ext uri="{BB962C8B-B14F-4D97-AF65-F5344CB8AC3E}">
        <p14:creationId xmlns:p14="http://schemas.microsoft.com/office/powerpoint/2010/main" val="13441806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565"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0326" y="1759990"/>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1" y="3885892"/>
            <a:ext cx="12190413" cy="12904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vú</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sữa</a:t>
            </a:r>
            <a:r>
              <a:rPr lang="en-US" sz="2800" dirty="0">
                <a:solidFill>
                  <a:prstClr val="black"/>
                </a:solidFill>
                <a:latin typeface="Times New Roman" pitchFamily="18" charset="0"/>
                <a:cs typeface="Times New Roman" pitchFamily="18" charset="0"/>
              </a:rPr>
              <a:t>”.</a:t>
            </a:r>
          </a:p>
          <a:p>
            <a:pPr algn="ctr">
              <a:defRPr/>
            </a:pPr>
            <a:r>
              <a:rPr lang="en-US" sz="2800" dirty="0" err="1">
                <a:solidFill>
                  <a:prstClr val="black"/>
                </a:solidFill>
                <a:latin typeface="Times New Roman" pitchFamily="18" charset="0"/>
                <a:cs typeface="Times New Roman" pitchFamily="18" charset="0"/>
              </a:rPr>
              <a:t>Trái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thơm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ngon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vườn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cậu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p>
          <a:p>
            <a:pPr algn="ctr">
              <a:defRPr/>
            </a:pPr>
            <a:r>
              <a:rPr lang="en-US" sz="2800" dirty="0" err="1">
                <a:solidFill>
                  <a:prstClr val="black"/>
                </a:solidFill>
                <a:latin typeface="Times New Roman" pitchFamily="18" charset="0"/>
                <a:cs typeface="Times New Roman" pitchFamily="18" charset="0"/>
              </a:rPr>
              <a:t>Chọn</a:t>
            </a:r>
            <a:r>
              <a:rPr lang="en-US" sz="2800" dirty="0">
                <a:solidFill>
                  <a:prstClr val="black"/>
                </a:solidFill>
                <a:latin typeface="Times New Roman" pitchFamily="18" charset="0"/>
                <a:cs typeface="Times New Roman" pitchFamily="18" charset="0"/>
              </a:rPr>
              <a:t> ý </a:t>
            </a:r>
            <a:r>
              <a:rPr lang="en-US" sz="2800" dirty="0" err="1">
                <a:solidFill>
                  <a:prstClr val="black"/>
                </a:solidFill>
                <a:latin typeface="Times New Roman" pitchFamily="18" charset="0"/>
                <a:cs typeface="Times New Roman" pitchFamily="18" charset="0"/>
              </a:rPr>
              <a:t>đúng</a:t>
            </a:r>
            <a:r>
              <a:rPr lang="en-US" sz="2800" dirty="0">
                <a:solidFill>
                  <a:prstClr val="black"/>
                </a:solidFill>
                <a:latin typeface="Times New Roman" pitchFamily="18" charset="0"/>
                <a:cs typeface="Times New Roman" pitchFamily="18" charset="0"/>
              </a:rPr>
              <a:t>:</a:t>
            </a:r>
          </a:p>
        </p:txBody>
      </p:sp>
      <p:sp>
        <p:nvSpPr>
          <p:cNvPr id="9" name="1"/>
          <p:cNvSpPr/>
          <p:nvPr/>
        </p:nvSpPr>
        <p:spPr>
          <a:xfrm>
            <a:off x="1351735" y="5271693"/>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A. </a:t>
            </a:r>
            <a:r>
              <a:rPr lang="en-US" sz="3200" dirty="0" err="1">
                <a:solidFill>
                  <a:schemeClr val="bg1"/>
                </a:solidFill>
                <a:latin typeface="Times New Roman" pitchFamily="18" charset="0"/>
                <a:cs typeface="Times New Roman" pitchFamily="18" charset="0"/>
              </a:rPr>
              <a:t>Sầu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riêng</a:t>
            </a:r>
            <a:r>
              <a:rPr lang="en-US" sz="3200" dirty="0">
                <a:solidFill>
                  <a:schemeClr val="bg1"/>
                </a:solidFill>
                <a:latin typeface="Times New Roman" pitchFamily="18" charset="0"/>
                <a:cs typeface="Times New Roman" pitchFamily="18" charset="0"/>
              </a:rPr>
              <a:t>.</a:t>
            </a:r>
          </a:p>
        </p:txBody>
      </p:sp>
      <p:sp>
        <p:nvSpPr>
          <p:cNvPr id="10" name="3"/>
          <p:cNvSpPr/>
          <p:nvPr/>
        </p:nvSpPr>
        <p:spPr>
          <a:xfrm>
            <a:off x="1351734" y="6032077"/>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C. </a:t>
            </a:r>
            <a:r>
              <a:rPr lang="en-US" sz="3200" dirty="0" err="1">
                <a:solidFill>
                  <a:schemeClr val="bg1"/>
                </a:solidFill>
                <a:latin typeface="Times New Roman" pitchFamily="18" charset="0"/>
                <a:cs typeface="Times New Roman" pitchFamily="18" charset="0"/>
              </a:rPr>
              <a:t>Mãng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cầu</a:t>
            </a:r>
            <a:r>
              <a:rPr lang="en-US" sz="3200" dirty="0">
                <a:solidFill>
                  <a:schemeClr val="bg1"/>
                </a:solidFill>
                <a:latin typeface="Times New Roman" pitchFamily="18" charset="0"/>
                <a:cs typeface="Times New Roman" pitchFamily="18" charset="0"/>
              </a:rPr>
              <a:t>.</a:t>
            </a:r>
          </a:p>
        </p:txBody>
      </p:sp>
      <p:sp>
        <p:nvSpPr>
          <p:cNvPr id="11" name="2"/>
          <p:cNvSpPr/>
          <p:nvPr/>
        </p:nvSpPr>
        <p:spPr>
          <a:xfrm>
            <a:off x="6815286" y="5271693"/>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B. </a:t>
            </a:r>
            <a:r>
              <a:rPr lang="en-US" sz="3200" dirty="0" err="1">
                <a:solidFill>
                  <a:schemeClr val="bg1"/>
                </a:solidFill>
                <a:latin typeface="Times New Roman" pitchFamily="18" charset="0"/>
                <a:cs typeface="Times New Roman" pitchFamily="18" charset="0"/>
              </a:rPr>
              <a:t>Vú</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sữa</a:t>
            </a:r>
            <a:r>
              <a:rPr lang="en-US" sz="3200" dirty="0">
                <a:solidFill>
                  <a:schemeClr val="bg1"/>
                </a:solidFill>
                <a:latin typeface="Times New Roman" pitchFamily="18" charset="0"/>
                <a:cs typeface="Times New Roman" pitchFamily="18" charset="0"/>
              </a:rPr>
              <a:t>.</a:t>
            </a:r>
          </a:p>
        </p:txBody>
      </p:sp>
      <p:sp>
        <p:nvSpPr>
          <p:cNvPr id="12" name="4"/>
          <p:cNvSpPr/>
          <p:nvPr/>
        </p:nvSpPr>
        <p:spPr>
          <a:xfrm>
            <a:off x="6815285" y="6035080"/>
            <a:ext cx="4270229" cy="66800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3200" dirty="0">
                <a:solidFill>
                  <a:schemeClr val="bg1"/>
                </a:solidFill>
                <a:latin typeface="Times New Roman" pitchFamily="18" charset="0"/>
                <a:cs typeface="Times New Roman" pitchFamily="18" charset="0"/>
              </a:rPr>
              <a:t>D. </a:t>
            </a:r>
            <a:r>
              <a:rPr lang="en-US" sz="3200" dirty="0" err="1">
                <a:solidFill>
                  <a:schemeClr val="bg1"/>
                </a:solidFill>
                <a:latin typeface="Times New Roman" pitchFamily="18" charset="0"/>
                <a:cs typeface="Times New Roman" pitchFamily="18" charset="0"/>
              </a:rPr>
              <a:t>Măng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cụt</a:t>
            </a:r>
            <a:endParaRPr lang="en-US" sz="32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415" y="867146"/>
            <a:ext cx="2167316" cy="1060796"/>
          </a:xfrm>
          <a:prstGeom prst="rect">
            <a:avLst/>
          </a:prstGeom>
        </p:spPr>
      </p:pic>
    </p:spTree>
    <p:extLst>
      <p:ext uri="{BB962C8B-B14F-4D97-AF65-F5344CB8AC3E}">
        <p14:creationId xmlns:p14="http://schemas.microsoft.com/office/powerpoint/2010/main" val="28009464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rgbClr val="FF0000"/>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rgbClr val="FF0000"/>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rgbClr val="FF0000"/>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450" y="1479336"/>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5817" y="1803485"/>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1" y="3879141"/>
            <a:ext cx="12190413" cy="11384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sữa</a:t>
            </a:r>
            <a:r>
              <a:rPr lang="en-US" sz="2800" dirty="0">
                <a:solidFill>
                  <a:schemeClr val="tx1"/>
                </a:solidFill>
                <a:latin typeface="Times New Roman" pitchFamily="18" charset="0"/>
                <a:cs typeface="Times New Roman" pitchFamily="18" charset="0"/>
              </a:rPr>
              <a:t>”.</a:t>
            </a:r>
          </a:p>
          <a:p>
            <a:pPr algn="ctr"/>
            <a:r>
              <a:rPr lang="vi-VN" sz="2800" dirty="0">
                <a:solidFill>
                  <a:schemeClr val="tx1"/>
                </a:solidFill>
                <a:latin typeface="Times New Roman" pitchFamily="18" charset="0"/>
                <a:cs typeface="Times New Roman" pitchFamily="18" charset="0"/>
              </a:rPr>
              <a:t>Khi quay về nhà, không thấy mẹ, cậu bé làm gì?</a:t>
            </a:r>
          </a:p>
        </p:txBody>
      </p:sp>
      <p:sp>
        <p:nvSpPr>
          <p:cNvPr id="9" name="1"/>
          <p:cNvSpPr/>
          <p:nvPr/>
        </p:nvSpPr>
        <p:spPr>
          <a:xfrm>
            <a:off x="318776" y="5120359"/>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A.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cậu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chơi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tiếp</a:t>
            </a:r>
            <a:r>
              <a:rPr lang="en-US" sz="2000" dirty="0">
                <a:solidFill>
                  <a:prstClr val="white"/>
                </a:solidFill>
                <a:latin typeface="Times New Roman" pitchFamily="18" charset="0"/>
                <a:cs typeface="Times New Roman" pitchFamily="18" charset="0"/>
              </a:rPr>
              <a:t>.</a:t>
            </a:r>
          </a:p>
        </p:txBody>
      </p:sp>
      <p:sp>
        <p:nvSpPr>
          <p:cNvPr id="10" name="3"/>
          <p:cNvSpPr/>
          <p:nvPr/>
        </p:nvSpPr>
        <p:spPr>
          <a:xfrm>
            <a:off x="318775" y="6021288"/>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C.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cậu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dọn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nấu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cơm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chờ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mẹ</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về</a:t>
            </a:r>
            <a:r>
              <a:rPr lang="en-US" sz="2000" dirty="0">
                <a:solidFill>
                  <a:prstClr val="white"/>
                </a:solidFill>
                <a:latin typeface="Times New Roman" pitchFamily="18" charset="0"/>
                <a:cs typeface="Times New Roman" pitchFamily="18" charset="0"/>
              </a:rPr>
              <a:t>.</a:t>
            </a:r>
          </a:p>
        </p:txBody>
      </p:sp>
      <p:sp>
        <p:nvSpPr>
          <p:cNvPr id="11" name="2"/>
          <p:cNvSpPr/>
          <p:nvPr/>
        </p:nvSpPr>
        <p:spPr>
          <a:xfrm>
            <a:off x="6335397" y="6023804"/>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800" dirty="0">
                <a:solidFill>
                  <a:prstClr val="white"/>
                </a:solidFill>
                <a:latin typeface="Times New Roman" pitchFamily="18" charset="0"/>
                <a:cs typeface="Times New Roman" pitchFamily="18" charset="0"/>
              </a:rPr>
              <a:t>D.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quay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cậu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tiếng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gọi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ôm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cây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xanh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vườn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khóc</a:t>
            </a:r>
            <a:r>
              <a:rPr lang="en-US" sz="1800" dirty="0">
                <a:latin typeface="Times New Roman" pitchFamily="18" charset="0"/>
                <a:cs typeface="Times New Roman" pitchFamily="18" charset="0"/>
              </a:rPr>
              <a:t>.</a:t>
            </a:r>
            <a:endParaRPr lang="en-US" sz="1800" dirty="0">
              <a:solidFill>
                <a:prstClr val="white"/>
              </a:solidFill>
              <a:latin typeface="Times New Roman" pitchFamily="18" charset="0"/>
              <a:cs typeface="Times New Roman" pitchFamily="18" charset="0"/>
            </a:endParaRPr>
          </a:p>
        </p:txBody>
      </p:sp>
      <p:sp>
        <p:nvSpPr>
          <p:cNvPr id="12" name="4"/>
          <p:cNvSpPr/>
          <p:nvPr/>
        </p:nvSpPr>
        <p:spPr>
          <a:xfrm>
            <a:off x="6321946" y="5120359"/>
            <a:ext cx="5533900" cy="840503"/>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000" dirty="0">
                <a:solidFill>
                  <a:prstClr val="white"/>
                </a:solidFill>
                <a:latin typeface="Times New Roman" pitchFamily="18" charset="0"/>
                <a:cs typeface="Times New Roman" pitchFamily="18" charset="0"/>
              </a:rPr>
              <a:t>B.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quay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khóc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a:t>
            </a:r>
            <a:endParaRPr lang="en-US" sz="20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2301" y="948938"/>
            <a:ext cx="2167316" cy="1060796"/>
          </a:xfrm>
          <a:prstGeom prst="rect">
            <a:avLst/>
          </a:prstGeom>
        </p:spPr>
      </p:pic>
    </p:spTree>
    <p:extLst>
      <p:ext uri="{BB962C8B-B14F-4D97-AF65-F5344CB8AC3E}">
        <p14:creationId xmlns:p14="http://schemas.microsoft.com/office/powerpoint/2010/main" val="2399100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rgbClr val="FF0000"/>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rgbClr val="FF0000"/>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rgbClr val="FF0000"/>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64" y="1644234"/>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0363"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522"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5" y="3442370"/>
            <a:ext cx="443522" cy="443522"/>
          </a:xfrm>
          <a:prstGeom prst="rect">
            <a:avLst/>
          </a:prstGeom>
        </p:spPr>
      </p:pic>
      <p:sp>
        <p:nvSpPr>
          <p:cNvPr id="8" name="cauhoi"/>
          <p:cNvSpPr/>
          <p:nvPr/>
        </p:nvSpPr>
        <p:spPr>
          <a:xfrm>
            <a:off x="3205" y="3885892"/>
            <a:ext cx="12187208" cy="10552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sữa</a:t>
            </a:r>
            <a:r>
              <a:rPr lang="en-US" sz="2800" dirty="0" smtClean="0">
                <a:solidFill>
                  <a:schemeClr val="tx1"/>
                </a:solidFill>
                <a:latin typeface="Times New Roman" pitchFamily="18" charset="0"/>
                <a:cs typeface="Times New Roman" pitchFamily="18" charset="0"/>
              </a:rPr>
              <a:t>”. </a:t>
            </a:r>
          </a:p>
          <a:p>
            <a:pPr algn="ctr"/>
            <a:r>
              <a:rPr lang="en-US" sz="2800" dirty="0" err="1" smtClean="0">
                <a:solidFill>
                  <a:schemeClr val="tx1"/>
                </a:solidFill>
                <a:latin typeface="Times New Roman" pitchFamily="18" charset="0"/>
                <a:cs typeface="Times New Roman" pitchFamily="18" charset="0"/>
              </a:rPr>
              <a:t>Hình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ảnh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nào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vú</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sữa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gợi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cậu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bé</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nhớ</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đến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mẹ</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
        <p:nvSpPr>
          <p:cNvPr id="9" name="1"/>
          <p:cNvSpPr/>
          <p:nvPr/>
        </p:nvSpPr>
        <p:spPr>
          <a:xfrm>
            <a:off x="326856" y="5982804"/>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schemeClr val="bg1"/>
                </a:solidFill>
                <a:latin typeface="Times New Roman" pitchFamily="18" charset="0"/>
                <a:cs typeface="Times New Roman" pitchFamily="18" charset="0"/>
              </a:rPr>
              <a:t>C.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dòng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10" name="3"/>
          <p:cNvSpPr/>
          <p:nvPr/>
        </p:nvSpPr>
        <p:spPr>
          <a:xfrm>
            <a:off x="326857" y="5050687"/>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A</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Cây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xanh</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bỗng</a:t>
            </a:r>
            <a:r>
              <a:rPr lang="en-US" dirty="0" smtClean="0">
                <a:solidFill>
                  <a:schemeClr val="bg1"/>
                </a:solidFill>
                <a:latin typeface="Times New Roman" pitchFamily="18" charset="0"/>
                <a:cs typeface="Times New Roman" pitchFamily="18" charset="0"/>
              </a:rPr>
              <a:t> run </a:t>
            </a:r>
            <a:r>
              <a:rPr lang="en-US" dirty="0" err="1" smtClean="0">
                <a:solidFill>
                  <a:schemeClr val="bg1"/>
                </a:solidFill>
                <a:latin typeface="Times New Roman" pitchFamily="18" charset="0"/>
                <a:cs typeface="Times New Roman" pitchFamily="18" charset="0"/>
              </a:rPr>
              <a:t>rẩy</a:t>
            </a:r>
            <a:r>
              <a:rPr lang="en-US" dirty="0" smtClean="0">
                <a:solidFill>
                  <a:schemeClr val="bg1"/>
                </a:solidFill>
                <a:latin typeface="Times New Roman" pitchFamily="18" charset="0"/>
                <a:cs typeface="Times New Roman" pitchFamily="18" charset="0"/>
              </a:rPr>
              <a:t>” .</a:t>
            </a:r>
            <a:endParaRPr lang="en-US" dirty="0">
              <a:solidFill>
                <a:schemeClr val="bg1"/>
              </a:solidFill>
              <a:latin typeface="Times New Roman" pitchFamily="18" charset="0"/>
              <a:cs typeface="Times New Roman" pitchFamily="18" charset="0"/>
            </a:endParaRPr>
          </a:p>
        </p:txBody>
      </p:sp>
      <p:sp>
        <p:nvSpPr>
          <p:cNvPr id="11" name="2"/>
          <p:cNvSpPr/>
          <p:nvPr/>
        </p:nvSpPr>
        <p:spPr>
          <a:xfrm>
            <a:off x="6109791" y="5102697"/>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B. </a:t>
            </a:r>
            <a:r>
              <a:rPr lang="en-US" dirty="0" smtClean="0">
                <a:solidFill>
                  <a:schemeClr val="bg1"/>
                </a:solidFill>
                <a:latin typeface="Times New Roman" pitchFamily="18" charset="0"/>
                <a:cs typeface="Times New Roman" pitchFamily="18" charset="0"/>
              </a:rPr>
              <a:t>“</a:t>
            </a:r>
            <a:r>
              <a:rPr lang="en-US" dirty="0" err="1" smtClean="0">
                <a:solidFill>
                  <a:schemeClr val="bg1"/>
                </a:solidFill>
                <a:latin typeface="Times New Roman" pitchFamily="18" charset="0"/>
                <a:cs typeface="Times New Roman" pitchFamily="18" charset="0"/>
              </a:rPr>
              <a:t>Một</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quả</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rơi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vào</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lòng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cậu</a:t>
            </a:r>
            <a:r>
              <a:rPr lang="en-US" dirty="0" smtClean="0">
                <a:solidFill>
                  <a:schemeClr val="bg1"/>
                </a:solidFill>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12" name="4"/>
          <p:cNvSpPr/>
          <p:nvPr/>
        </p:nvSpPr>
        <p:spPr>
          <a:xfrm>
            <a:off x="6095206" y="6026429"/>
            <a:ext cx="5400601" cy="855286"/>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Times New Roman" pitchFamily="18" charset="0"/>
                <a:cs typeface="Times New Roman" pitchFamily="18" charset="0"/>
              </a:rPr>
              <a:t>D. </a:t>
            </a:r>
            <a:r>
              <a:rPr lang="en-US" dirty="0" smtClean="0">
                <a:solidFill>
                  <a:schemeClr val="bg1"/>
                </a:solidFill>
                <a:latin typeface="Times New Roman" pitchFamily="18" charset="0"/>
                <a:cs typeface="Times New Roman" pitchFamily="18" charset="0"/>
              </a:rPr>
              <a:t>“</a:t>
            </a:r>
            <a:r>
              <a:rPr lang="en-US" dirty="0" err="1" smtClean="0">
                <a:solidFill>
                  <a:schemeClr val="bg1"/>
                </a:solidFill>
                <a:latin typeface="Times New Roman" pitchFamily="18" charset="0"/>
                <a:cs typeface="Times New Roman" pitchFamily="18" charset="0"/>
              </a:rPr>
              <a:t>Cậu</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khản</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tiếng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gọi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mẹ</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rồi</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ôm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lấy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một</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cây</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xanh</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trong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vườn</a:t>
            </a:r>
            <a:r>
              <a:rPr lang="en-US" dirty="0" smtClean="0">
                <a:solidFill>
                  <a:schemeClr val="bg1"/>
                </a:solidFill>
                <a:latin typeface="Times New Roman" pitchFamily="18" charset="0"/>
                <a:cs typeface="Times New Roman" pitchFamily="18" charset="0"/>
              </a:rPr>
              <a:t> ma </a:t>
            </a:r>
            <a:r>
              <a:rPr lang="en-US" dirty="0" err="1" smtClean="0">
                <a:solidFill>
                  <a:schemeClr val="bg1"/>
                </a:solidFill>
                <a:latin typeface="Times New Roman" pitchFamily="18" charset="0"/>
                <a:cs typeface="Times New Roman" pitchFamily="18" charset="0"/>
              </a:rPr>
              <a:t>khóc</a:t>
            </a:r>
            <a:r>
              <a:rPr lang="en-US" dirty="0" smtClean="0">
                <a:solidFill>
                  <a:schemeClr val="bg1"/>
                </a:solidFill>
                <a:latin typeface="Times New Roman" pitchFamily="18" charset="0"/>
                <a:cs typeface="Times New Roman" pitchFamily="18" charset="0"/>
              </a:rPr>
              <a:t>” .</a:t>
            </a:r>
            <a:endParaRPr lang="en-US"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6290" y="898932"/>
            <a:ext cx="2167316" cy="1060796"/>
          </a:xfrm>
          <a:prstGeom prst="rect">
            <a:avLst/>
          </a:prstGeom>
        </p:spPr>
      </p:pic>
    </p:spTree>
    <p:extLst>
      <p:ext uri="{BB962C8B-B14F-4D97-AF65-F5344CB8AC3E}">
        <p14:creationId xmlns:p14="http://schemas.microsoft.com/office/powerpoint/2010/main" val="39990229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286894" y="692696"/>
            <a:ext cx="5852885" cy="2308324"/>
          </a:xfrm>
          <a:prstGeom prst="rect">
            <a:avLst/>
          </a:prstGeom>
          <a:noFill/>
        </p:spPr>
        <p:txBody>
          <a:bodyPr wrap="none" lIns="91440" tIns="45720" rIns="91440" bIns="45720">
            <a:spAutoFit/>
          </a:bodyPr>
          <a:lstStyle/>
          <a:p>
            <a:pPr algn="ct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Anh</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p>
          <a:p>
            <a:pPr algn="ct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thuận</a:t>
            </a:r>
            <a:r>
              <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hòa</a:t>
            </a:r>
            <a:endParaRPr lang="en-US" sz="72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3166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4439022" y="1844824"/>
            <a:ext cx="3276502" cy="2160240"/>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3996949" y="3840679"/>
            <a:ext cx="4200035" cy="830956"/>
          </a:xfrm>
          <a:prstGeom prst="rect">
            <a:avLst/>
          </a:prstGeom>
          <a:noFill/>
          <a:ln>
            <a:noFill/>
          </a:ln>
        </p:spPr>
        <p:txBody>
          <a:bodyPr spcFirstLastPara="1" wrap="square" lIns="91425" tIns="45700" rIns="91425" bIns="45700" anchor="t" anchorCtr="0">
            <a:spAutoFit/>
          </a:bodyPr>
          <a:lstStyle/>
          <a:p>
            <a:pPr algn="ctr"/>
            <a:r>
              <a:rPr lang="en-US" sz="4800" b="1" dirty="0">
                <a:solidFill>
                  <a:srgbClr val="FF0000"/>
                </a:solidFill>
                <a:latin typeface="Times New Roman"/>
                <a:ea typeface="Times New Roman"/>
                <a:cs typeface="Times New Roman"/>
                <a:sym typeface="Times New Roman"/>
              </a:rPr>
              <a:t>CHIA SẺ</a:t>
            </a:r>
            <a:endParaRPr sz="4800" b="1" dirty="0">
              <a:solidFill>
                <a:srgbClr val="FF0000"/>
              </a:solidFill>
              <a:latin typeface="Times New Roman"/>
              <a:ea typeface="Times New Roman"/>
              <a:cs typeface="Times New Roman"/>
              <a:sym typeface="Times New Roman"/>
            </a:endParaRPr>
          </a:p>
        </p:txBody>
      </p:sp>
      <p:sp>
        <p:nvSpPr>
          <p:cNvPr id="8" name="Google Shape;108;p3"/>
          <p:cNvSpPr/>
          <p:nvPr/>
        </p:nvSpPr>
        <p:spPr>
          <a:xfrm>
            <a:off x="4439022" y="1685891"/>
            <a:ext cx="3315890" cy="3240359"/>
          </a:xfrm>
          <a:prstGeom prst="ellipse">
            <a:avLst/>
          </a:prstGeom>
          <a:noFill/>
          <a:ln w="38100" cap="flat" cmpd="sng">
            <a:solidFill>
              <a:schemeClr val="lt1"/>
            </a:solidFill>
            <a:prstDash val="solid"/>
            <a:miter lim="800000"/>
            <a:headEnd type="none" w="sm" len="sm"/>
            <a:tailEnd type="none" w="sm" len="sm"/>
          </a:ln>
          <a:effectLst>
            <a:glow rad="228600">
              <a:srgbClr val="FFFF00">
                <a:alpha val="40000"/>
              </a:srgbClr>
            </a:glo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02169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828</Words>
  <Application>Microsoft Office PowerPoint</Application>
  <PresentationFormat>Custom</PresentationFormat>
  <Paragraphs>153</Paragraphs>
  <Slides>32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PC</cp:lastModifiedBy>
  <cp:revision>36</cp:revision>
  <dcterms:created xsi:type="dcterms:W3CDTF">2021-07-25T09:15:25Z</dcterms:created>
  <dcterms:modified xsi:type="dcterms:W3CDTF">2023-11-02T10:03:40Z</dcterms:modified>
</cp:coreProperties>
</file>