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2" r:id="rId2"/>
    <p:sldId id="274" r:id="rId3"/>
    <p:sldId id="276" r:id="rId4"/>
    <p:sldId id="278" r:id="rId5"/>
    <p:sldId id="281" r:id="rId6"/>
    <p:sldId id="279" r:id="rId7"/>
    <p:sldId id="280" r:id="rId8"/>
    <p:sldId id="282" r:id="rId9"/>
    <p:sldId id="293" r:id="rId10"/>
    <p:sldId id="294" r:id="rId11"/>
    <p:sldId id="295" r:id="rId12"/>
    <p:sldId id="264" r:id="rId13"/>
    <p:sldId id="258" r:id="rId14"/>
    <p:sldId id="265" r:id="rId15"/>
    <p:sldId id="257" r:id="rId16"/>
    <p:sldId id="260" r:id="rId17"/>
    <p:sldId id="296" r:id="rId18"/>
    <p:sldId id="261" r:id="rId19"/>
    <p:sldId id="302" r:id="rId20"/>
    <p:sldId id="262" r:id="rId21"/>
    <p:sldId id="297" r:id="rId22"/>
    <p:sldId id="298" r:id="rId23"/>
  </p:sldIdLst>
  <p:sldSz cx="9144000" cy="6858000" type="screen4x3"/>
  <p:notesSz cx="6858000" cy="9144000"/>
  <p:embeddedFontLst>
    <p:embeddedFont>
      <p:font typeface="Calibri Light" pitchFamily="34" charset="0"/>
      <p:regular r:id="rId24"/>
      <p:italic r:id="rId25"/>
    </p:embeddedFont>
    <p:embeddedFont>
      <p:font typeface=".VnAvant" pitchFamily="34" charset="0"/>
      <p:regular r:id="rId26"/>
      <p:bold r:id="rId27"/>
      <p:italic r:id="rId28"/>
      <p:bold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29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6.GIF"/><Relationship Id="rId18" Type="http://schemas.openxmlformats.org/officeDocument/2006/relationships/image" Target="../media/image20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7.GIF"/><Relationship Id="rId17" Type="http://schemas.openxmlformats.org/officeDocument/2006/relationships/image" Target="../media/image25.GIF"/><Relationship Id="rId2" Type="http://schemas.openxmlformats.org/officeDocument/2006/relationships/audio" Target="../media/media2.mp3"/><Relationship Id="rId16" Type="http://schemas.openxmlformats.org/officeDocument/2006/relationships/image" Target="../media/image24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.xml"/><Relationship Id="rId5" Type="http://schemas.microsoft.com/office/2007/relationships/media" Target="../media/media4.mp3"/><Relationship Id="rId15" Type="http://schemas.openxmlformats.org/officeDocument/2006/relationships/image" Target="../media/image23.GIF"/><Relationship Id="rId10" Type="http://schemas.openxmlformats.org/officeDocument/2006/relationships/audio" Target="../media/media6.mp3"/><Relationship Id="rId19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7.GIF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11" Type="http://schemas.openxmlformats.org/officeDocument/2006/relationships/image" Target="../media/image28.GIF"/><Relationship Id="rId5" Type="http://schemas.openxmlformats.org/officeDocument/2006/relationships/audio" Target="../media/audio4.wav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audio" Target="../media/audio3.wav"/><Relationship Id="rId9" Type="http://schemas.openxmlformats.org/officeDocument/2006/relationships/image" Target="../media/image27.GIF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6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11" Type="http://schemas.openxmlformats.org/officeDocument/2006/relationships/image" Target="../media/image29.png"/><Relationship Id="rId5" Type="http://schemas.openxmlformats.org/officeDocument/2006/relationships/image" Target="../media/image26.GIF"/><Relationship Id="rId10" Type="http://schemas.openxmlformats.org/officeDocument/2006/relationships/image" Target="../media/image28.GIF"/><Relationship Id="rId4" Type="http://schemas.openxmlformats.org/officeDocument/2006/relationships/audio" Target="../media/audio4.wav"/><Relationship Id="rId9" Type="http://schemas.openxmlformats.org/officeDocument/2006/relationships/image" Target="../media/image25.GIF"/><Relationship Id="rId1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7.GIF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11" Type="http://schemas.openxmlformats.org/officeDocument/2006/relationships/image" Target="../media/image28.GIF"/><Relationship Id="rId5" Type="http://schemas.openxmlformats.org/officeDocument/2006/relationships/audio" Target="../media/audio4.wav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audio" Target="../media/audio3.wav"/><Relationship Id="rId9" Type="http://schemas.openxmlformats.org/officeDocument/2006/relationships/image" Target="../media/image27.GIF"/><Relationship Id="rId1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7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11" Type="http://schemas.openxmlformats.org/officeDocument/2006/relationships/image" Target="../media/image29.png"/><Relationship Id="rId5" Type="http://schemas.openxmlformats.org/officeDocument/2006/relationships/image" Target="../media/image26.GIF"/><Relationship Id="rId10" Type="http://schemas.openxmlformats.org/officeDocument/2006/relationships/image" Target="../media/image25.GIF"/><Relationship Id="rId4" Type="http://schemas.openxmlformats.org/officeDocument/2006/relationships/audio" Target="../media/audio4.wav"/><Relationship Id="rId9" Type="http://schemas.openxmlformats.org/officeDocument/2006/relationships/image" Target="../media/image27.GIF"/><Relationship Id="rId14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7.GIF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11" Type="http://schemas.openxmlformats.org/officeDocument/2006/relationships/image" Target="../media/image28.GIF"/><Relationship Id="rId5" Type="http://schemas.openxmlformats.org/officeDocument/2006/relationships/audio" Target="../media/audio4.wav"/><Relationship Id="rId15" Type="http://schemas.openxmlformats.org/officeDocument/2006/relationships/image" Target="../media/image30.GIF"/><Relationship Id="rId10" Type="http://schemas.openxmlformats.org/officeDocument/2006/relationships/image" Target="../media/image25.GIF"/><Relationship Id="rId4" Type="http://schemas.openxmlformats.org/officeDocument/2006/relationships/audio" Target="../media/audio3.wav"/><Relationship Id="rId9" Type="http://schemas.openxmlformats.org/officeDocument/2006/relationships/image" Target="../media/image27.GIF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28.GIF"/><Relationship Id="rId12" Type="http://schemas.openxmlformats.org/officeDocument/2006/relationships/image" Target="../media/image3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11" Type="http://schemas.openxmlformats.org/officeDocument/2006/relationships/image" Target="../media/image25.GIF"/><Relationship Id="rId5" Type="http://schemas.openxmlformats.org/officeDocument/2006/relationships/image" Target="../media/image26.GIF"/><Relationship Id="rId15" Type="http://schemas.microsoft.com/office/2007/relationships/hdphoto" Target="../media/hdphoto1.wdp"/><Relationship Id="rId10" Type="http://schemas.openxmlformats.org/officeDocument/2006/relationships/image" Target="../media/image27.GIF"/><Relationship Id="rId4" Type="http://schemas.openxmlformats.org/officeDocument/2006/relationships/audio" Target="../media/audio4.wav"/><Relationship Id="rId9" Type="http://schemas.openxmlformats.org/officeDocument/2006/relationships/image" Target="../media/image16.GIF"/><Relationship Id="rId1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ACER\Downloads\S&#225;ch%20&#273;&#225;m%20m&#226;y%20(1)%20(1).mp4" TargetMode="External"/><Relationship Id="rId1" Type="http://schemas.microsoft.com/office/2007/relationships/media" Target="file:///C:\Users\ACER\Downloads\S&#225;ch%20&#273;&#225;m%20m&#226;y%20(1)%20(1).mp4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ACER\Downloads\Ch&#250;%20Voi%20con%20-%20Nh&#7841;c%20thi&#7871;u%20nhi%20c&#243;%20l&#7901;i.mp4" TargetMode="External"/><Relationship Id="rId1" Type="http://schemas.microsoft.com/office/2007/relationships/media" Target="file:///C:\Users\ACER\Downloads\Ch&#250;%20Voi%20con%20-%20Nh&#7841;c%20thi&#7871;u%20nhi%20c&#243;%20l&#7901;i.mp4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hong-nen-powerpoint-de-thuong-2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8415" y="-35560"/>
            <a:ext cx="9136380" cy="6838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485" y="1102995"/>
            <a:ext cx="7886700" cy="1325880"/>
          </a:xfrm>
        </p:spPr>
        <p:txBody>
          <a:bodyPr/>
          <a:lstStyle/>
          <a:p>
            <a:pPr algn="ctr"/>
            <a:r>
              <a:rPr lang="en-US" sz="6600">
                <a:latin typeface=".VnAvant" panose="020B7200000000000000" charset="0"/>
                <a:cs typeface=".VnAvant" panose="020B7200000000000000" charset="0"/>
              </a:rPr>
              <a:t>Häc vÇn</a:t>
            </a:r>
          </a:p>
        </p:txBody>
      </p:sp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2650" y="59373"/>
            <a:ext cx="714375" cy="714375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4. Tập đọc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25064" t="17295" r="26723" b="29300"/>
          <a:stretch>
            <a:fillRect/>
          </a:stretch>
        </p:blipFill>
        <p:spPr>
          <a:xfrm>
            <a:off x="13970" y="1311910"/>
            <a:ext cx="9016365" cy="53378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? Ghép đúng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1766" t="61777" r="54412" b="30283"/>
          <a:stretch>
            <a:fillRect/>
          </a:stretch>
        </p:blipFill>
        <p:spPr>
          <a:xfrm>
            <a:off x="486410" y="1623695"/>
            <a:ext cx="2934970" cy="145923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31719" t="69626" r="54327" b="22393"/>
          <a:stretch>
            <a:fillRect/>
          </a:stretch>
        </p:blipFill>
        <p:spPr>
          <a:xfrm>
            <a:off x="486410" y="3337560"/>
            <a:ext cx="2860040" cy="1483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48745" t="61419" r="31010" b="29898"/>
          <a:stretch>
            <a:fillRect/>
          </a:stretch>
        </p:blipFill>
        <p:spPr>
          <a:xfrm>
            <a:off x="4687570" y="1691005"/>
            <a:ext cx="3522345" cy="1391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l="49625" t="70241" r="31297" b="22463"/>
          <a:stretch>
            <a:fillRect/>
          </a:stretch>
        </p:blipFill>
        <p:spPr>
          <a:xfrm>
            <a:off x="4687570" y="3178810"/>
            <a:ext cx="3522345" cy="151003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421380" y="2379980"/>
            <a:ext cx="1266190" cy="1580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346450" y="2294890"/>
            <a:ext cx="1663700" cy="17506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1" descr="unnamed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45" y="58738"/>
            <a:ext cx="714375" cy="714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1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76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7264" y="2379173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9658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12666" y="25370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-2476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32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79006" y="2284901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4241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571629" y="1276350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91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405342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87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84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464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464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306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34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30605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500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90500" y="171450"/>
            <a:ext cx="8877300" cy="645795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 </a:t>
            </a:r>
          </a:p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chọn đáp án nào bạn hãy bấm vào củ cà rốt theo đáp án đó.</a:t>
            </a:r>
          </a:p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thỏ sẽ tự đi đến nhổ cà rốt và sẽ biết được đáp án đúng, sai.</a:t>
            </a:r>
          </a:p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cùng bấm vào bác nông dân sẽ ra đáp án đúng.</a:t>
            </a:r>
          </a:p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 vào màn hình qua slide chứa câu hỏi tiếp theo.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49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953467" y="1411496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ng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72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6003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6935" y="4527650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767974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0736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.....ỉ?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3953467" y="1905640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ngh</a:t>
            </a:r>
          </a:p>
        </p:txBody>
      </p:sp>
      <p:sp>
        <p:nvSpPr>
          <p:cNvPr id="82" name="Rectangle 81"/>
          <p:cNvSpPr/>
          <p:nvPr/>
        </p:nvSpPr>
        <p:spPr>
          <a:xfrm>
            <a:off x="3953467" y="2399784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r</a:t>
            </a:r>
          </a:p>
        </p:txBody>
      </p:sp>
      <p:sp>
        <p:nvSpPr>
          <p:cNvPr id="83" name="Rectangle 82"/>
          <p:cNvSpPr/>
          <p:nvPr/>
        </p:nvSpPr>
        <p:spPr>
          <a:xfrm>
            <a:off x="3953467" y="2893929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2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6003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5719" y="4347068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738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này đáp án b là đúng nha?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1694654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953467" y="1411496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sai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53467" y="190564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đúng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953467" y="2399784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sai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953467" y="2893929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sai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9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99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99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99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49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953467" y="1411496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l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72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6003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6935" y="4527650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767974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0736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.....ô?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3953467" y="1905640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m</a:t>
            </a:r>
          </a:p>
        </p:txBody>
      </p:sp>
      <p:sp>
        <p:nvSpPr>
          <p:cNvPr id="82" name="Rectangle 81"/>
          <p:cNvSpPr/>
          <p:nvPr/>
        </p:nvSpPr>
        <p:spPr>
          <a:xfrm>
            <a:off x="3953467" y="2399784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ng</a:t>
            </a:r>
          </a:p>
        </p:txBody>
      </p:sp>
      <p:sp>
        <p:nvSpPr>
          <p:cNvPr id="83" name="Rectangle 82"/>
          <p:cNvSpPr/>
          <p:nvPr/>
        </p:nvSpPr>
        <p:spPr>
          <a:xfrm>
            <a:off x="3953467" y="2893929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81" grpId="0" build="allAtOnce"/>
      <p:bldP spid="82" grpId="0" build="allAtOnce"/>
      <p:bldP spid="83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2467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738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4555634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07" y="4338723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này đáp án c là đúng nha?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1694654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839180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953467" y="1411496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sai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53467" y="190564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sai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953467" y="2399784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đúng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953467" y="2893929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sai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9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99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99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99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49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953467" y="1411496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i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93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8224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72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6003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6935" y="4527650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767974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0736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.....ệ?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3953467" y="1905640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m</a:t>
            </a:r>
          </a:p>
        </p:txBody>
      </p:sp>
      <p:sp>
        <p:nvSpPr>
          <p:cNvPr id="82" name="Rectangle 81"/>
          <p:cNvSpPr/>
          <p:nvPr/>
        </p:nvSpPr>
        <p:spPr>
          <a:xfrm>
            <a:off x="3953467" y="2399784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gi</a:t>
            </a:r>
          </a:p>
        </p:txBody>
      </p:sp>
      <p:sp>
        <p:nvSpPr>
          <p:cNvPr id="83" name="Rectangle 82"/>
          <p:cNvSpPr/>
          <p:nvPr/>
        </p:nvSpPr>
        <p:spPr>
          <a:xfrm>
            <a:off x="3953467" y="2893929"/>
            <a:ext cx="52468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ngh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81" grpId="0" build="allAtOnce"/>
      <p:bldP spid="82" grpId="0" build="allAtOnce"/>
      <p:bldP spid="83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1. Làm quen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21195" t="26864" r="19603" b="39005"/>
          <a:stretch>
            <a:fillRect/>
          </a:stretch>
        </p:blipFill>
        <p:spPr>
          <a:xfrm>
            <a:off x="33655" y="1337945"/>
            <a:ext cx="9060180" cy="206946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929640" y="3550920"/>
            <a:ext cx="2394585" cy="10147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.VnAvant" panose="020B7200000000000000" charset="0"/>
                <a:cs typeface=".VnAvant" panose="020B7200000000000000" charset="0"/>
              </a:rPr>
              <a:t>ng</a:t>
            </a:r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à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29640" y="4565650"/>
            <a:ext cx="1393190" cy="10147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C00000"/>
                </a:solidFill>
                <a:latin typeface=".VnAvant" panose="020B7200000000000000" charset="0"/>
                <a:cs typeface=".VnAvant" panose="020B7200000000000000" charset="0"/>
              </a:rPr>
              <a:t>ng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322830" y="4565650"/>
            <a:ext cx="1001395" cy="10147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à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994400" y="3550920"/>
            <a:ext cx="2835275" cy="10147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C00000"/>
                </a:solidFill>
                <a:latin typeface=".VnAvant" panose="020B7200000000000000" charset="0"/>
                <a:cs typeface=".VnAvant" panose="020B7200000000000000" charset="0"/>
              </a:rPr>
              <a:t>ngh</a:t>
            </a:r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Ð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994400" y="4565650"/>
            <a:ext cx="1903730" cy="10147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C00000"/>
                </a:solidFill>
                <a:latin typeface=".VnAvant" panose="020B7200000000000000" charset="0"/>
                <a:cs typeface=".VnAvant" panose="020B7200000000000000" charset="0"/>
              </a:rPr>
              <a:t>ngh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898130" y="4565650"/>
            <a:ext cx="931545" cy="10147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Ð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414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214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52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879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738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023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9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765720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28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-345519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405208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393" y="4332084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3" y="5417841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4" y="5417841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4" y="5417841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1613160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này đáp án d là đúng nha?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95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1694654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839180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6045560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953467" y="1411496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sai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53467" y="190564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sai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953467" y="2399784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sai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953467" y="2893929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đúng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9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99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99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99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5. Tập viết</a:t>
            </a:r>
          </a:p>
        </p:txBody>
      </p:sp>
      <p:pic>
        <p:nvPicPr>
          <p:cNvPr id="4" name="Sách đám mây (1) (1)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9709" y="1825625"/>
            <a:ext cx="7735712" cy="4351338"/>
          </a:xfrm>
          <a:prstGeom prst="rect">
            <a:avLst/>
          </a:prstGeom>
        </p:spPr>
      </p:pic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280115" y="40323"/>
            <a:ext cx="714375" cy="7143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op-100-hinh-nen-cuoi-slide-powerpoint-cuc-dep-cuc-dinh-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385" y="-15240"/>
            <a:ext cx="9283065" cy="6891020"/>
          </a:xfrm>
          <a:prstGeom prst="rect">
            <a:avLst/>
          </a:prstGeom>
        </p:spPr>
      </p:pic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15345" y="-15557"/>
            <a:ext cx="714375" cy="71437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1. Làm quen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21195" t="26864" r="19603" b="39005"/>
          <a:stretch>
            <a:fillRect/>
          </a:stretch>
        </p:blipFill>
        <p:spPr>
          <a:xfrm>
            <a:off x="33655" y="1337945"/>
            <a:ext cx="9060180" cy="206946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3655" y="3876040"/>
            <a:ext cx="5679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.VnAvant" panose="020B7200000000000000" charset="0"/>
                <a:cs typeface=".VnAvant" panose="020B7200000000000000" charset="0"/>
              </a:rPr>
              <a:t>ngê-a-nga-huyÒn-ngµ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4728845" y="3876040"/>
            <a:ext cx="4296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.VnAvant" panose="020B7200000000000000" charset="0"/>
                <a:cs typeface=".VnAvant" panose="020B7200000000000000" charset="0"/>
              </a:rPr>
              <a:t>ngê-e-nghe-s¾c-nghÐ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1" grpId="0"/>
      <p:bldP spid="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1. Làm quen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21195" t="26864" r="19603" b="39005"/>
          <a:stretch>
            <a:fillRect/>
          </a:stretch>
        </p:blipFill>
        <p:spPr>
          <a:xfrm>
            <a:off x="33655" y="1337945"/>
            <a:ext cx="9060180" cy="206946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22605" y="3607435"/>
            <a:ext cx="1856740" cy="10147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.VnAvant" panose="020B7200000000000000" charset="0"/>
                <a:cs typeface=".VnAvant" panose="020B7200000000000000" charset="0"/>
              </a:rPr>
              <a:t>ng</a:t>
            </a:r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à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994400" y="3550920"/>
            <a:ext cx="2835275" cy="10147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C00000"/>
                </a:solidFill>
                <a:latin typeface=".VnAvant" panose="020B7200000000000000" charset="0"/>
                <a:cs typeface=".VnAvant" panose="020B7200000000000000" charset="0"/>
              </a:rPr>
              <a:t>ngh</a:t>
            </a:r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Ð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2379345" y="3607435"/>
            <a:ext cx="30511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chemeClr val="tx1">
                    <a:lumMod val="75000"/>
                    <a:lumOff val="25000"/>
                  </a:schemeClr>
                </a:solidFill>
                <a:latin typeface=".VnAvant" panose="020B7200000000000000" charset="0"/>
                <a:cs typeface=".VnAvant" panose="020B7200000000000000" charset="0"/>
              </a:rPr>
              <a:t>(voi)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537" y="1699022"/>
            <a:ext cx="6289748" cy="3845795"/>
          </a:xfrm>
          <a:prstGeom prst="rect">
            <a:avLst/>
          </a:prstGeom>
        </p:spPr>
      </p:pic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3110" y="114618"/>
            <a:ext cx="714375" cy="71437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d-powerpoint-dep-1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0815" y="-280670"/>
            <a:ext cx="10144125" cy="7144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655" y="808355"/>
            <a:ext cx="8640445" cy="1325880"/>
          </a:xfrm>
        </p:spPr>
        <p:txBody>
          <a:bodyPr>
            <a:normAutofit/>
          </a:bodyPr>
          <a:lstStyle/>
          <a:p>
            <a:r>
              <a:rPr lang="en-US" sz="3000">
                <a:latin typeface=".VnAvant" panose="020B7200000000000000" charset="0"/>
                <a:cs typeface=".VnAvant" panose="020B7200000000000000" charset="0"/>
              </a:rPr>
              <a:t>TiÕng nµo cã chữ </a:t>
            </a:r>
            <a:r>
              <a:rPr lang="en-US" sz="30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ng</a:t>
            </a:r>
            <a:r>
              <a:rPr lang="en-US" sz="3000">
                <a:latin typeface=".VnAvant" panose="020B7200000000000000" charset="0"/>
                <a:cs typeface=".VnAvant" panose="020B7200000000000000" charset="0"/>
              </a:rPr>
              <a:t>? TiÕng nµo cã chữ </a:t>
            </a:r>
            <a:r>
              <a:rPr lang="en-US" sz="30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ngh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7644" t="17548" r="60998" b="60845"/>
          <a:stretch>
            <a:fillRect/>
          </a:stretch>
        </p:blipFill>
        <p:spPr>
          <a:xfrm>
            <a:off x="817880" y="1691640"/>
            <a:ext cx="2144395" cy="162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45229" t="17796" r="43849" b="60306"/>
          <a:stretch>
            <a:fillRect/>
          </a:stretch>
        </p:blipFill>
        <p:spPr>
          <a:xfrm>
            <a:off x="3518535" y="1656080"/>
            <a:ext cx="2106295" cy="162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61755" t="18444" r="28276" b="61991"/>
          <a:stretch>
            <a:fillRect/>
          </a:stretch>
        </p:blipFill>
        <p:spPr>
          <a:xfrm>
            <a:off x="6417945" y="1590040"/>
            <a:ext cx="1961515" cy="15538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 l="30469" t="38676" r="52401" b="39694"/>
          <a:stretch>
            <a:fillRect/>
          </a:stretch>
        </p:blipFill>
        <p:spPr>
          <a:xfrm>
            <a:off x="3046730" y="3608705"/>
            <a:ext cx="1522730" cy="12973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rcRect l="61016" t="38565" r="21948" b="40111"/>
          <a:stretch>
            <a:fillRect/>
          </a:stretch>
        </p:blipFill>
        <p:spPr>
          <a:xfrm>
            <a:off x="6774815" y="3517900"/>
            <a:ext cx="1447800" cy="1219835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2632710" y="3202305"/>
            <a:ext cx="1048385" cy="4533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7" idx="2"/>
          </p:cNvCxnSpPr>
          <p:nvPr/>
        </p:nvCxnSpPr>
        <p:spPr>
          <a:xfrm flipH="1">
            <a:off x="3851275" y="3281680"/>
            <a:ext cx="720725" cy="4089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450455" y="3065145"/>
            <a:ext cx="97790" cy="4527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rcRect l="24250" t="40454" r="55490" b="27861"/>
          <a:stretch>
            <a:fillRect/>
          </a:stretch>
        </p:blipFill>
        <p:spPr>
          <a:xfrm>
            <a:off x="568960" y="4906010"/>
            <a:ext cx="2197100" cy="15595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rcRect l="62370" t="35954" r="16182" b="26759"/>
          <a:stretch>
            <a:fillRect/>
          </a:stretch>
        </p:blipFill>
        <p:spPr>
          <a:xfrm>
            <a:off x="4890135" y="4906010"/>
            <a:ext cx="2077085" cy="1637665"/>
          </a:xfrm>
          <a:prstGeom prst="rect">
            <a:avLst/>
          </a:prstGeom>
        </p:spPr>
      </p:pic>
      <p:cxnSp>
        <p:nvCxnSpPr>
          <p:cNvPr id="21" name="Straight Connector 20"/>
          <p:cNvCxnSpPr>
            <a:endCxn id="19" idx="0"/>
          </p:cNvCxnSpPr>
          <p:nvPr/>
        </p:nvCxnSpPr>
        <p:spPr>
          <a:xfrm flipH="1">
            <a:off x="1667510" y="4606925"/>
            <a:ext cx="1536065" cy="2990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4" idx="1"/>
            <a:endCxn id="20" idx="0"/>
          </p:cNvCxnSpPr>
          <p:nvPr/>
        </p:nvCxnSpPr>
        <p:spPr>
          <a:xfrm flipH="1">
            <a:off x="5928995" y="4128135"/>
            <a:ext cx="845820" cy="777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o-suu-tap-20-hinh-nen-powerpoint-gau-rilakkuma-sieu-de-thuong-1484941756-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" y="-25400"/>
            <a:ext cx="9321165" cy="67494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765" y="1623060"/>
            <a:ext cx="8840470" cy="1325880"/>
          </a:xfrm>
        </p:spPr>
        <p:txBody>
          <a:bodyPr>
            <a:noAutofit/>
          </a:bodyPr>
          <a:lstStyle/>
          <a:p>
            <a:pPr algn="ctr"/>
            <a:r>
              <a:rPr lang="en-US" sz="8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charset="0"/>
                <a:cs typeface=".VnAvant" panose="020B7200000000000000" charset="0"/>
              </a:rPr>
              <a:t>Thư gi·n</a:t>
            </a:r>
          </a:p>
        </p:txBody>
      </p:sp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78845" y="31433"/>
            <a:ext cx="714375" cy="714375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ú Voi con - Nhạc thiếu nhi có lời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215" y="1229995"/>
            <a:ext cx="7735570" cy="4956175"/>
          </a:xfrm>
          <a:prstGeom prst="rect">
            <a:avLst/>
          </a:prstGeom>
        </p:spPr>
      </p:pic>
      <p:pic>
        <p:nvPicPr>
          <p:cNvPr id="3075" name="Picture 1" descr="unnamed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308055" y="-6032"/>
            <a:ext cx="714375" cy="7143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3. Ghi nhớ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6721" t="24894" r="10758" b="40814"/>
          <a:stretch>
            <a:fillRect/>
          </a:stretch>
        </p:blipFill>
        <p:spPr>
          <a:xfrm>
            <a:off x="-5080" y="1312545"/>
            <a:ext cx="9153525" cy="50628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319</Words>
  <Application>Microsoft Office PowerPoint</Application>
  <PresentationFormat>On-screen Show (4:3)</PresentationFormat>
  <Paragraphs>70</Paragraphs>
  <Slides>22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 Light</vt:lpstr>
      <vt:lpstr>.VnAvant</vt:lpstr>
      <vt:lpstr>Times New Roman</vt:lpstr>
      <vt:lpstr>Calibri</vt:lpstr>
      <vt:lpstr>Office Theme</vt:lpstr>
      <vt:lpstr>Häc vÇn</vt:lpstr>
      <vt:lpstr>1. Làm quen</vt:lpstr>
      <vt:lpstr>1. Làm quen</vt:lpstr>
      <vt:lpstr>1. Làm quen</vt:lpstr>
      <vt:lpstr>PowerPoint Presentation</vt:lpstr>
      <vt:lpstr>TiÕng nµo cã chữ ng? TiÕng nµo cã chữ ngh</vt:lpstr>
      <vt:lpstr>Thư gi·n</vt:lpstr>
      <vt:lpstr>PowerPoint Presentation</vt:lpstr>
      <vt:lpstr>3. Ghi nhớ</vt:lpstr>
      <vt:lpstr>4. Tập đọc</vt:lpstr>
      <vt:lpstr>? Ghép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Tập viết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Bui Thi Thanh Thao</cp:lastModifiedBy>
  <cp:revision>54</cp:revision>
  <dcterms:created xsi:type="dcterms:W3CDTF">2018-03-07T03:31:00Z</dcterms:created>
  <dcterms:modified xsi:type="dcterms:W3CDTF">2023-11-02T07:38:15Z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