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7" r:id="rId2"/>
    <p:sldId id="279" r:id="rId3"/>
    <p:sldId id="278" r:id="rId4"/>
    <p:sldId id="260" r:id="rId5"/>
    <p:sldId id="262" r:id="rId6"/>
    <p:sldId id="283" r:id="rId7"/>
    <p:sldId id="282" r:id="rId8"/>
    <p:sldId id="270" r:id="rId9"/>
    <p:sldId id="265" r:id="rId10"/>
    <p:sldId id="266" r:id="rId11"/>
    <p:sldId id="271" r:id="rId12"/>
    <p:sldId id="28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4FBDB-570B-47DF-96E0-31EC931D5420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" Type="http://schemas.openxmlformats.org/officeDocument/2006/relationships/audio" Target="../media/media1.mp3"/><Relationship Id="rId16" Type="http://schemas.openxmlformats.org/officeDocument/2006/relationships/slide" Target="slide1.xml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4.png"/><Relationship Id="rId1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7.png"/><Relationship Id="rId4" Type="http://schemas.microsoft.com/office/2007/relationships/hdphoto" Target="../media/hdphoto2.wdp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702559" y="336945"/>
            <a:ext cx="1244391" cy="2502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318130" y="46898"/>
            <a:ext cx="943432" cy="1935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7812" y="2432585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576830" y="-1397428"/>
            <a:ext cx="1921689" cy="3102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073984" y="-2074053"/>
            <a:ext cx="2397137" cy="4119794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612986" y="3210735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LÊN NÀO</a:t>
            </a:r>
            <a:endParaRPr lang="en-US" sz="4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2753635" y="116930"/>
            <a:ext cx="6607629" cy="75828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mtClean="0">
                <a:latin typeface="UTM Avo" panose="02040603050506020204" pitchFamily="18" charset="0"/>
              </a:rPr>
              <a:t>3. Tìm tiếng có âm </a:t>
            </a:r>
            <a:r>
              <a:rPr lang="en-US" smtClean="0">
                <a:solidFill>
                  <a:srgbClr val="FF0000"/>
                </a:solidFill>
                <a:latin typeface="UTM Avo" panose="02040603050506020204" pitchFamily="18" charset="0"/>
              </a:rPr>
              <a:t>d</a:t>
            </a:r>
            <a:endParaRPr lang="en-US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7202" t="22610" r="24417" b="20936"/>
          <a:stretch>
            <a:fillRect/>
          </a:stretch>
        </p:blipFill>
        <p:spPr>
          <a:xfrm>
            <a:off x="1891934" y="1175339"/>
            <a:ext cx="8331030" cy="546545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5839097" y="2584014"/>
            <a:ext cx="13063" cy="79926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349931" y="3124293"/>
            <a:ext cx="901338" cy="49411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839097" y="4245429"/>
            <a:ext cx="13063" cy="65071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348549" y="4088675"/>
            <a:ext cx="940525" cy="31350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>
            <a:fillRect/>
          </a:stretch>
        </p:blipFill>
        <p:spPr>
          <a:xfrm>
            <a:off x="0" y="0"/>
            <a:ext cx="12192000" cy="662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49434" y="1825625"/>
            <a:ext cx="70931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Thank you</a:t>
            </a:r>
            <a:endParaRPr lang="en-US" sz="800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319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825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99410" y="2169795"/>
            <a:ext cx="7788275" cy="31076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8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Con giúp các con vật thực hiện ước mơ bay lên bầu trời cao bằng cách đọc đúng tất cả các âm, tiếng, từ , câu sau.</a:t>
            </a:r>
            <a:endParaRPr lang="en-US" sz="3600" b="1" dirty="0">
              <a:solidFill>
                <a:srgbClr val="008000"/>
              </a:solidFill>
            </a:endParaRPr>
          </a:p>
          <a:p>
            <a:endParaRPr lang="en-US" sz="3600" b="1" dirty="0">
              <a:solidFill>
                <a:srgbClr val="008000"/>
              </a:solidFill>
            </a:endParaRP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290319" y="1"/>
            <a:ext cx="1806431" cy="3432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19" y="-52705"/>
            <a:ext cx="1219200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2834333"/>
            <a:ext cx="1806431" cy="34322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431" y="1713151"/>
            <a:ext cx="1702671" cy="34244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292" y="2493037"/>
            <a:ext cx="1732044" cy="37735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53" y="1599190"/>
            <a:ext cx="2175133" cy="33852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197" y="3262184"/>
            <a:ext cx="1921689" cy="310283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286" y="3206950"/>
            <a:ext cx="1892555" cy="3148600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309880" y="5692775"/>
            <a:ext cx="1316990" cy="995045"/>
          </a:xfrm>
          <a:prstGeom prst="round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o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984375" y="5133340"/>
            <a:ext cx="1468755" cy="1118870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ô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3681730" y="5596890"/>
            <a:ext cx="1445260" cy="1090930"/>
          </a:xfrm>
          <a:prstGeom prst="roundRect">
            <a:avLst>
              <a:gd name="adj" fmla="val 25844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cỏ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5560060" y="4657725"/>
            <a:ext cx="1438910" cy="127190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err="1" smtClean="0">
                <a:solidFill>
                  <a:schemeClr val="tx1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cọ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946900" y="5782945"/>
            <a:ext cx="1691640" cy="1022350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co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638540" y="4444118"/>
            <a:ext cx="1871345" cy="1358265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chemeClr val="tx1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cộ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0274935" y="5692775"/>
            <a:ext cx="1863090" cy="1111885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cổ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037" y="1054505"/>
            <a:ext cx="1934848" cy="33252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2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4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9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5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9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0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25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9" dur="25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0" dur="25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7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828800" y="2641705"/>
            <a:ext cx="4038600" cy="368289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895600" y="3441757"/>
            <a:ext cx="1905000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>
                <a:solidFill>
                  <a:srgbClr val="008000"/>
                </a:solidFill>
                <a:latin typeface="UTM Avo" panose="02040603050506020204" pitchFamily="18" charset="0"/>
              </a:rPr>
              <a:t>ơ</a:t>
            </a:r>
          </a:p>
        </p:txBody>
      </p:sp>
      <p:sp>
        <p:nvSpPr>
          <p:cNvPr id="11" name="Oval 10"/>
          <p:cNvSpPr/>
          <p:nvPr/>
        </p:nvSpPr>
        <p:spPr>
          <a:xfrm>
            <a:off x="6400800" y="2743200"/>
            <a:ext cx="4038600" cy="368289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467600" y="3538211"/>
            <a:ext cx="1905000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 smtClean="0">
                <a:solidFill>
                  <a:srgbClr val="008000"/>
                </a:solidFill>
                <a:latin typeface=".VnAvant" panose="020B7200000000000000" pitchFamily="34" charset="0"/>
              </a:rPr>
              <a:t>d</a:t>
            </a:r>
            <a:endParaRPr lang="en-US" sz="1300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2200" y="106740"/>
            <a:ext cx="7696200" cy="156966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latin typeface="HP001 4 hàng" panose="020B0603050302020204" pitchFamily="34" charset="0"/>
                <a:cs typeface="Times New Roman" panose="02020603050405020304" pitchFamily="18" charset="0"/>
              </a:rPr>
              <a:t>Thứ  </a:t>
            </a:r>
            <a:r>
              <a:rPr lang="en-US" sz="3200" b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r>
              <a:rPr lang="en-US" sz="3200" b="1">
                <a:latin typeface="HP001 4 hàng" panose="020B0603050302020204" pitchFamily="34" charset="0"/>
                <a:cs typeface="Times New Roman" panose="02020603050405020304" pitchFamily="18" charset="0"/>
              </a:rPr>
              <a:t>ngày </a:t>
            </a:r>
            <a:r>
              <a:rPr lang="en-US" sz="3200" b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r>
              <a:rPr lang="en-US" sz="3200" b="1">
                <a:latin typeface="HP001 4 hàng" panose="020B0603050302020204" pitchFamily="34" charset="0"/>
                <a:cs typeface="Times New Roman" panose="02020603050405020304" pitchFamily="18" charset="0"/>
              </a:rPr>
              <a:t>tháng </a:t>
            </a:r>
            <a:r>
              <a:rPr lang="en-US" sz="3200" b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r>
              <a:rPr lang="en-US" sz="3200" b="1">
                <a:latin typeface="HP001 4 hàng" panose="020B0603050302020204" pitchFamily="34" charset="0"/>
                <a:cs typeface="Times New Roman" panose="02020603050405020304" pitchFamily="18" charset="0"/>
              </a:rPr>
              <a:t>năm </a:t>
            </a:r>
            <a:r>
              <a:rPr lang="en-US" sz="3200" b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2021</a:t>
            </a:r>
            <a:endParaRPr lang="en-US" sz="3200" b="1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>
                <a:latin typeface="HP001 4 hàng" panose="020B0603050302020204" pitchFamily="34" charset="0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90600" y="1531204"/>
            <a:ext cx="7696200" cy="101565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 6</a:t>
            </a:r>
            <a:r>
              <a:rPr lang="en-US" sz="4000" b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endParaRPr lang="en-US" sz="4000" b="1">
              <a:solidFill>
                <a:srgbClr val="7030A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97629" y="1312966"/>
            <a:ext cx="7696200" cy="133882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ơ</a:t>
            </a:r>
            <a:r>
              <a:rPr lang="en-US" sz="5400" b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</a:t>
            </a:r>
            <a:r>
              <a:rPr lang="en-US" sz="5400" b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endParaRPr lang="en-US" sz="540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/>
      <p:bldP spid="4" grpId="1"/>
      <p:bldP spid="11" grpId="0" animBg="1"/>
      <p:bldP spid="11" grpId="1" animBg="1"/>
      <p:bldP spid="12" grpId="0"/>
      <p:bldP spid="12" grpId="1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089320" y="5072409"/>
            <a:ext cx="1486602" cy="1477328"/>
            <a:chOff x="3741556" y="5072409"/>
            <a:chExt cx="1486602" cy="1477328"/>
          </a:xfrm>
        </p:grpSpPr>
        <p:sp>
          <p:nvSpPr>
            <p:cNvPr id="6" name="TextBox 5"/>
            <p:cNvSpPr txBox="1"/>
            <p:nvPr/>
          </p:nvSpPr>
          <p:spPr>
            <a:xfrm>
              <a:off x="3741556" y="5072409"/>
              <a:ext cx="90430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smtClean="0">
                  <a:latin typeface=".VnAvant" pitchFamily="34" charset="0"/>
                </a:rPr>
                <a:t>c</a:t>
              </a:r>
              <a:endParaRPr lang="en-US" sz="8800">
                <a:latin typeface=".VnAvant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477044" y="5072409"/>
              <a:ext cx="75111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smtClean="0">
                  <a:solidFill>
                    <a:srgbClr val="FF0000"/>
                  </a:solidFill>
                  <a:latin typeface=".VnAvant" pitchFamily="34" charset="0"/>
                </a:rPr>
                <a:t>ơ</a:t>
              </a:r>
              <a:endParaRPr lang="en-US" sz="8800">
                <a:solidFill>
                  <a:srgbClr val="FF0000"/>
                </a:solidFill>
                <a:latin typeface=".VnAvant" pitchFamily="34" charset="0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4754629" y="5264335"/>
              <a:ext cx="195943" cy="10450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515" y="915289"/>
            <a:ext cx="5908347" cy="3935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mtClean="0"/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372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0164" t="21227" r="11746" b="29972"/>
          <a:stretch/>
        </p:blipFill>
        <p:spPr>
          <a:xfrm>
            <a:off x="3690429" y="-1026942"/>
            <a:ext cx="4913882" cy="479975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204946" y="4020346"/>
            <a:ext cx="1765380" cy="1477328"/>
            <a:chOff x="8044826" y="5159829"/>
            <a:chExt cx="1765380" cy="1477328"/>
          </a:xfrm>
        </p:grpSpPr>
        <p:sp>
          <p:nvSpPr>
            <p:cNvPr id="9" name="TextBox 8"/>
            <p:cNvSpPr txBox="1"/>
            <p:nvPr/>
          </p:nvSpPr>
          <p:spPr>
            <a:xfrm>
              <a:off x="8044826" y="5159829"/>
              <a:ext cx="100584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0" smtClean="0">
                  <a:solidFill>
                    <a:srgbClr val="FF0000"/>
                  </a:solidFill>
                  <a:latin typeface=".VnAvant" pitchFamily="34" charset="0"/>
                </a:rPr>
                <a:t>d</a:t>
              </a:r>
              <a:endParaRPr lang="en-US" sz="9000">
                <a:solidFill>
                  <a:srgbClr val="FF0000"/>
                </a:solidFill>
                <a:latin typeface=".VnAvant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804366" y="5159829"/>
              <a:ext cx="100584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0" smtClean="0">
                  <a:latin typeface=".VnAvant" pitchFamily="34" charset="0"/>
                </a:rPr>
                <a:t>a</a:t>
              </a:r>
              <a:endParaRPr lang="en-US" sz="9000">
                <a:latin typeface=".VnAvant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338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3635" y="116930"/>
            <a:ext cx="6607629" cy="758281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smtClean="0">
                <a:latin typeface="UTM Avo" panose="02040603050506020204" pitchFamily="18" charset="0"/>
              </a:rPr>
              <a:t>2. Tiếng nào có âm </a:t>
            </a:r>
            <a:r>
              <a:rPr lang="en-US" smtClean="0">
                <a:solidFill>
                  <a:srgbClr val="FF0000"/>
                </a:solidFill>
                <a:latin typeface="UTM Avo" panose="02040603050506020204" pitchFamily="18" charset="0"/>
              </a:rPr>
              <a:t>ơ</a:t>
            </a:r>
            <a:r>
              <a:rPr lang="en-US" smtClean="0">
                <a:latin typeface="UTM Avo" panose="02040603050506020204" pitchFamily="18" charset="0"/>
              </a:rPr>
              <a:t>?</a:t>
            </a:r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167" t="18199" r="25437" b="20286"/>
          <a:stretch>
            <a:fillRect/>
          </a:stretch>
        </p:blipFill>
        <p:spPr>
          <a:xfrm>
            <a:off x="653143" y="1254034"/>
            <a:ext cx="10672353" cy="573547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400800" y="2403566"/>
            <a:ext cx="13063" cy="74458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5185955" y="3827417"/>
            <a:ext cx="627016" cy="29435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413863" y="3974594"/>
            <a:ext cx="13063" cy="74458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7067007" y="3030583"/>
            <a:ext cx="757644" cy="37882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76</Words>
  <Application>Microsoft Office PowerPoint</Application>
  <PresentationFormat>Custom</PresentationFormat>
  <Paragraphs>22</Paragraphs>
  <Slides>12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Tiếng nào có âm ơ?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Bui Thi Thanh Thao</cp:lastModifiedBy>
  <cp:revision>47</cp:revision>
  <dcterms:created xsi:type="dcterms:W3CDTF">2020-08-03T08:34:00Z</dcterms:created>
  <dcterms:modified xsi:type="dcterms:W3CDTF">2023-11-02T07:37:27Z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1033-11.2.0.9453</vt:lpwstr>
  </property>
</Properties>
</file>