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74" r:id="rId6"/>
    <p:sldId id="275" r:id="rId7"/>
    <p:sldId id="276" r:id="rId8"/>
    <p:sldId id="277" r:id="rId9"/>
    <p:sldId id="278" r:id="rId10"/>
    <p:sldId id="279" r:id="rId11"/>
    <p:sldId id="280"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2DAAA-0E0D-4A1C-8A96-9CFEC61F092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289552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2DAAA-0E0D-4A1C-8A96-9CFEC61F092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69789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2DAAA-0E0D-4A1C-8A96-9CFEC61F092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414806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271776"/>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2DAAA-0E0D-4A1C-8A96-9CFEC61F092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237179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2DAAA-0E0D-4A1C-8A96-9CFEC61F092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220186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2DAAA-0E0D-4A1C-8A96-9CFEC61F092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14132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2DAAA-0E0D-4A1C-8A96-9CFEC61F092C}"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93208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2DAAA-0E0D-4A1C-8A96-9CFEC61F092C}"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347953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DAAA-0E0D-4A1C-8A96-9CFEC61F092C}"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81518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2DAAA-0E0D-4A1C-8A96-9CFEC61F092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192956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2DAAA-0E0D-4A1C-8A96-9CFEC61F092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A6F38-FF1A-4AF3-A9D5-7D700BBF8099}" type="slidenum">
              <a:rPr lang="en-US" smtClean="0"/>
              <a:t>‹#›</a:t>
            </a:fld>
            <a:endParaRPr lang="en-US"/>
          </a:p>
        </p:txBody>
      </p:sp>
    </p:spTree>
    <p:extLst>
      <p:ext uri="{BB962C8B-B14F-4D97-AF65-F5344CB8AC3E}">
        <p14:creationId xmlns:p14="http://schemas.microsoft.com/office/powerpoint/2010/main" val="105381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DAAA-0E0D-4A1C-8A96-9CFEC61F092C}"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A6F38-FF1A-4AF3-A9D5-7D700BBF8099}" type="slidenum">
              <a:rPr lang="en-US" smtClean="0"/>
              <a:t>‹#›</a:t>
            </a:fld>
            <a:endParaRPr lang="en-US"/>
          </a:p>
        </p:txBody>
      </p:sp>
    </p:spTree>
    <p:extLst>
      <p:ext uri="{BB962C8B-B14F-4D97-AF65-F5344CB8AC3E}">
        <p14:creationId xmlns:p14="http://schemas.microsoft.com/office/powerpoint/2010/main" val="3505324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5244" b="10434"/>
          <a:stretch>
            <a:fillRect/>
          </a:stretch>
        </p:blipFill>
        <p:spPr bwMode="auto">
          <a:xfrm>
            <a:off x="0" y="0"/>
            <a:ext cx="91499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t="35313" b="20813"/>
          <a:stretch>
            <a:fillRect/>
          </a:stretch>
        </p:blipFill>
        <p:spPr bwMode="auto">
          <a:xfrm>
            <a:off x="-5954" y="-136525"/>
            <a:ext cx="915590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395288" y="4214813"/>
            <a:ext cx="79521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itchFamily="34" charset="0"/>
                <a:cs typeface="Arial" pitchFamily="34" charset="0"/>
              </a:defRPr>
            </a:lvl1pPr>
            <a:lvl2pPr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algn="ctr" eaLnBrk="1" hangingPunct="1"/>
            <a:r>
              <a:rPr lang="en-US" altLang="zh-CN" sz="7200" b="1">
                <a:solidFill>
                  <a:srgbClr val="000000"/>
                </a:solidFill>
                <a:latin typeface="HP001 4 hàng" pitchFamily="34" charset="0"/>
                <a:ea typeface="SimSun" pitchFamily="2" charset="-122"/>
              </a:rPr>
              <a:t>Xin chào tất cả các con!</a:t>
            </a:r>
            <a:endParaRPr lang="zh-CN" altLang="en-US" sz="7200" b="1">
              <a:solidFill>
                <a:srgbClr val="000000"/>
              </a:solidFill>
              <a:latin typeface="HP001 4 hàng" pitchFamily="34" charset="0"/>
              <a:ea typeface="SimSun" pitchFamily="2" charset="-122"/>
            </a:endParaRPr>
          </a:p>
        </p:txBody>
      </p:sp>
      <p:pic>
        <p:nvPicPr>
          <p:cNvPr id="410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413" y="293689"/>
            <a:ext cx="1718072"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570173"/>
      </p:ext>
    </p:extLst>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09299"/>
            <a:ext cx="8712967" cy="523220"/>
          </a:xfrm>
          <a:prstGeom prst="rect">
            <a:avLst/>
          </a:prstGeom>
          <a:noFill/>
        </p:spPr>
        <p:txBody>
          <a:bodyPr wrap="square" rtlCol="0">
            <a:spAutoFit/>
          </a:bodyPr>
          <a:lstStyle/>
          <a:p>
            <a:pPr algn="ctr"/>
            <a:r>
              <a:rPr lang="vi-VN" sz="2800" dirty="0" smtClean="0">
                <a:latin typeface="+mj-lt"/>
              </a:rPr>
              <a:t>Để biết chuột con ước gì chúng ta cùng đọc thầm đoạn 2.</a:t>
            </a:r>
            <a:endParaRPr lang="en-US" sz="2800" dirty="0">
              <a:latin typeface="+mj-lt"/>
            </a:endParaRPr>
          </a:p>
        </p:txBody>
      </p:sp>
      <p:sp>
        <p:nvSpPr>
          <p:cNvPr id="5" name="TextBox 4"/>
          <p:cNvSpPr txBox="1"/>
          <p:nvPr/>
        </p:nvSpPr>
        <p:spPr>
          <a:xfrm>
            <a:off x="395536" y="1754813"/>
            <a:ext cx="8280920" cy="523220"/>
          </a:xfrm>
          <a:prstGeom prst="rect">
            <a:avLst/>
          </a:prstGeom>
          <a:noFill/>
        </p:spPr>
        <p:txBody>
          <a:bodyPr wrap="square" rtlCol="0">
            <a:spAutoFit/>
          </a:bodyPr>
          <a:lstStyle/>
          <a:p>
            <a:r>
              <a:rPr lang="vi-VN" sz="2800" dirty="0" smtClean="0">
                <a:solidFill>
                  <a:srgbClr val="0070C0"/>
                </a:solidFill>
                <a:latin typeface="+mj-lt"/>
              </a:rPr>
              <a:t>Chuột con đã ước muốn điều gì?</a:t>
            </a:r>
            <a:endParaRPr lang="en-US" sz="2800" dirty="0">
              <a:solidFill>
                <a:srgbClr val="0070C0"/>
              </a:solidFill>
              <a:latin typeface="+mj-lt"/>
            </a:endParaRPr>
          </a:p>
        </p:txBody>
      </p:sp>
      <p:sp>
        <p:nvSpPr>
          <p:cNvPr id="6" name="TextBox 5"/>
          <p:cNvSpPr txBox="1"/>
          <p:nvPr/>
        </p:nvSpPr>
        <p:spPr>
          <a:xfrm>
            <a:off x="107504" y="3175809"/>
            <a:ext cx="9036496" cy="523220"/>
          </a:xfrm>
          <a:prstGeom prst="rect">
            <a:avLst/>
          </a:prstGeom>
          <a:noFill/>
        </p:spPr>
        <p:txBody>
          <a:bodyPr wrap="square" rtlCol="0">
            <a:spAutoFit/>
          </a:bodyPr>
          <a:lstStyle/>
          <a:p>
            <a:pPr algn="ctr"/>
            <a:r>
              <a:rPr lang="vi-VN" sz="2800" dirty="0" smtClean="0">
                <a:solidFill>
                  <a:srgbClr val="0070C0"/>
                </a:solidFill>
                <a:latin typeface="+mj-lt"/>
              </a:rPr>
              <a:t>Con thấy ước muốn này có phù hợp với họ nhà chuột không?</a:t>
            </a:r>
            <a:endParaRPr lang="en-US" sz="2800" dirty="0">
              <a:solidFill>
                <a:srgbClr val="0070C0"/>
              </a:solidFill>
              <a:latin typeface="+mj-lt"/>
            </a:endParaRPr>
          </a:p>
        </p:txBody>
      </p:sp>
      <p:sp>
        <p:nvSpPr>
          <p:cNvPr id="7" name="TextBox 6"/>
          <p:cNvSpPr txBox="1"/>
          <p:nvPr/>
        </p:nvSpPr>
        <p:spPr>
          <a:xfrm>
            <a:off x="539552" y="3874403"/>
            <a:ext cx="6840760" cy="523220"/>
          </a:xfrm>
          <a:prstGeom prst="rect">
            <a:avLst/>
          </a:prstGeom>
          <a:noFill/>
        </p:spPr>
        <p:txBody>
          <a:bodyPr wrap="square" rtlCol="0">
            <a:spAutoFit/>
          </a:bodyPr>
          <a:lstStyle/>
          <a:p>
            <a:r>
              <a:rPr lang="vi-VN" sz="2800" dirty="0" smtClean="0">
                <a:solidFill>
                  <a:srgbClr val="0070C0"/>
                </a:solidFill>
                <a:latin typeface="+mj-lt"/>
              </a:rPr>
              <a:t>Chuột mẹ giải thích thế nào?</a:t>
            </a:r>
            <a:endParaRPr lang="en-US" sz="2800" dirty="0">
              <a:solidFill>
                <a:srgbClr val="0070C0"/>
              </a:solidFill>
              <a:latin typeface="+mj-lt"/>
            </a:endParaRPr>
          </a:p>
        </p:txBody>
      </p:sp>
      <p:sp>
        <p:nvSpPr>
          <p:cNvPr id="8" name="TextBox 7"/>
          <p:cNvSpPr txBox="1"/>
          <p:nvPr/>
        </p:nvSpPr>
        <p:spPr>
          <a:xfrm>
            <a:off x="467544" y="2402885"/>
            <a:ext cx="7200800" cy="523220"/>
          </a:xfrm>
          <a:prstGeom prst="rect">
            <a:avLst/>
          </a:prstGeom>
          <a:noFill/>
        </p:spPr>
        <p:txBody>
          <a:bodyPr wrap="square" rtlCol="0">
            <a:spAutoFit/>
          </a:bodyPr>
          <a:lstStyle/>
          <a:p>
            <a:r>
              <a:rPr lang="vi-VN" sz="2800" dirty="0" smtClean="0">
                <a:solidFill>
                  <a:srgbClr val="FF0000"/>
                </a:solidFill>
                <a:latin typeface="+mj-lt"/>
              </a:rPr>
              <a:t>Ước gì con to như bạn voi.</a:t>
            </a:r>
            <a:endParaRPr lang="en-US" sz="2800" dirty="0">
              <a:solidFill>
                <a:srgbClr val="FF0000"/>
              </a:solidFill>
              <a:latin typeface="+mj-lt"/>
            </a:endParaRPr>
          </a:p>
        </p:txBody>
      </p:sp>
      <p:sp>
        <p:nvSpPr>
          <p:cNvPr id="10" name="TextBox 9"/>
          <p:cNvSpPr txBox="1"/>
          <p:nvPr/>
        </p:nvSpPr>
        <p:spPr>
          <a:xfrm>
            <a:off x="323528" y="4491117"/>
            <a:ext cx="8820472" cy="954107"/>
          </a:xfrm>
          <a:prstGeom prst="rect">
            <a:avLst/>
          </a:prstGeom>
          <a:noFill/>
        </p:spPr>
        <p:txBody>
          <a:bodyPr wrap="square" rtlCol="0">
            <a:spAutoFit/>
          </a:bodyPr>
          <a:lstStyle/>
          <a:p>
            <a:pPr algn="ctr"/>
            <a:r>
              <a:rPr lang="vi-VN" sz="2800" dirty="0" smtClean="0">
                <a:solidFill>
                  <a:srgbClr val="FF0000"/>
                </a:solidFill>
                <a:latin typeface="+mj-lt"/>
              </a:rPr>
              <a:t>Họ nhà ta ai cũng bé nhỏ con ạ. Nếu con to như voi thì làm sao mẹ bế con được.</a:t>
            </a:r>
            <a:endParaRPr lang="en-US" sz="2800" dirty="0">
              <a:solidFill>
                <a:srgbClr val="FF0000"/>
              </a:solidFill>
              <a:latin typeface="+mj-lt"/>
            </a:endParaRPr>
          </a:p>
        </p:txBody>
      </p:sp>
    </p:spTree>
    <p:extLst>
      <p:ext uri="{BB962C8B-B14F-4D97-AF65-F5344CB8AC3E}">
        <p14:creationId xmlns:p14="http://schemas.microsoft.com/office/powerpoint/2010/main" val="2960964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949" y="476672"/>
            <a:ext cx="7632848" cy="954107"/>
          </a:xfrm>
          <a:prstGeom prst="rect">
            <a:avLst/>
          </a:prstGeom>
          <a:noFill/>
        </p:spPr>
        <p:txBody>
          <a:bodyPr wrap="square" rtlCol="0">
            <a:spAutoFit/>
          </a:bodyPr>
          <a:lstStyle/>
          <a:p>
            <a:pPr algn="ctr"/>
            <a:r>
              <a:rPr lang="vi-VN" sz="2800" dirty="0" smtClean="0">
                <a:latin typeface="+mj-lt"/>
              </a:rPr>
              <a:t>Sau khi nghe chuột mẹ giải thích, chuột con đã làm gì? Nói gì?</a:t>
            </a:r>
            <a:endParaRPr lang="en-US" sz="2800" dirty="0">
              <a:latin typeface="+mj-lt"/>
            </a:endParaRPr>
          </a:p>
        </p:txBody>
      </p:sp>
      <p:sp>
        <p:nvSpPr>
          <p:cNvPr id="5" name="Right Arrow 4"/>
          <p:cNvSpPr/>
          <p:nvPr/>
        </p:nvSpPr>
        <p:spPr>
          <a:xfrm>
            <a:off x="179512" y="2289939"/>
            <a:ext cx="432048" cy="288032"/>
          </a:xfrm>
          <a:prstGeom prst="rightArrow">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11560" y="1556792"/>
            <a:ext cx="8316416" cy="5262979"/>
          </a:xfrm>
          <a:prstGeom prst="rect">
            <a:avLst/>
          </a:prstGeom>
          <a:noFill/>
        </p:spPr>
        <p:txBody>
          <a:bodyPr wrap="square" rtlCol="0">
            <a:spAutoFit/>
          </a:bodyPr>
          <a:lstStyle/>
          <a:p>
            <a:pPr algn="just"/>
            <a:r>
              <a:rPr lang="vi-VN" sz="2800" dirty="0" smtClean="0">
                <a:solidFill>
                  <a:srgbClr val="0070C0"/>
                </a:solidFill>
                <a:latin typeface="+mj-lt"/>
              </a:rPr>
              <a:t>Như vậy chuột con rất đáng yêu. Thân hình nó bé nhỏ là do cấu tạo hình dáng loài chuột vốn là như vậy. Tuy lúc đầu chuột con còn buồn và chưa hài lòng về ngoại hình của mình nên nó có ước mơ viển vông. Sau khi nghe chuột mẹ giải thích chuột con đã hiểu ra, chú vui vẻ và bằng lòng với hình thể hiện tại của mình. Từ đó chuột con cũng như gia đình của chuột luôn vui vẻ, hạnh phúc hơn.</a:t>
            </a:r>
          </a:p>
          <a:p>
            <a:pPr algn="just"/>
            <a:r>
              <a:rPr lang="vi-VN" sz="2800" dirty="0" smtClean="0">
                <a:solidFill>
                  <a:srgbClr val="0070C0"/>
                </a:solidFill>
                <a:latin typeface="+mj-lt"/>
              </a:rPr>
              <a:t>Chúng ta cũng vậy, hình hài là do bố mẹ sinh ra. Mỗi người có một thân hình khác nhau ai cũng đẹp. Chúng ta hãy tự hoàn thành vẻ đẹp của mình bằng những kiến thức chúng ta học được từ nhà trường. </a:t>
            </a:r>
            <a:endParaRPr lang="en-US" sz="2800" dirty="0">
              <a:solidFill>
                <a:srgbClr val="0070C0"/>
              </a:solidFill>
              <a:latin typeface="+mj-lt"/>
            </a:endParaRPr>
          </a:p>
        </p:txBody>
      </p:sp>
    </p:spTree>
    <p:extLst>
      <p:ext uri="{BB962C8B-B14F-4D97-AF65-F5344CB8AC3E}">
        <p14:creationId xmlns:p14="http://schemas.microsoft.com/office/powerpoint/2010/main" val="7124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1772816"/>
            <a:ext cx="8640960" cy="584775"/>
          </a:xfrm>
          <a:prstGeom prst="rect">
            <a:avLst/>
          </a:prstGeom>
          <a:noFill/>
        </p:spPr>
        <p:txBody>
          <a:bodyPr wrap="square" rtlCol="0">
            <a:spAutoFit/>
          </a:bodyPr>
          <a:lstStyle/>
          <a:p>
            <a:pPr algn="ctr"/>
            <a:r>
              <a:rPr lang="vi-VN" sz="3200" dirty="0" smtClean="0">
                <a:solidFill>
                  <a:srgbClr val="002060"/>
                </a:solidFill>
                <a:latin typeface="Times New Roman" pitchFamily="18" charset="0"/>
                <a:cs typeface="Times New Roman" pitchFamily="18" charset="0"/>
              </a:rPr>
              <a:t>Vậy nét </a:t>
            </a:r>
            <a:r>
              <a:rPr lang="en-US" sz="3200" dirty="0" err="1" smtClean="0">
                <a:solidFill>
                  <a:srgbClr val="002060"/>
                </a:solidFill>
                <a:latin typeface="Times New Roman" pitchFamily="18" charset="0"/>
                <a:cs typeface="Times New Roman" pitchFamily="18" charset="0"/>
              </a:rPr>
              <a:t>đáng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yêu</a:t>
            </a:r>
            <a:r>
              <a:rPr lang="vi-VN" sz="3200" dirty="0" smtClean="0">
                <a:solidFill>
                  <a:srgbClr val="002060"/>
                </a:solidFill>
                <a:latin typeface="Times New Roman" pitchFamily="18" charset="0"/>
                <a:cs typeface="Times New Roman" pitchFamily="18" charset="0"/>
              </a:rPr>
              <a:t> của chuột con là gì</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7" name="TextBox 6"/>
          <p:cNvSpPr txBox="1"/>
          <p:nvPr/>
        </p:nvSpPr>
        <p:spPr>
          <a:xfrm>
            <a:off x="634333" y="2563638"/>
            <a:ext cx="8640960" cy="1077218"/>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Chuột</a:t>
            </a:r>
            <a:r>
              <a:rPr lang="en-US" sz="3200" dirty="0" smtClean="0">
                <a:solidFill>
                  <a:srgbClr val="FF0000"/>
                </a:solidFill>
                <a:latin typeface="Times New Roman" pitchFamily="18" charset="0"/>
                <a:cs typeface="Times New Roman" pitchFamily="18" charset="0"/>
              </a:rPr>
              <a:t> con </a:t>
            </a:r>
            <a:r>
              <a:rPr lang="vi-VN" sz="3200" dirty="0" smtClean="0">
                <a:solidFill>
                  <a:srgbClr val="FF0000"/>
                </a:solidFill>
                <a:latin typeface="Times New Roman" pitchFamily="18" charset="0"/>
                <a:cs typeface="Times New Roman" pitchFamily="18" charset="0"/>
              </a:rPr>
              <a:t>có ước mơ viển vông nhưng sau đó đã hiểu ra và bằng lòng.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5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43" r="16738" b="31568"/>
          <a:stretch/>
        </p:blipFill>
        <p:spPr>
          <a:xfrm>
            <a:off x="899592" y="116633"/>
            <a:ext cx="7704856" cy="4731322"/>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563" t="68682" r="22968" b="5525"/>
          <a:stretch/>
        </p:blipFill>
        <p:spPr>
          <a:xfrm>
            <a:off x="2267744" y="4867490"/>
            <a:ext cx="4896544" cy="1893413"/>
          </a:xfrm>
          <a:prstGeom prst="rect">
            <a:avLst/>
          </a:prstGeom>
        </p:spPr>
      </p:pic>
    </p:spTree>
    <p:extLst>
      <p:ext uri="{BB962C8B-B14F-4D97-AF65-F5344CB8AC3E}">
        <p14:creationId xmlns:p14="http://schemas.microsoft.com/office/powerpoint/2010/main" val="6764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589" r="6215" b="70393"/>
          <a:stretch/>
        </p:blipFill>
        <p:spPr>
          <a:xfrm>
            <a:off x="611560" y="188640"/>
            <a:ext cx="7920880" cy="3960440"/>
          </a:xfrm>
          <a:prstGeom prst="rect">
            <a:avLst/>
          </a:prstGeom>
        </p:spPr>
      </p:pic>
      <p:sp>
        <p:nvSpPr>
          <p:cNvPr id="3" name="TextBox 2"/>
          <p:cNvSpPr txBox="1"/>
          <p:nvPr/>
        </p:nvSpPr>
        <p:spPr>
          <a:xfrm>
            <a:off x="395536" y="4437112"/>
            <a:ext cx="8568951" cy="2246769"/>
          </a:xfrm>
          <a:prstGeom prst="rect">
            <a:avLst/>
          </a:prstGeom>
          <a:noFill/>
        </p:spPr>
        <p:txBody>
          <a:bodyPr wrap="square" rtlCol="0">
            <a:spAutoFit/>
          </a:bodyPr>
          <a:lstStyle/>
          <a:p>
            <a:pPr algn="ctr"/>
            <a:r>
              <a:rPr lang="vi-VN" sz="2800" dirty="0" smtClean="0">
                <a:solidFill>
                  <a:srgbClr val="FF0000"/>
                </a:solidFill>
                <a:latin typeface="+mj-lt"/>
              </a:rPr>
              <a:t>Gia đình là tập hợp những người quen thuộc, thân thương, gần gũi với chúng ta. Ví dụ ông bà, cha mẹ, anh chị em (những người cùng huyết thống) hoặc những người nuôi dưỡng, chăm sóc chúng ta, chung sống trong một mái nhà (Làng trẻ em sos).</a:t>
            </a:r>
          </a:p>
        </p:txBody>
      </p:sp>
    </p:spTree>
    <p:extLst>
      <p:ext uri="{BB962C8B-B14F-4D97-AF65-F5344CB8AC3E}">
        <p14:creationId xmlns:p14="http://schemas.microsoft.com/office/powerpoint/2010/main" val="154341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108520" y="1124744"/>
            <a:ext cx="9145015" cy="5472608"/>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538" r="28146" b="88517"/>
          <a:stretch/>
        </p:blipFill>
        <p:spPr>
          <a:xfrm>
            <a:off x="323528" y="116632"/>
            <a:ext cx="6624736" cy="1152128"/>
          </a:xfrm>
          <a:prstGeom prst="rect">
            <a:avLst/>
          </a:prstGeom>
        </p:spPr>
      </p:pic>
      <p:sp>
        <p:nvSpPr>
          <p:cNvPr id="8" name="Star: 6 Points 4">
            <a:extLst/>
          </p:cNvPr>
          <p:cNvSpPr/>
          <p:nvPr/>
        </p:nvSpPr>
        <p:spPr>
          <a:xfrm>
            <a:off x="765299" y="1124744"/>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1</a:t>
            </a:r>
            <a:endParaRPr lang="en-US" sz="2800" dirty="0">
              <a:latin typeface=".VnAvant" panose="020B7200000000000000" pitchFamily="34" charset="0"/>
            </a:endParaRPr>
          </a:p>
        </p:txBody>
      </p:sp>
      <p:sp>
        <p:nvSpPr>
          <p:cNvPr id="9" name="Star: 6 Points 4">
            <a:extLst/>
          </p:cNvPr>
          <p:cNvSpPr/>
          <p:nvPr/>
        </p:nvSpPr>
        <p:spPr>
          <a:xfrm>
            <a:off x="765298" y="2441451"/>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2</a:t>
            </a:r>
            <a:endParaRPr lang="en-US" sz="2800" dirty="0">
              <a:latin typeface=".VnAvant" panose="020B7200000000000000" pitchFamily="34" charset="0"/>
            </a:endParaRPr>
          </a:p>
        </p:txBody>
      </p:sp>
      <p:sp>
        <p:nvSpPr>
          <p:cNvPr id="10" name="Star: 6 Points 4">
            <a:extLst/>
          </p:cNvPr>
          <p:cNvSpPr/>
          <p:nvPr/>
        </p:nvSpPr>
        <p:spPr>
          <a:xfrm>
            <a:off x="725091" y="4581128"/>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3</a:t>
            </a:r>
            <a:endParaRPr lang="en-US" sz="2800" dirty="0">
              <a:latin typeface=".VnAvant" panose="020B7200000000000000" pitchFamily="34" charset="0"/>
            </a:endParaRPr>
          </a:p>
        </p:txBody>
      </p:sp>
    </p:spTree>
    <p:extLst>
      <p:ext uri="{BB962C8B-B14F-4D97-AF65-F5344CB8AC3E}">
        <p14:creationId xmlns:p14="http://schemas.microsoft.com/office/powerpoint/2010/main" val="30898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6444207" y="2492896"/>
            <a:ext cx="580047" cy="6120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0000" b="36184"/>
          <a:stretch/>
        </p:blipFill>
        <p:spPr>
          <a:xfrm>
            <a:off x="-252535" y="1124744"/>
            <a:ext cx="9721080" cy="2016224"/>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538" r="28146" b="88517"/>
          <a:stretch/>
        </p:blipFill>
        <p:spPr>
          <a:xfrm>
            <a:off x="323528" y="116632"/>
            <a:ext cx="6624736" cy="1152128"/>
          </a:xfrm>
          <a:prstGeom prst="rect">
            <a:avLst/>
          </a:prstGeom>
        </p:spPr>
      </p:pic>
      <p:sp>
        <p:nvSpPr>
          <p:cNvPr id="8" name="Star: 6 Points 4">
            <a:extLst/>
          </p:cNvPr>
          <p:cNvSpPr/>
          <p:nvPr/>
        </p:nvSpPr>
        <p:spPr>
          <a:xfrm>
            <a:off x="683568" y="1268760"/>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800" b="1" dirty="0" smtClean="0">
                <a:latin typeface="+mj-lt"/>
              </a:rPr>
              <a:t>1</a:t>
            </a:r>
            <a:endParaRPr lang="en-US" sz="2800" b="1" dirty="0">
              <a:latin typeface="+mj-lt"/>
            </a:endParaRPr>
          </a:p>
        </p:txBody>
      </p:sp>
      <p:cxnSp>
        <p:nvCxnSpPr>
          <p:cNvPr id="3" name="Straight Connector 2"/>
          <p:cNvCxnSpPr/>
          <p:nvPr/>
        </p:nvCxnSpPr>
        <p:spPr>
          <a:xfrm>
            <a:off x="2915816" y="2348880"/>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7584" y="4248091"/>
            <a:ext cx="8208912" cy="954107"/>
          </a:xfrm>
          <a:prstGeom prst="rect">
            <a:avLst/>
          </a:prstGeom>
          <a:noFill/>
        </p:spPr>
        <p:txBody>
          <a:bodyPr wrap="square" rtlCol="0">
            <a:spAutoFit/>
          </a:bodyPr>
          <a:lstStyle/>
          <a:p>
            <a:pPr algn="ctr"/>
            <a:r>
              <a:rPr lang="vi-VN" sz="2800" dirty="0">
                <a:solidFill>
                  <a:srgbClr val="FF0000"/>
                </a:solidFill>
                <a:latin typeface="+mj-lt"/>
              </a:rPr>
              <a:t>p</a:t>
            </a:r>
            <a:r>
              <a:rPr lang="vi-VN" sz="2800" dirty="0" smtClean="0">
                <a:solidFill>
                  <a:srgbClr val="FF0000"/>
                </a:solidFill>
                <a:latin typeface="+mj-lt"/>
              </a:rPr>
              <a:t>hụng phịu: </a:t>
            </a:r>
            <a:r>
              <a:rPr lang="vi-VN" sz="2800" dirty="0" smtClean="0">
                <a:latin typeface="+mj-lt"/>
              </a:rPr>
              <a:t>vẻ mặt xịu xuống tỏ vẻ hờn dỗi, không bằng lòng.</a:t>
            </a:r>
            <a:endParaRPr lang="en-US" sz="2800" dirty="0">
              <a:latin typeface="+mj-lt"/>
            </a:endParaRPr>
          </a:p>
        </p:txBody>
      </p:sp>
      <p:cxnSp>
        <p:nvCxnSpPr>
          <p:cNvPr id="12" name="Straight Connector 11"/>
          <p:cNvCxnSpPr/>
          <p:nvPr/>
        </p:nvCxnSpPr>
        <p:spPr>
          <a:xfrm flipH="1">
            <a:off x="3059832" y="1424337"/>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4860032" y="1424337"/>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Right Arrow 17"/>
          <p:cNvSpPr/>
          <p:nvPr/>
        </p:nvSpPr>
        <p:spPr>
          <a:xfrm>
            <a:off x="323528" y="5708349"/>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128" y="5418222"/>
            <a:ext cx="7848872" cy="954107"/>
          </a:xfrm>
          <a:prstGeom prst="rect">
            <a:avLst/>
          </a:prstGeom>
          <a:noFill/>
        </p:spPr>
        <p:txBody>
          <a:bodyPr wrap="square" rtlCol="0">
            <a:spAutoFit/>
          </a:bodyPr>
          <a:lstStyle/>
          <a:p>
            <a:pPr algn="ctr"/>
            <a:r>
              <a:rPr lang="vi-VN" sz="2800" dirty="0" smtClean="0">
                <a:solidFill>
                  <a:srgbClr val="FF0000"/>
                </a:solidFill>
                <a:latin typeface="+mj-lt"/>
              </a:rPr>
              <a:t>Đoạn 1 đọc to, rõ ràng, ngắt nghỉ đúng, phát âm đúng, đọc đúng giọng các câu và các từ.</a:t>
            </a:r>
            <a:endParaRPr lang="en-US" sz="2800" dirty="0">
              <a:solidFill>
                <a:srgbClr val="FF0000"/>
              </a:solidFill>
              <a:latin typeface="+mj-lt"/>
            </a:endParaRPr>
          </a:p>
        </p:txBody>
      </p:sp>
      <p:cxnSp>
        <p:nvCxnSpPr>
          <p:cNvPr id="20" name="Straight Connector 19"/>
          <p:cNvCxnSpPr/>
          <p:nvPr/>
        </p:nvCxnSpPr>
        <p:spPr>
          <a:xfrm>
            <a:off x="1331640" y="2996952"/>
            <a:ext cx="4320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40152" y="2962850"/>
            <a:ext cx="2448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71600" y="3356992"/>
            <a:ext cx="8064896" cy="954107"/>
          </a:xfrm>
          <a:prstGeom prst="rect">
            <a:avLst/>
          </a:prstGeom>
          <a:noFill/>
        </p:spPr>
        <p:txBody>
          <a:bodyPr wrap="square" rtlCol="0">
            <a:spAutoFit/>
          </a:bodyPr>
          <a:lstStyle/>
          <a:p>
            <a:pPr algn="ctr"/>
            <a:r>
              <a:rPr lang="vi-VN" sz="2800" dirty="0" smtClean="0">
                <a:latin typeface="+mj-lt"/>
              </a:rPr>
              <a:t>Đọc với giọng phụng phịu, hờn dỗi và nhấn mạnh ở tiếng chả</a:t>
            </a:r>
            <a:endParaRPr lang="en-US" sz="2800" dirty="0">
              <a:latin typeface="+mj-lt"/>
            </a:endParaRPr>
          </a:p>
        </p:txBody>
      </p:sp>
      <p:sp>
        <p:nvSpPr>
          <p:cNvPr id="27" name="Down Arrow 26"/>
          <p:cNvSpPr/>
          <p:nvPr/>
        </p:nvSpPr>
        <p:spPr>
          <a:xfrm>
            <a:off x="4355976" y="3140968"/>
            <a:ext cx="216024" cy="288032"/>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21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5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18" grpId="0" animBg="1"/>
      <p:bldP spid="19" grpId="0"/>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62499" b="17106"/>
          <a:stretch/>
        </p:blipFill>
        <p:spPr>
          <a:xfrm>
            <a:off x="-324544" y="746702"/>
            <a:ext cx="9793088" cy="2376264"/>
          </a:xfrm>
          <a:prstGeom prst="rect">
            <a:avLst/>
          </a:prstGeom>
        </p:spPr>
      </p:pic>
      <p:sp>
        <p:nvSpPr>
          <p:cNvPr id="9" name="Star: 6 Points 4">
            <a:extLst/>
          </p:cNvPr>
          <p:cNvSpPr/>
          <p:nvPr/>
        </p:nvSpPr>
        <p:spPr>
          <a:xfrm>
            <a:off x="549274" y="839273"/>
            <a:ext cx="418200" cy="547534"/>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2</a:t>
            </a:r>
            <a:endParaRPr lang="en-US" sz="2800" dirty="0">
              <a:latin typeface=".VnAvant" panose="020B7200000000000000" pitchFamily="34" charset="0"/>
            </a:endParaRPr>
          </a:p>
        </p:txBody>
      </p:sp>
      <p:cxnSp>
        <p:nvCxnSpPr>
          <p:cNvPr id="11" name="Straight Connector 10"/>
          <p:cNvCxnSpPr/>
          <p:nvPr/>
        </p:nvCxnSpPr>
        <p:spPr>
          <a:xfrm>
            <a:off x="2411760" y="2114854"/>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228184" y="414047"/>
            <a:ext cx="2304256" cy="8367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smtClean="0">
                <a:solidFill>
                  <a:srgbClr val="0070C0"/>
                </a:solidFill>
                <a:latin typeface="+mj-lt"/>
              </a:rPr>
              <a:t>Dịu dàng là gì?</a:t>
            </a:r>
            <a:endParaRPr lang="en-US" sz="2400" dirty="0">
              <a:solidFill>
                <a:srgbClr val="0070C0"/>
              </a:solidFill>
              <a:latin typeface="+mj-lt"/>
            </a:endParaRPr>
          </a:p>
        </p:txBody>
      </p:sp>
      <p:cxnSp>
        <p:nvCxnSpPr>
          <p:cNvPr id="12" name="Straight Connector 11"/>
          <p:cNvCxnSpPr/>
          <p:nvPr/>
        </p:nvCxnSpPr>
        <p:spPr>
          <a:xfrm>
            <a:off x="1259632" y="1682806"/>
            <a:ext cx="3384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48064" y="1211849"/>
            <a:ext cx="3888432" cy="830997"/>
          </a:xfrm>
          <a:prstGeom prst="rect">
            <a:avLst/>
          </a:prstGeom>
          <a:noFill/>
        </p:spPr>
        <p:txBody>
          <a:bodyPr wrap="square" rtlCol="0">
            <a:spAutoFit/>
          </a:bodyPr>
          <a:lstStyle/>
          <a:p>
            <a:pPr algn="ctr"/>
            <a:r>
              <a:rPr lang="vi-VN" sz="2400" dirty="0" smtClean="0">
                <a:solidFill>
                  <a:srgbClr val="FF0000"/>
                </a:solidFill>
                <a:latin typeface="+mj-lt"/>
              </a:rPr>
              <a:t>Đọc với giọng phụng phịu, pha chút thể hiện ước muốn.</a:t>
            </a:r>
            <a:endParaRPr lang="en-US" sz="2400" dirty="0">
              <a:solidFill>
                <a:srgbClr val="FF0000"/>
              </a:solidFill>
              <a:latin typeface="+mj-lt"/>
            </a:endParaRPr>
          </a:p>
        </p:txBody>
      </p:sp>
      <p:sp>
        <p:nvSpPr>
          <p:cNvPr id="6" name="Right Arrow 5"/>
          <p:cNvSpPr/>
          <p:nvPr/>
        </p:nvSpPr>
        <p:spPr>
          <a:xfrm>
            <a:off x="4860032" y="153879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844521" y="2181892"/>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1367644" y="2546902"/>
            <a:ext cx="69487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8374" y="2978950"/>
            <a:ext cx="3237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956376" y="2198423"/>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Right Arrow 20"/>
          <p:cNvSpPr/>
          <p:nvPr/>
        </p:nvSpPr>
        <p:spPr>
          <a:xfrm>
            <a:off x="30444" y="470923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02044" y="4419109"/>
            <a:ext cx="7848872" cy="954107"/>
          </a:xfrm>
          <a:prstGeom prst="rect">
            <a:avLst/>
          </a:prstGeom>
          <a:noFill/>
        </p:spPr>
        <p:txBody>
          <a:bodyPr wrap="square" rtlCol="0">
            <a:spAutoFit/>
          </a:bodyPr>
          <a:lstStyle/>
          <a:p>
            <a:pPr algn="ctr"/>
            <a:r>
              <a:rPr lang="vi-VN" sz="2800" dirty="0" smtClean="0">
                <a:solidFill>
                  <a:srgbClr val="FF0000"/>
                </a:solidFill>
                <a:latin typeface="+mj-lt"/>
              </a:rPr>
              <a:t>Đoạn 2 đọc to, rõ ràng, ngắt nghỉ đúng, phát âm đúng, đọc đúng giọng các câu và các từ.</a:t>
            </a:r>
            <a:endParaRPr lang="en-US" sz="2800" dirty="0">
              <a:solidFill>
                <a:srgbClr val="FF0000"/>
              </a:solidFill>
              <a:latin typeface="+mj-lt"/>
            </a:endParaRPr>
          </a:p>
        </p:txBody>
      </p:sp>
    </p:spTree>
    <p:extLst>
      <p:ext uri="{BB962C8B-B14F-4D97-AF65-F5344CB8AC3E}">
        <p14:creationId xmlns:p14="http://schemas.microsoft.com/office/powerpoint/2010/main" val="278477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6"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1579" b="5582"/>
          <a:stretch/>
        </p:blipFill>
        <p:spPr>
          <a:xfrm>
            <a:off x="-468560" y="332656"/>
            <a:ext cx="10081120" cy="1656184"/>
          </a:xfrm>
          <a:prstGeom prst="rect">
            <a:avLst/>
          </a:prstGeom>
        </p:spPr>
      </p:pic>
      <p:cxnSp>
        <p:nvCxnSpPr>
          <p:cNvPr id="11" name="Straight Connector 10"/>
          <p:cNvCxnSpPr/>
          <p:nvPr/>
        </p:nvCxnSpPr>
        <p:spPr>
          <a:xfrm>
            <a:off x="6732240" y="836712"/>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7624" y="1844824"/>
            <a:ext cx="6696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584" y="2236765"/>
            <a:ext cx="8064896" cy="523220"/>
          </a:xfrm>
          <a:prstGeom prst="rect">
            <a:avLst/>
          </a:prstGeom>
          <a:noFill/>
        </p:spPr>
        <p:txBody>
          <a:bodyPr wrap="square" rtlCol="0">
            <a:spAutoFit/>
          </a:bodyPr>
          <a:lstStyle/>
          <a:p>
            <a:pPr algn="ctr"/>
            <a:r>
              <a:rPr lang="vi-VN" sz="2800" dirty="0" smtClean="0">
                <a:latin typeface="+mj-lt"/>
              </a:rPr>
              <a:t>Đọc với giọng vui vẻ, đáng yêu, bằng lòng.</a:t>
            </a:r>
            <a:endParaRPr lang="en-US" sz="2800" dirty="0">
              <a:latin typeface="+mj-lt"/>
            </a:endParaRPr>
          </a:p>
        </p:txBody>
      </p:sp>
      <p:sp>
        <p:nvSpPr>
          <p:cNvPr id="14" name="Down Arrow 13"/>
          <p:cNvSpPr/>
          <p:nvPr/>
        </p:nvSpPr>
        <p:spPr>
          <a:xfrm>
            <a:off x="4211960" y="2020741"/>
            <a:ext cx="216024" cy="288032"/>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ight Arrow 14"/>
          <p:cNvSpPr/>
          <p:nvPr/>
        </p:nvSpPr>
        <p:spPr>
          <a:xfrm>
            <a:off x="28244" y="3503103"/>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6316" y="3212976"/>
            <a:ext cx="8172400" cy="954107"/>
          </a:xfrm>
          <a:prstGeom prst="rect">
            <a:avLst/>
          </a:prstGeom>
          <a:noFill/>
        </p:spPr>
        <p:txBody>
          <a:bodyPr wrap="square" rtlCol="0">
            <a:spAutoFit/>
          </a:bodyPr>
          <a:lstStyle/>
          <a:p>
            <a:pPr algn="ctr"/>
            <a:r>
              <a:rPr lang="vi-VN" sz="2800" dirty="0" smtClean="0">
                <a:solidFill>
                  <a:srgbClr val="FF0000"/>
                </a:solidFill>
                <a:latin typeface="+mj-lt"/>
              </a:rPr>
              <a:t>Đoạn 3 đọc to, rõ ràng, ngắt nghỉ đúng, phát âm đúng, đọc đúng giọng các câu và các từ.</a:t>
            </a:r>
            <a:endParaRPr lang="en-US" sz="2800" dirty="0">
              <a:solidFill>
                <a:srgbClr val="FF0000"/>
              </a:solidFill>
              <a:latin typeface="+mj-lt"/>
            </a:endParaRPr>
          </a:p>
        </p:txBody>
      </p:sp>
    </p:spTree>
    <p:extLst>
      <p:ext uri="{BB962C8B-B14F-4D97-AF65-F5344CB8AC3E}">
        <p14:creationId xmlns:p14="http://schemas.microsoft.com/office/powerpoint/2010/main" val="382675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a:off x="-108520" y="1124744"/>
            <a:ext cx="9145015" cy="5472608"/>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538" r="28146" b="88517"/>
          <a:stretch/>
        </p:blipFill>
        <p:spPr>
          <a:xfrm>
            <a:off x="323528" y="116632"/>
            <a:ext cx="6624736" cy="1152128"/>
          </a:xfrm>
          <a:prstGeom prst="rect">
            <a:avLst/>
          </a:prstGeom>
        </p:spPr>
      </p:pic>
      <p:sp>
        <p:nvSpPr>
          <p:cNvPr id="8" name="Star: 6 Points 4">
            <a:extLst/>
          </p:cNvPr>
          <p:cNvSpPr/>
          <p:nvPr/>
        </p:nvSpPr>
        <p:spPr>
          <a:xfrm>
            <a:off x="765299" y="1124744"/>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1</a:t>
            </a:r>
            <a:endParaRPr lang="en-US" sz="2800" dirty="0">
              <a:latin typeface=".VnAvant" panose="020B7200000000000000" pitchFamily="34" charset="0"/>
            </a:endParaRPr>
          </a:p>
        </p:txBody>
      </p:sp>
      <p:sp>
        <p:nvSpPr>
          <p:cNvPr id="9" name="Star: 6 Points 4">
            <a:extLst/>
          </p:cNvPr>
          <p:cNvSpPr/>
          <p:nvPr/>
        </p:nvSpPr>
        <p:spPr>
          <a:xfrm>
            <a:off x="765298" y="2441451"/>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2</a:t>
            </a:r>
            <a:endParaRPr lang="en-US" sz="2800" dirty="0">
              <a:latin typeface=".VnAvant" panose="020B7200000000000000" pitchFamily="34" charset="0"/>
            </a:endParaRPr>
          </a:p>
        </p:txBody>
      </p:sp>
      <p:sp>
        <p:nvSpPr>
          <p:cNvPr id="10" name="Star: 6 Points 4">
            <a:extLst/>
          </p:cNvPr>
          <p:cNvSpPr/>
          <p:nvPr/>
        </p:nvSpPr>
        <p:spPr>
          <a:xfrm>
            <a:off x="725091" y="4581128"/>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2800" dirty="0" smtClean="0">
                <a:latin typeface=".VnAvant" panose="020B7200000000000000" pitchFamily="34" charset="0"/>
              </a:rPr>
              <a:t>3</a:t>
            </a:r>
            <a:endParaRPr lang="en-US" sz="2800" dirty="0">
              <a:latin typeface=".VnAvant" panose="020B7200000000000000" pitchFamily="34" charset="0"/>
            </a:endParaRPr>
          </a:p>
        </p:txBody>
      </p:sp>
      <p:cxnSp>
        <p:nvCxnSpPr>
          <p:cNvPr id="11" name="Straight Connector 10"/>
          <p:cNvCxnSpPr/>
          <p:nvPr/>
        </p:nvCxnSpPr>
        <p:spPr>
          <a:xfrm>
            <a:off x="2843808" y="2060848"/>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87824" y="1280321"/>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4716016" y="1280321"/>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331640" y="2492896"/>
            <a:ext cx="66247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11760" y="3789040"/>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59632" y="3356992"/>
            <a:ext cx="3384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843808" y="3789040"/>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367644" y="4149080"/>
            <a:ext cx="6588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71600" y="4581128"/>
            <a:ext cx="2808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68344" y="3789040"/>
            <a:ext cx="144016" cy="4204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516216" y="5013176"/>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03648" y="5877272"/>
            <a:ext cx="60583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99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326574"/>
            <a:ext cx="5544616" cy="769441"/>
          </a:xfrm>
          <a:prstGeom prst="rect">
            <a:avLst/>
          </a:prstGeom>
          <a:noFill/>
        </p:spPr>
        <p:txBody>
          <a:bodyPr wrap="square" rtlCol="0">
            <a:spAutoFit/>
          </a:bodyPr>
          <a:lstStyle/>
          <a:p>
            <a:pPr algn="ctr"/>
            <a:r>
              <a:rPr lang="vi-VN" sz="4400" dirty="0" smtClean="0">
                <a:solidFill>
                  <a:srgbClr val="FF0000"/>
                </a:solidFill>
                <a:latin typeface="+mj-lt"/>
              </a:rPr>
              <a:t>Tìm hiểu bài:</a:t>
            </a:r>
            <a:endParaRPr lang="en-US" sz="4400" dirty="0">
              <a:solidFill>
                <a:srgbClr val="FF0000"/>
              </a:solidFill>
              <a:latin typeface="+mj-lt"/>
            </a:endParaRPr>
          </a:p>
        </p:txBody>
      </p:sp>
      <p:sp>
        <p:nvSpPr>
          <p:cNvPr id="5" name="TextBox 4"/>
          <p:cNvSpPr txBox="1"/>
          <p:nvPr/>
        </p:nvSpPr>
        <p:spPr>
          <a:xfrm>
            <a:off x="467544" y="1199545"/>
            <a:ext cx="8280920" cy="954107"/>
          </a:xfrm>
          <a:prstGeom prst="rect">
            <a:avLst/>
          </a:prstGeom>
          <a:noFill/>
        </p:spPr>
        <p:txBody>
          <a:bodyPr wrap="square" rtlCol="0">
            <a:spAutoFit/>
          </a:bodyPr>
          <a:lstStyle/>
          <a:p>
            <a:pPr algn="ctr"/>
            <a:r>
              <a:rPr lang="vi-VN" sz="2800" dirty="0" smtClean="0">
                <a:latin typeface="+mj-lt"/>
              </a:rPr>
              <a:t>Đọc thầm đoạn 1 và trả lời câu hỏi:</a:t>
            </a:r>
          </a:p>
          <a:p>
            <a:pPr algn="ctr"/>
            <a:r>
              <a:rPr lang="vi-VN" sz="2800" dirty="0" smtClean="0">
                <a:solidFill>
                  <a:srgbClr val="0070C0"/>
                </a:solidFill>
                <a:latin typeface="+mj-lt"/>
              </a:rPr>
              <a:t>Chú chuột con có ngoại hình thế nào?</a:t>
            </a:r>
            <a:endParaRPr lang="en-US" sz="2800" dirty="0">
              <a:solidFill>
                <a:srgbClr val="0070C0"/>
              </a:solidFill>
              <a:latin typeface="+mj-lt"/>
            </a:endParaRPr>
          </a:p>
        </p:txBody>
      </p:sp>
      <p:sp>
        <p:nvSpPr>
          <p:cNvPr id="6" name="TextBox 5"/>
          <p:cNvSpPr txBox="1"/>
          <p:nvPr/>
        </p:nvSpPr>
        <p:spPr>
          <a:xfrm>
            <a:off x="2555776" y="2401724"/>
            <a:ext cx="3816424" cy="523220"/>
          </a:xfrm>
          <a:prstGeom prst="rect">
            <a:avLst/>
          </a:prstGeom>
          <a:noFill/>
        </p:spPr>
        <p:txBody>
          <a:bodyPr wrap="square" rtlCol="0">
            <a:spAutoFit/>
          </a:bodyPr>
          <a:lstStyle/>
          <a:p>
            <a:pPr algn="ctr"/>
            <a:r>
              <a:rPr lang="vi-VN" sz="2800" dirty="0" smtClean="0">
                <a:solidFill>
                  <a:srgbClr val="FF0000"/>
                </a:solidFill>
                <a:latin typeface="+mj-lt"/>
              </a:rPr>
              <a:t>Chuột con bé nhất lớp.</a:t>
            </a:r>
            <a:endParaRPr lang="en-US" sz="2800" dirty="0">
              <a:solidFill>
                <a:srgbClr val="FF0000"/>
              </a:solidFill>
              <a:latin typeface="+mj-lt"/>
            </a:endParaRPr>
          </a:p>
        </p:txBody>
      </p:sp>
      <p:sp>
        <p:nvSpPr>
          <p:cNvPr id="7" name="TextBox 6"/>
          <p:cNvSpPr txBox="1"/>
          <p:nvPr/>
        </p:nvSpPr>
        <p:spPr>
          <a:xfrm>
            <a:off x="251520" y="2996952"/>
            <a:ext cx="8712968" cy="954107"/>
          </a:xfrm>
          <a:prstGeom prst="rect">
            <a:avLst/>
          </a:prstGeom>
          <a:noFill/>
        </p:spPr>
        <p:txBody>
          <a:bodyPr wrap="square" rtlCol="0">
            <a:spAutoFit/>
          </a:bodyPr>
          <a:lstStyle/>
          <a:p>
            <a:pPr algn="ctr"/>
            <a:r>
              <a:rPr lang="vi-VN" sz="2800" dirty="0" smtClean="0">
                <a:solidFill>
                  <a:srgbClr val="0070C0"/>
                </a:solidFill>
                <a:latin typeface="+mj-lt"/>
              </a:rPr>
              <a:t>Vì bé nhất lớp nên chuột con thường bị các bạn trêu. Vì vậy mà chuột rất buồn. Nó đã phụng phịu với mẹ điều gì?</a:t>
            </a:r>
            <a:endParaRPr lang="en-US" sz="2800" dirty="0">
              <a:solidFill>
                <a:srgbClr val="0070C0"/>
              </a:solidFill>
              <a:latin typeface="+mj-lt"/>
            </a:endParaRPr>
          </a:p>
        </p:txBody>
      </p:sp>
    </p:spTree>
    <p:extLst>
      <p:ext uri="{BB962C8B-B14F-4D97-AF65-F5344CB8AC3E}">
        <p14:creationId xmlns:p14="http://schemas.microsoft.com/office/powerpoint/2010/main" val="261255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529</Words>
  <Application>Microsoft Office PowerPoint</Application>
  <PresentationFormat>On-screen Show (4:3)</PresentationFormat>
  <Paragraphs>34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Bui Thi Thanh Thao</cp:lastModifiedBy>
  <cp:revision>23</cp:revision>
  <dcterms:created xsi:type="dcterms:W3CDTF">2021-03-18T05:55:37Z</dcterms:created>
  <dcterms:modified xsi:type="dcterms:W3CDTF">2023-11-02T07:41:24Z</dcterms:modified>
</cp:coreProperties>
</file>