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sldIdLst>
    <p:sldId id="293" r:id="rId3"/>
    <p:sldId id="321" r:id="rId4"/>
    <p:sldId id="322" r:id="rId5"/>
    <p:sldId id="323" r:id="rId6"/>
    <p:sldId id="324" r:id="rId7"/>
    <p:sldId id="325" r:id="rId8"/>
    <p:sldId id="309" r:id="rId9"/>
    <p:sldId id="311" r:id="rId10"/>
    <p:sldId id="312" r:id="rId11"/>
    <p:sldId id="314" r:id="rId12"/>
    <p:sldId id="326" r:id="rId13"/>
    <p:sldId id="315" r:id="rId14"/>
    <p:sldId id="327" r:id="rId15"/>
    <p:sldId id="316" r:id="rId16"/>
    <p:sldId id="304" r:id="rId17"/>
    <p:sldId id="308" r:id="rId18"/>
    <p:sldId id="318" r:id="rId19"/>
    <p:sldId id="320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66" d="100"/>
          <a:sy n="66" d="100"/>
        </p:scale>
        <p:origin x="108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9DB1-7740-44AA-B0DC-8E759ED437B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F9C7-32A5-43C4-A807-A55CFA71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0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9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659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3887A-5588-4C23-AFDC-6F0C19F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6D9D5-5507-472C-B469-8E96B66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E36FB-734F-48B8-94EA-0D32A53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CAD9A-9198-48E7-921A-19152ACC0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2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3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8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46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1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84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4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65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8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01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30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05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43" lvl="0" indent="-22857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286" lvl="1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28" lvl="2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72" lvl="3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14" lvl="4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58" lvl="5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00" lvl="6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143" lvl="7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86" lvl="8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43" lvl="0" indent="-34285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86" lvl="1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28" lvl="2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72" lvl="3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14" lvl="4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58" lvl="5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00" lvl="6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143" lvl="7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86" lvl="8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43" lvl="0" indent="-22857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286" lvl="1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28" lvl="2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72" lvl="3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14" lvl="4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58" lvl="5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00" lvl="6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143" lvl="7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86" lvl="8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43" lvl="0" indent="-34285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86" lvl="1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28" lvl="2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72" lvl="3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14" lvl="4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58" lvl="5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00" lvl="6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143" lvl="7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86" lvl="8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18651"/>
            <a:ext cx="12191999" cy="682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19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2477" y="-90897"/>
            <a:ext cx="12740237" cy="70952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1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11" Type="http://schemas.openxmlformats.org/officeDocument/2006/relationships/image" Target="../media/image22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11" Type="http://schemas.openxmlformats.org/officeDocument/2006/relationships/image" Target="../media/image22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11" Type="http://schemas.openxmlformats.org/officeDocument/2006/relationships/image" Target="../media/image22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11" Type="http://schemas.openxmlformats.org/officeDocument/2006/relationships/image" Target="../media/image22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99796" y="1658361"/>
            <a:ext cx="10622075" cy="2336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64">
              <a:lnSpc>
                <a:spcPct val="150000"/>
              </a:lnSpc>
              <a:defRPr/>
            </a:pPr>
            <a:r>
              <a:rPr lang="en-US" sz="5199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199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 defTabSz="914264">
              <a:lnSpc>
                <a:spcPct val="150000"/>
              </a:lnSpc>
              <a:defRPr/>
            </a:pP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endParaRPr lang="en-US" sz="5199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727028" y="50137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299305" y="62933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C390FD1-05E4-478C-A44F-470D702FB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87" y="4999367"/>
            <a:ext cx="1844825" cy="1844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E95125-316B-4599-8762-A29271150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367"/>
            <a:ext cx="1844825" cy="1844825"/>
          </a:xfrm>
          <a:prstGeom prst="rect">
            <a:avLst/>
          </a:prstGeom>
        </p:spPr>
      </p:pic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59BEAB82-6C86-48A2-9A18-9DCC1EF5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942"/>
            <a:ext cx="12191999" cy="64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79B8111-6D37-42DF-A609-A35B22251AA8}"/>
              </a:ext>
            </a:extLst>
          </p:cNvPr>
          <p:cNvSpPr txBox="1"/>
          <p:nvPr/>
        </p:nvSpPr>
        <p:spPr>
          <a:xfrm>
            <a:off x="5994399" y="1237924"/>
            <a:ext cx="5283201" cy="48320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con </a:t>
            </a:r>
            <a:r>
              <a:rPr lang="en-US" sz="2800" dirty="0" err="1"/>
              <a:t>chó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. </a:t>
            </a:r>
            <a:r>
              <a:rPr lang="en-US" sz="2800" dirty="0" err="1"/>
              <a:t>Nó</a:t>
            </a:r>
            <a:r>
              <a:rPr lang="en-US" sz="2800" dirty="0"/>
              <a:t> to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chừng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gối</a:t>
            </a:r>
            <a:r>
              <a:rPr lang="en-US" sz="2800" dirty="0"/>
              <a:t> </a:t>
            </a:r>
            <a:r>
              <a:rPr lang="en-US" sz="2800" dirty="0" err="1"/>
              <a:t>ôm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m</a:t>
            </a:r>
            <a:r>
              <a:rPr lang="vi-VN" sz="2800" dirty="0"/>
              <a:t>ư</a:t>
            </a:r>
            <a:r>
              <a:rPr lang="en-US" sz="2800" dirty="0" err="1"/>
              <a:t>ợt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sờ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,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th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ra </a:t>
            </a:r>
            <a:r>
              <a:rPr lang="en-US" sz="2800" dirty="0" err="1"/>
              <a:t>vẫy</a:t>
            </a:r>
            <a:r>
              <a:rPr lang="en-US" sz="2800" dirty="0"/>
              <a:t> </a:t>
            </a:r>
            <a:r>
              <a:rPr lang="en-US" sz="2800" dirty="0" err="1"/>
              <a:t>đuôi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cãi</a:t>
            </a:r>
            <a:r>
              <a:rPr lang="en-US" sz="2800" dirty="0"/>
              <a:t> </a:t>
            </a:r>
            <a:r>
              <a:rPr lang="en-US" sz="2800" dirty="0" err="1"/>
              <a:t>mõm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cứ</a:t>
            </a:r>
            <a:r>
              <a:rPr lang="en-US" sz="2800" dirty="0"/>
              <a:t> </a:t>
            </a:r>
            <a:r>
              <a:rPr lang="en-US" sz="2800" dirty="0" err="1"/>
              <a:t>rúc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đòi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bế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</a:t>
            </a:r>
          </a:p>
        </p:txBody>
      </p:sp>
      <p:pic>
        <p:nvPicPr>
          <p:cNvPr id="2" name="Picture 2" descr="Chó phốc">
            <a:extLst>
              <a:ext uri="{FF2B5EF4-FFF2-40B4-BE49-F238E27FC236}">
                <a16:creationId xmlns:a16="http://schemas.microsoft.com/office/drawing/2014/main" id="{3461884E-20BA-467F-8130-F8054951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1" y="1364343"/>
            <a:ext cx="5438611" cy="47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422F1-F90E-4B3B-8EC7-1663A67D2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368922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83164-52C7-4691-95F4-4638E2BDF902}"/>
              </a:ext>
            </a:extLst>
          </p:cNvPr>
          <p:cNvSpPr txBox="1"/>
          <p:nvPr/>
        </p:nvSpPr>
        <p:spPr>
          <a:xfrm>
            <a:off x="5434586" y="1962574"/>
            <a:ext cx="3880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HỌC SINH THỰC HÀNH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0BC6E11F-564B-4085-ADEF-B1F0E1E43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711743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ACB79B0-78C7-4031-9D10-24903BB4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5" y="493486"/>
            <a:ext cx="9383630" cy="63507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390FD1-05E4-478C-A44F-470D702FB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87" y="4999367"/>
            <a:ext cx="1844825" cy="1844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E95125-316B-4599-8762-A2927115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367"/>
            <a:ext cx="1844825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1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3F50A2-928C-45D0-BF20-F0E5371E76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01638"/>
            <a:ext cx="12188852" cy="645636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D275D9-C079-446E-AED7-60E2C3D03404}"/>
              </a:ext>
            </a:extLst>
          </p:cNvPr>
          <p:cNvSpPr txBox="1"/>
          <p:nvPr/>
        </p:nvSpPr>
        <p:spPr>
          <a:xfrm>
            <a:off x="2182110" y="3121987"/>
            <a:ext cx="9755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TRÌNH BÀY SẢN PHẨM</a:t>
            </a:r>
          </a:p>
        </p:txBody>
      </p:sp>
    </p:spTree>
    <p:extLst>
      <p:ext uri="{BB962C8B-B14F-4D97-AF65-F5344CB8AC3E}">
        <p14:creationId xmlns:p14="http://schemas.microsoft.com/office/powerpoint/2010/main" val="236651127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6C967A9-6004-4F3E-8787-8BFD150E1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537"/>
            <a:ext cx="8576136" cy="6393463"/>
          </a:xfrm>
          <a:prstGeom prst="rect">
            <a:avLst/>
          </a:prstGeom>
        </p:spPr>
      </p:pic>
      <p:pic>
        <p:nvPicPr>
          <p:cNvPr id="2050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90035191-42F2-4086-BAD3-08918C5B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8" y="3512883"/>
            <a:ext cx="4542971" cy="334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ảng">
            <a:extLst>
              <a:ext uri="{FF2B5EF4-FFF2-40B4-BE49-F238E27FC236}">
                <a16:creationId xmlns:a16="http://schemas.microsoft.com/office/drawing/2014/main" id="{C15FDB70-E56F-4A16-853D-5F05E028B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6" y="770717"/>
            <a:ext cx="7924136" cy="3976395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242F90B9-7779-4F84-A6E2-EE15B88E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043972"/>
            <a:ext cx="12192000" cy="1814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88899-0B4A-4E1B-A52C-418B7A9E86DD}"/>
              </a:ext>
            </a:extLst>
          </p:cNvPr>
          <p:cNvSpPr txBox="1"/>
          <p:nvPr/>
        </p:nvSpPr>
        <p:spPr>
          <a:xfrm>
            <a:off x="2929222" y="2090903"/>
            <a:ext cx="7154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TỰ ĐÁNH GIÁ</a:t>
            </a:r>
          </a:p>
        </p:txBody>
      </p:sp>
    </p:spTree>
    <p:extLst>
      <p:ext uri="{BB962C8B-B14F-4D97-AF65-F5344CB8AC3E}">
        <p14:creationId xmlns:p14="http://schemas.microsoft.com/office/powerpoint/2010/main" val="18876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6803" descr="PPT素材-03">
            <a:extLst>
              <a:ext uri="{FF2B5EF4-FFF2-40B4-BE49-F238E27FC236}">
                <a16:creationId xmlns:a16="http://schemas.microsoft.com/office/drawing/2014/main" id="{7E72897E-D08E-4B1A-95D9-100ABA1C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55" y="269823"/>
            <a:ext cx="12187767" cy="63295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D0C46-61D2-4FA0-B61F-28F11781A859}"/>
              </a:ext>
            </a:extLst>
          </p:cNvPr>
          <p:cNvSpPr txBox="1"/>
          <p:nvPr/>
        </p:nvSpPr>
        <p:spPr>
          <a:xfrm>
            <a:off x="2202826" y="2167897"/>
            <a:ext cx="8318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Sau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19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20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980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5552AE14-3172-4388-A35A-194C3111C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03452"/>
              </p:ext>
            </p:extLst>
          </p:nvPr>
        </p:nvGraphicFramePr>
        <p:xfrm>
          <a:off x="879928" y="1639024"/>
          <a:ext cx="1077504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841">
                  <a:extLst>
                    <a:ext uri="{9D8B030D-6E8A-4147-A177-3AD203B41FA5}">
                      <a16:colId xmlns:a16="http://schemas.microsoft.com/office/drawing/2014/main" val="2255244425"/>
                    </a:ext>
                  </a:extLst>
                </a:gridCol>
                <a:gridCol w="692680">
                  <a:extLst>
                    <a:ext uri="{9D8B030D-6E8A-4147-A177-3AD203B41FA5}">
                      <a16:colId xmlns:a16="http://schemas.microsoft.com/office/drawing/2014/main" val="2809911708"/>
                    </a:ext>
                  </a:extLst>
                </a:gridCol>
                <a:gridCol w="4694841">
                  <a:extLst>
                    <a:ext uri="{9D8B030D-6E8A-4147-A177-3AD203B41FA5}">
                      <a16:colId xmlns:a16="http://schemas.microsoft.com/office/drawing/2014/main" val="2811286555"/>
                    </a:ext>
                  </a:extLst>
                </a:gridCol>
                <a:gridCol w="692680">
                  <a:extLst>
                    <a:ext uri="{9D8B030D-6E8A-4147-A177-3AD203B41FA5}">
                      <a16:colId xmlns:a16="http://schemas.microsoft.com/office/drawing/2014/main" val="2478894328"/>
                    </a:ext>
                  </a:extLst>
                </a:gridCol>
              </a:tblGrid>
              <a:tr h="430475"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07718"/>
                  </a:ext>
                </a:extLst>
              </a:tr>
              <a:tr h="430475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P, Q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P, Q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98916"/>
                  </a:ext>
                </a:extLst>
              </a:tr>
              <a:tr h="782682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Từ ngữ miêu tả vật nuôi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Sử dụng từ ngữ miêu tả vật nuôi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80621"/>
                  </a:ext>
                </a:extLst>
              </a:tr>
              <a:tr h="782682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c)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biểu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Lập thời gian biểu buổi tối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30908"/>
                  </a:ext>
                </a:extLst>
              </a:tr>
              <a:tr h="430475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Truyện, th</a:t>
                      </a:r>
                      <a:r>
                        <a:rPr lang="vi-VN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, bài văn miêu tả, thông tin, tranh ảnh về vật nuôi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 – Kể chuyện theo tranh</a:t>
                      </a:r>
                    </a:p>
                    <a:p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Viết về tranh (ảnh) một vật nuôi em yêu thích.</a:t>
                      </a:r>
                      <a:endParaRPr lang="en-US" sz="2700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381382"/>
                  </a:ext>
                </a:extLst>
              </a:tr>
            </a:tbl>
          </a:graphicData>
        </a:graphic>
      </p:graphicFrame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3D1CA89-34B1-443C-9F42-A4D1B14DDB57}"/>
              </a:ext>
            </a:extLst>
          </p:cNvPr>
          <p:cNvSpPr/>
          <p:nvPr/>
        </p:nvSpPr>
        <p:spPr>
          <a:xfrm>
            <a:off x="798286" y="624114"/>
            <a:ext cx="3033485" cy="5660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Tự đánh giá:</a:t>
            </a:r>
          </a:p>
        </p:txBody>
      </p:sp>
    </p:spTree>
    <p:extLst>
      <p:ext uri="{BB962C8B-B14F-4D97-AF65-F5344CB8AC3E}">
        <p14:creationId xmlns:p14="http://schemas.microsoft.com/office/powerpoint/2010/main" val="390470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5552AE14-3172-4388-A35A-194C3111C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75645"/>
              </p:ext>
            </p:extLst>
          </p:nvPr>
        </p:nvGraphicFramePr>
        <p:xfrm>
          <a:off x="879928" y="1639024"/>
          <a:ext cx="1077504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841">
                  <a:extLst>
                    <a:ext uri="{9D8B030D-6E8A-4147-A177-3AD203B41FA5}">
                      <a16:colId xmlns:a16="http://schemas.microsoft.com/office/drawing/2014/main" val="2255244425"/>
                    </a:ext>
                  </a:extLst>
                </a:gridCol>
                <a:gridCol w="692680">
                  <a:extLst>
                    <a:ext uri="{9D8B030D-6E8A-4147-A177-3AD203B41FA5}">
                      <a16:colId xmlns:a16="http://schemas.microsoft.com/office/drawing/2014/main" val="2809911708"/>
                    </a:ext>
                  </a:extLst>
                </a:gridCol>
                <a:gridCol w="4694841">
                  <a:extLst>
                    <a:ext uri="{9D8B030D-6E8A-4147-A177-3AD203B41FA5}">
                      <a16:colId xmlns:a16="http://schemas.microsoft.com/office/drawing/2014/main" val="2811286555"/>
                    </a:ext>
                  </a:extLst>
                </a:gridCol>
                <a:gridCol w="692680">
                  <a:extLst>
                    <a:ext uri="{9D8B030D-6E8A-4147-A177-3AD203B41FA5}">
                      <a16:colId xmlns:a16="http://schemas.microsoft.com/office/drawing/2014/main" val="2478894328"/>
                    </a:ext>
                  </a:extLst>
                </a:gridCol>
              </a:tblGrid>
              <a:tr h="430475"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07718"/>
                  </a:ext>
                </a:extLst>
              </a:tr>
              <a:tr h="430475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P, Q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aseline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P, Q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98916"/>
                  </a:ext>
                </a:extLst>
              </a:tr>
              <a:tr h="782682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Từ ngữ miêu tả vật nuôi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Sử dụng từ ngữ miêu tả vật nuôi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80621"/>
                  </a:ext>
                </a:extLst>
              </a:tr>
              <a:tr h="782682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Thời gian biểu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Lập thời gian biểu buổi tối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30908"/>
                  </a:ext>
                </a:extLst>
              </a:tr>
              <a:tr h="430475">
                <a:tc>
                  <a:txBody>
                    <a:bodyPr/>
                    <a:lstStyle/>
                    <a:p>
                      <a:pPr marL="0" marR="0" indent="0" algn="l" defTabSz="1217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Truyện, th</a:t>
                      </a:r>
                      <a:r>
                        <a:rPr lang="vi-VN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, bài văn miêu tả, thông tin, tranh ảnh về vật nuôi</a:t>
                      </a:r>
                      <a:endParaRPr lang="en-US" sz="27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70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 – Kể chuyện theo tranh</a:t>
                      </a:r>
                    </a:p>
                    <a:p>
                      <a:r>
                        <a:rPr lang="en-US" sz="2700" baseline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Viết về tranh (ảnh) một vật nuôi em yêu thích.</a:t>
                      </a:r>
                      <a:endParaRPr lang="en-US" sz="2700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381382"/>
                  </a:ext>
                </a:extLst>
              </a:tr>
            </a:tbl>
          </a:graphicData>
        </a:graphic>
      </p:graphicFrame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3D1CA89-34B1-443C-9F42-A4D1B14DDB57}"/>
              </a:ext>
            </a:extLst>
          </p:cNvPr>
          <p:cNvSpPr/>
          <p:nvPr/>
        </p:nvSpPr>
        <p:spPr>
          <a:xfrm>
            <a:off x="798286" y="624114"/>
            <a:ext cx="3033485" cy="5660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Tự đánh giá: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C24F464-840A-460C-A316-F53A41730F2F}"/>
              </a:ext>
            </a:extLst>
          </p:cNvPr>
          <p:cNvSpPr txBox="1"/>
          <p:nvPr/>
        </p:nvSpPr>
        <p:spPr>
          <a:xfrm>
            <a:off x="5705021" y="22497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110104C-C880-41ED-9418-15CF374DE32D}"/>
              </a:ext>
            </a:extLst>
          </p:cNvPr>
          <p:cNvSpPr txBox="1"/>
          <p:nvPr/>
        </p:nvSpPr>
        <p:spPr>
          <a:xfrm>
            <a:off x="11045372" y="22497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+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A42A5F-99BA-4B7E-8438-5E0ACA30EF74}"/>
              </a:ext>
            </a:extLst>
          </p:cNvPr>
          <p:cNvSpPr txBox="1"/>
          <p:nvPr/>
        </p:nvSpPr>
        <p:spPr>
          <a:xfrm>
            <a:off x="5687784" y="28604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+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0283696-48FB-462F-81F5-F0ADD6F1F86E}"/>
              </a:ext>
            </a:extLst>
          </p:cNvPr>
          <p:cNvSpPr txBox="1"/>
          <p:nvPr/>
        </p:nvSpPr>
        <p:spPr>
          <a:xfrm>
            <a:off x="11013621" y="28604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+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A4EC69E-2AB4-4E40-86AC-D0275E30EBC8}"/>
              </a:ext>
            </a:extLst>
          </p:cNvPr>
          <p:cNvSpPr txBox="1"/>
          <p:nvPr/>
        </p:nvSpPr>
        <p:spPr>
          <a:xfrm>
            <a:off x="5685061" y="37741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+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A88281-9073-4FEC-A7E1-FFF3860A5877}"/>
              </a:ext>
            </a:extLst>
          </p:cNvPr>
          <p:cNvSpPr txBox="1"/>
          <p:nvPr/>
        </p:nvSpPr>
        <p:spPr>
          <a:xfrm>
            <a:off x="11013621" y="36786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+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B056B18-66C5-408B-8BBC-0FFB3717D055}"/>
              </a:ext>
            </a:extLst>
          </p:cNvPr>
          <p:cNvSpPr txBox="1"/>
          <p:nvPr/>
        </p:nvSpPr>
        <p:spPr>
          <a:xfrm>
            <a:off x="5687784" y="478398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+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829A014-64B2-446D-B47C-9B5F1F6D76B5}"/>
              </a:ext>
            </a:extLst>
          </p:cNvPr>
          <p:cNvSpPr txBox="1"/>
          <p:nvPr/>
        </p:nvSpPr>
        <p:spPr>
          <a:xfrm>
            <a:off x="11010899" y="467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214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B4477A8-6557-4333-A5BB-49DA8051E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2" y="-168163"/>
            <a:ext cx="12575717" cy="70911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220" y="718236"/>
            <a:ext cx="599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CÂU ĐỒ VỀ CON VẬT</a:t>
            </a:r>
            <a:endParaRPr lang="vi-VN" sz="3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5501563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+mj-lt"/>
              </a:rPr>
              <a:t>Bắt</a:t>
            </a:r>
            <a:r>
              <a:rPr lang="en-US" sz="8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+mj-lt"/>
              </a:rPr>
              <a:t>đầu</a:t>
            </a:r>
            <a:endParaRPr lang="en-US" sz="8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B8A35-98F4-4EEB-9714-1D1D5C8CE7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2" y="-169338"/>
            <a:ext cx="1486253" cy="6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C094418-56A9-4E4D-BFA6-B1FB9CAA8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-69092"/>
            <a:ext cx="12562696" cy="70665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Con vịt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145" y="323735"/>
            <a:ext cx="39244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Con </a:t>
            </a:r>
            <a:r>
              <a:rPr lang="en-US" sz="2600" dirty="0" err="1"/>
              <a:t>gì</a:t>
            </a:r>
            <a:r>
              <a:rPr lang="en-US" sz="2600" dirty="0"/>
              <a:t> </a:t>
            </a:r>
            <a:r>
              <a:rPr lang="en-US" sz="2600" dirty="0" err="1"/>
              <a:t>chân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endParaRPr lang="en-US" sz="2600" dirty="0"/>
          </a:p>
          <a:p>
            <a:r>
              <a:rPr lang="en-US" sz="2600" dirty="0" err="1"/>
              <a:t>Mà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màng</a:t>
            </a:r>
            <a:endParaRPr lang="en-US" sz="2600" dirty="0"/>
          </a:p>
          <a:p>
            <a:r>
              <a:rPr lang="en-US" sz="2600" dirty="0" err="1"/>
              <a:t>Mỏ</a:t>
            </a:r>
            <a:r>
              <a:rPr lang="en-US" sz="2600" dirty="0"/>
              <a:t> </a:t>
            </a:r>
            <a:r>
              <a:rPr lang="en-US" sz="2600" dirty="0" err="1"/>
              <a:t>bẹt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endParaRPr lang="en-US" sz="2600" dirty="0"/>
          </a:p>
          <a:p>
            <a:r>
              <a:rPr lang="en-US" sz="2600" dirty="0"/>
              <a:t>Hay </a:t>
            </a:r>
            <a:r>
              <a:rPr lang="en-US" sz="2600" dirty="0" err="1"/>
              <a:t>kêu</a:t>
            </a:r>
            <a:r>
              <a:rPr lang="en-US" sz="2600" dirty="0"/>
              <a:t> </a:t>
            </a:r>
            <a:r>
              <a:rPr lang="en-US" sz="2600" dirty="0" err="1"/>
              <a:t>cạp</a:t>
            </a:r>
            <a:r>
              <a:rPr lang="en-US" sz="2600" dirty="0"/>
              <a:t> </a:t>
            </a:r>
            <a:r>
              <a:rPr lang="en-US" sz="2600" dirty="0" err="1"/>
              <a:t>cạp</a:t>
            </a:r>
            <a:r>
              <a:rPr lang="en-US" sz="2600" dirty="0"/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Con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vịt</a:t>
              </a:r>
              <a:endParaRPr lang="vi-VN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 Con </a:t>
              </a:r>
              <a:r>
                <a:rPr lang="en-US" sz="24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mèo</a:t>
              </a:r>
              <a:endParaRPr 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Con heo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B. Con gà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4B9539-25C4-41E9-A3DF-75EEF14360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2" y="-169338"/>
            <a:ext cx="1486253" cy="6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E9251A6-7CFD-45B1-9913-FCF167E60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5" y="-81034"/>
            <a:ext cx="12520885" cy="704299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Con gà trống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7972" y="293715"/>
            <a:ext cx="37856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/>
              <a:t>Con gì mào đỏ</a:t>
            </a:r>
          </a:p>
          <a:p>
            <a:r>
              <a:rPr lang="vi-VN" sz="2600" dirty="0"/>
              <a:t>Gáy ò ó o…</a:t>
            </a:r>
          </a:p>
          <a:p>
            <a:r>
              <a:rPr lang="vi-VN" sz="2600" dirty="0"/>
              <a:t>Từ sáng tinh mơ</a:t>
            </a:r>
          </a:p>
          <a:p>
            <a:r>
              <a:rPr lang="vi-VN" sz="2600" dirty="0"/>
              <a:t>Gọi người thức giấc?</a:t>
            </a:r>
            <a:r>
              <a:rPr lang="en-US" sz="2600" dirty="0"/>
              <a:t>--------</a:t>
            </a:r>
            <a:endParaRPr lang="vi-VN" sz="26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59" y="419097"/>
            <a:ext cx="3272565" cy="1035052"/>
            <a:chOff x="-2632918" y="2265304"/>
            <a:chExt cx="2454424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2632918" y="2265304"/>
              <a:ext cx="2454424" cy="274320"/>
            </a:xfrm>
            <a:prstGeom prst="wedgeRoundRectCallout">
              <a:avLst>
                <a:gd name="adj1" fmla="val 11862"/>
                <a:gd name="adj2" fmla="val 134837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Con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gà</a:t>
              </a:r>
              <a:r>
                <a: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trống</a:t>
              </a:r>
              <a:endParaRPr lang="vi-VN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 Con </a:t>
              </a:r>
              <a:r>
                <a:rPr lang="en-US" sz="24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vịt</a:t>
              </a:r>
              <a:endParaRPr 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B. Con gà con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Con gà mái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6D27040-E560-498C-99F1-CBBA28D34C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2" y="-169338"/>
            <a:ext cx="1486253" cy="6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B6933C7-8515-4651-B26E-30F861486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61415"/>
            <a:ext cx="12678770" cy="713180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75" y="3171113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 Con chó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714" y="319432"/>
            <a:ext cx="5473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Thường nằm đầu hè</a:t>
            </a:r>
          </a:p>
          <a:p>
            <a:r>
              <a:rPr lang="vi-VN" sz="2400" dirty="0"/>
              <a:t>Giữ cho nhà chủ</a:t>
            </a:r>
          </a:p>
          <a:p>
            <a:r>
              <a:rPr lang="vi-VN" sz="2400" dirty="0"/>
              <a:t>Người lạ nó sủa</a:t>
            </a:r>
          </a:p>
          <a:p>
            <a:r>
              <a:rPr lang="vi-VN" sz="2400" dirty="0"/>
              <a:t>Người quen nó mừng</a:t>
            </a:r>
          </a:p>
          <a:p>
            <a:r>
              <a:rPr lang="en-US" sz="2400" dirty="0"/>
              <a:t>                           </a:t>
            </a:r>
            <a:r>
              <a:rPr lang="vi-VN" sz="2400" dirty="0"/>
              <a:t>Là con gì?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 Con </a:t>
              </a:r>
              <a:r>
                <a:rPr lang="en-US" sz="24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chó</a:t>
              </a:r>
              <a:endParaRPr 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Con mèo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Con gà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B. Con chuột 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8A1771A-97DC-498D-88C9-C33AE0E688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90898"/>
            <a:ext cx="1323979" cy="5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E436844F-500A-4A27-BE66-63A697E63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61415"/>
            <a:ext cx="12678770" cy="713180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Con mèo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823" y="357238"/>
            <a:ext cx="57049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    </a:t>
            </a:r>
            <a:r>
              <a:rPr lang="vi-VN" sz="2600" dirty="0"/>
              <a:t>Con gì hai mắt trong veo</a:t>
            </a:r>
          </a:p>
          <a:p>
            <a:r>
              <a:rPr lang="vi-VN" sz="2600" dirty="0"/>
              <a:t>Thích nằm sưởi nắng, thích trèo cây cau</a:t>
            </a:r>
            <a:r>
              <a:rPr lang="en-US" sz="2600" dirty="0"/>
              <a:t>?</a:t>
            </a:r>
          </a:p>
          <a:p>
            <a:r>
              <a:rPr lang="en-US" sz="2600" dirty="0"/>
              <a:t>                               </a:t>
            </a:r>
            <a:r>
              <a:rPr lang="en-US" sz="2600" dirty="0" err="1"/>
              <a:t>Là</a:t>
            </a:r>
            <a:r>
              <a:rPr lang="en-US" sz="2600" dirty="0"/>
              <a:t> con </a:t>
            </a:r>
            <a:r>
              <a:rPr lang="en-US" sz="2600" dirty="0" err="1"/>
              <a:t>gì</a:t>
            </a:r>
            <a:r>
              <a:rPr lang="en-US" sz="2600" dirty="0"/>
              <a:t>?</a:t>
            </a:r>
            <a:endParaRPr lang="vi-VN" sz="26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D.Con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mèo</a:t>
              </a:r>
              <a:endParaRPr 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1372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 Con chó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29001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B. Con chuột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Con gà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A26EEB2-3219-4978-921E-9B3570E3F4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42" y="-169338"/>
            <a:ext cx="1486253" cy="6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0C68BB9-AB3E-4B9F-85BF-778AF1069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3" y="435937"/>
            <a:ext cx="11727253" cy="3380689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B604E7A4-1DF4-41EA-A9E9-2823F3C93FAD}"/>
              </a:ext>
            </a:extLst>
          </p:cNvPr>
          <p:cNvSpPr/>
          <p:nvPr/>
        </p:nvSpPr>
        <p:spPr>
          <a:xfrm>
            <a:off x="3458817" y="4121426"/>
            <a:ext cx="6705600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Kể tên một số vật nuôi mà em biết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921B1A3-DF55-42D0-B644-784600D5E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8" y="4015408"/>
            <a:ext cx="2818142" cy="207853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2B8CB45A-7A38-4ACD-A24A-7DBAF3BF5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64" y="3645152"/>
            <a:ext cx="2772162" cy="264832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F7D4AF4-DB90-4BFD-A0C7-4709FBCD8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88" y="3665031"/>
            <a:ext cx="2513271" cy="2757032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EA8E3037-BB42-4A9D-A796-58DF76CAF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41" y="3880921"/>
            <a:ext cx="2686425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1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F2EC116D-C37F-48A9-A1DA-2CF03B72A717}"/>
              </a:ext>
            </a:extLst>
          </p:cNvPr>
          <p:cNvSpPr/>
          <p:nvPr/>
        </p:nvSpPr>
        <p:spPr>
          <a:xfrm>
            <a:off x="1045029" y="1175657"/>
            <a:ext cx="3715657" cy="7692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gợi</a:t>
            </a:r>
            <a:r>
              <a:rPr lang="en-US" sz="2800" dirty="0">
                <a:solidFill>
                  <a:schemeClr val="tx1"/>
                </a:solidFill>
              </a:rPr>
              <a:t> ý: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28B4265-1B99-45D2-84B5-A0582A0C12EC}"/>
              </a:ext>
            </a:extLst>
          </p:cNvPr>
          <p:cNvSpPr txBox="1"/>
          <p:nvPr/>
        </p:nvSpPr>
        <p:spPr>
          <a:xfrm>
            <a:off x="3324401" y="488162"/>
            <a:ext cx="566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KỂ VỀ VẬT NUÔI EM THÍCH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ADFC051A-E6C0-45FA-82A4-DB26A506C85D}"/>
              </a:ext>
            </a:extLst>
          </p:cNvPr>
          <p:cNvSpPr/>
          <p:nvPr/>
        </p:nvSpPr>
        <p:spPr>
          <a:xfrm>
            <a:off x="7017658" y="1175656"/>
            <a:ext cx="3715657" cy="7692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Trả lời:</a:t>
            </a: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1D34162-7745-4FEC-B92F-5E6DC43C988A}"/>
              </a:ext>
            </a:extLst>
          </p:cNvPr>
          <p:cNvCxnSpPr>
            <a:cxnSpLocks/>
          </p:cNvCxnSpPr>
          <p:nvPr/>
        </p:nvCxnSpPr>
        <p:spPr>
          <a:xfrm>
            <a:off x="6154686" y="1560285"/>
            <a:ext cx="0" cy="50299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73B6947-0ABE-44D1-B3B2-B67BE007D257}"/>
              </a:ext>
            </a:extLst>
          </p:cNvPr>
          <p:cNvSpPr txBox="1"/>
          <p:nvPr/>
        </p:nvSpPr>
        <p:spPr>
          <a:xfrm>
            <a:off x="246744" y="2034515"/>
            <a:ext cx="547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con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3725F04-A011-4508-A5A6-FFD892919450}"/>
              </a:ext>
            </a:extLst>
          </p:cNvPr>
          <p:cNvSpPr txBox="1"/>
          <p:nvPr/>
        </p:nvSpPr>
        <p:spPr>
          <a:xfrm>
            <a:off x="248471" y="2457759"/>
            <a:ext cx="5660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Con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(To </a:t>
            </a:r>
            <a:r>
              <a:rPr lang="en-US" sz="2800" dirty="0" err="1"/>
              <a:t>chừng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dáng</a:t>
            </a:r>
            <a:r>
              <a:rPr lang="en-US" sz="2800" dirty="0"/>
              <a:t>,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, </a:t>
            </a:r>
            <a:r>
              <a:rPr lang="en-US" sz="2800" dirty="0" err="1"/>
              <a:t>đầu</a:t>
            </a:r>
            <a:r>
              <a:rPr lang="en-US" sz="2800" dirty="0"/>
              <a:t>, </a:t>
            </a:r>
            <a:r>
              <a:rPr lang="en-US" sz="2800" dirty="0" err="1"/>
              <a:t>mỏ</a:t>
            </a:r>
            <a:r>
              <a:rPr lang="en-US" sz="2800" dirty="0"/>
              <a:t>, </a:t>
            </a:r>
            <a:r>
              <a:rPr lang="en-US" sz="2800" dirty="0" err="1"/>
              <a:t>chân</a:t>
            </a:r>
            <a:r>
              <a:rPr lang="en-US" sz="2800" dirty="0"/>
              <a:t>, </a:t>
            </a:r>
            <a:r>
              <a:rPr lang="en-US" sz="2800" dirty="0" err="1"/>
              <a:t>đuôi</a:t>
            </a:r>
            <a:r>
              <a:rPr lang="en-US" sz="2800" dirty="0"/>
              <a:t>,…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.)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6D35D3B-AB9C-40FA-8845-D0CACC30666E}"/>
              </a:ext>
            </a:extLst>
          </p:cNvPr>
          <p:cNvSpPr txBox="1"/>
          <p:nvPr/>
        </p:nvSpPr>
        <p:spPr>
          <a:xfrm>
            <a:off x="248471" y="4625268"/>
            <a:ext cx="5660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?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9673BD6-CFA0-415B-A1C2-72036187F4CC}"/>
              </a:ext>
            </a:extLst>
          </p:cNvPr>
          <p:cNvSpPr txBox="1"/>
          <p:nvPr/>
        </p:nvSpPr>
        <p:spPr>
          <a:xfrm>
            <a:off x="232862" y="5636084"/>
            <a:ext cx="561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D02A133-FC56-46CC-9AA2-6860CFB6EB85}"/>
              </a:ext>
            </a:extLst>
          </p:cNvPr>
          <p:cNvSpPr txBox="1"/>
          <p:nvPr/>
        </p:nvSpPr>
        <p:spPr>
          <a:xfrm>
            <a:off x="6154686" y="2034515"/>
            <a:ext cx="617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con </a:t>
            </a:r>
            <a:r>
              <a:rPr lang="en-US" sz="2800" dirty="0" err="1"/>
              <a:t>chó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0AE48AD-AEBF-4222-9622-567FF1B6D4F3}"/>
              </a:ext>
            </a:extLst>
          </p:cNvPr>
          <p:cNvSpPr txBox="1"/>
          <p:nvPr/>
        </p:nvSpPr>
        <p:spPr>
          <a:xfrm>
            <a:off x="6185626" y="2576145"/>
            <a:ext cx="5714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Nó</a:t>
            </a:r>
            <a:r>
              <a:rPr lang="en-US" sz="2800" dirty="0"/>
              <a:t> to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chừng</a:t>
            </a:r>
            <a:r>
              <a:rPr lang="en-US" sz="2800" dirty="0"/>
              <a:t> 1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gối</a:t>
            </a:r>
            <a:r>
              <a:rPr lang="en-US" sz="2800" dirty="0"/>
              <a:t> </a:t>
            </a:r>
            <a:r>
              <a:rPr lang="en-US" sz="2800" dirty="0" err="1"/>
              <a:t>ôm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m</a:t>
            </a:r>
            <a:r>
              <a:rPr lang="vi-VN" sz="2800" dirty="0"/>
              <a:t>ư</a:t>
            </a:r>
            <a:r>
              <a:rPr lang="en-US" sz="2800" dirty="0" err="1"/>
              <a:t>ợt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sờ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. 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3224F60-ECF7-4B3F-9486-AC38BA32AB55}"/>
              </a:ext>
            </a:extLst>
          </p:cNvPr>
          <p:cNvSpPr txBox="1"/>
          <p:nvPr/>
        </p:nvSpPr>
        <p:spPr>
          <a:xfrm>
            <a:off x="6226623" y="3866368"/>
            <a:ext cx="59683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,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th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ra </a:t>
            </a:r>
            <a:r>
              <a:rPr lang="en-US" sz="2800" dirty="0" err="1"/>
              <a:t>vẫy</a:t>
            </a:r>
            <a:r>
              <a:rPr lang="en-US" sz="2800" dirty="0"/>
              <a:t> </a:t>
            </a:r>
            <a:r>
              <a:rPr lang="en-US" sz="2800" dirty="0" err="1"/>
              <a:t>đuôi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cãi</a:t>
            </a:r>
            <a:r>
              <a:rPr lang="en-US" sz="2800" dirty="0"/>
              <a:t> </a:t>
            </a:r>
            <a:r>
              <a:rPr lang="en-US" sz="2800" dirty="0" err="1"/>
              <a:t>mõm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cứ</a:t>
            </a:r>
            <a:r>
              <a:rPr lang="en-US" sz="2800" dirty="0"/>
              <a:t> </a:t>
            </a:r>
            <a:r>
              <a:rPr lang="en-US" sz="2800" dirty="0" err="1"/>
              <a:t>rúc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đòi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bế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97FE3E-694C-4313-AABC-AF4FA7C452FD}"/>
              </a:ext>
            </a:extLst>
          </p:cNvPr>
          <p:cNvSpPr txBox="1"/>
          <p:nvPr/>
        </p:nvSpPr>
        <p:spPr>
          <a:xfrm>
            <a:off x="6154686" y="6077265"/>
            <a:ext cx="603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21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0BD94D-BB0F-489D-8E8D-3F028FA1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4" t="15585" r="11353" b="36659"/>
          <a:stretch/>
        </p:blipFill>
        <p:spPr>
          <a:xfrm>
            <a:off x="9631112" y="458531"/>
            <a:ext cx="2485896" cy="26963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9F1272-47B7-480E-BEFD-232F242B2C13}"/>
              </a:ext>
            </a:extLst>
          </p:cNvPr>
          <p:cNvSpPr txBox="1"/>
          <p:nvPr/>
        </p:nvSpPr>
        <p:spPr>
          <a:xfrm>
            <a:off x="6701808" y="2693239"/>
            <a:ext cx="483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hạt mưa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D04AFF-736C-4ED5-B64B-99F151CC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" y="4943199"/>
            <a:ext cx="1844825" cy="1844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75815C-CC7B-4969-8BAF-E7DAFE30A067}"/>
              </a:ext>
            </a:extLst>
          </p:cNvPr>
          <p:cNvSpPr txBox="1"/>
          <p:nvPr/>
        </p:nvSpPr>
        <p:spPr>
          <a:xfrm>
            <a:off x="1012930" y="2837192"/>
            <a:ext cx="483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con rùa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E95125-316B-4599-8762-A2927115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" y="3040324"/>
            <a:ext cx="1844825" cy="184482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8770A29-B631-4D26-A9D2-49D29D1E65C4}"/>
              </a:ext>
            </a:extLst>
          </p:cNvPr>
          <p:cNvSpPr txBox="1"/>
          <p:nvPr/>
        </p:nvSpPr>
        <p:spPr>
          <a:xfrm>
            <a:off x="3104911" y="554116"/>
            <a:ext cx="676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KỂ VỀ VẬT NUÔI EM THÍCH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3C6DF21-37E8-4466-8538-D07CC47E4B5A}"/>
              </a:ext>
            </a:extLst>
          </p:cNvPr>
          <p:cNvSpPr txBox="1"/>
          <p:nvPr/>
        </p:nvSpPr>
        <p:spPr>
          <a:xfrm>
            <a:off x="2009376" y="2264658"/>
            <a:ext cx="6764803" cy="35394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 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con </a:t>
            </a:r>
            <a:r>
              <a:rPr lang="en-US" sz="2800" dirty="0" err="1"/>
              <a:t>chó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. </a:t>
            </a:r>
            <a:r>
              <a:rPr lang="en-US" sz="2800" dirty="0" err="1"/>
              <a:t>Nó</a:t>
            </a:r>
            <a:r>
              <a:rPr lang="en-US" sz="2800" dirty="0"/>
              <a:t> to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chừng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gối</a:t>
            </a:r>
            <a:r>
              <a:rPr lang="en-US" sz="2800" dirty="0"/>
              <a:t> </a:t>
            </a:r>
            <a:r>
              <a:rPr lang="en-US" sz="2800" dirty="0" err="1"/>
              <a:t>ôm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m</a:t>
            </a:r>
            <a:r>
              <a:rPr lang="vi-VN" sz="2800" dirty="0"/>
              <a:t>ư</a:t>
            </a:r>
            <a:r>
              <a:rPr lang="en-US" sz="2800" dirty="0" err="1"/>
              <a:t>ợt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sờ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,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th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ra </a:t>
            </a:r>
            <a:r>
              <a:rPr lang="en-US" sz="2800" dirty="0" err="1"/>
              <a:t>vẫy</a:t>
            </a:r>
            <a:r>
              <a:rPr lang="en-US" sz="2800" dirty="0"/>
              <a:t> </a:t>
            </a:r>
            <a:r>
              <a:rPr lang="en-US" sz="2800" dirty="0" err="1"/>
              <a:t>đuôi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cãi</a:t>
            </a:r>
            <a:r>
              <a:rPr lang="en-US" sz="2800" dirty="0"/>
              <a:t> </a:t>
            </a:r>
            <a:r>
              <a:rPr lang="en-US" sz="2800" dirty="0" err="1"/>
              <a:t>mõm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cứ</a:t>
            </a:r>
            <a:r>
              <a:rPr lang="en-US" sz="2800" dirty="0"/>
              <a:t> </a:t>
            </a:r>
            <a:r>
              <a:rPr lang="en-US" sz="2800" dirty="0" err="1"/>
              <a:t>rúc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đòi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bế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E3492C-5B99-4F6D-9134-E2B50079C35C}"/>
              </a:ext>
            </a:extLst>
          </p:cNvPr>
          <p:cNvSpPr txBox="1"/>
          <p:nvPr/>
        </p:nvSpPr>
        <p:spPr>
          <a:xfrm>
            <a:off x="1204685" y="1222318"/>
            <a:ext cx="657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     Nối các câu trả lời lại để có đoạn văn kể về con vật nuôi em thích.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39B8A2F-7FD1-40AE-982F-A8A6CFB40A17}"/>
              </a:ext>
            </a:extLst>
          </p:cNvPr>
          <p:cNvSpPr/>
          <p:nvPr/>
        </p:nvSpPr>
        <p:spPr>
          <a:xfrm>
            <a:off x="5675086" y="5921779"/>
            <a:ext cx="5355771" cy="754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nào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6218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7" grpId="1"/>
      <p:bldP spid="21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807</Words>
  <Application>Microsoft Office PowerPoint</Application>
  <PresentationFormat>Widescreen</PresentationFormat>
  <Paragraphs>99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69</cp:revision>
  <dcterms:created xsi:type="dcterms:W3CDTF">2021-11-01T08:16:43Z</dcterms:created>
  <dcterms:modified xsi:type="dcterms:W3CDTF">2021-12-29T01:50:28Z</dcterms:modified>
</cp:coreProperties>
</file>