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545" r:id="rId2"/>
    <p:sldId id="539" r:id="rId3"/>
    <p:sldId id="296" r:id="rId4"/>
    <p:sldId id="540" r:id="rId5"/>
    <p:sldId id="547" r:id="rId6"/>
    <p:sldId id="544" r:id="rId7"/>
    <p:sldId id="542" r:id="rId8"/>
    <p:sldId id="298" r:id="rId9"/>
    <p:sldId id="548" r:id="rId10"/>
    <p:sldId id="551" r:id="rId11"/>
    <p:sldId id="549" r:id="rId12"/>
    <p:sldId id="291" r:id="rId13"/>
    <p:sldId id="55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E6DE9-D8D0-4D3B-8850-4C89614AEA7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A7C822-5B09-45E5-B6D8-B774D202E8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54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69096-6557-46E7-81FA-33B695DD702F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1609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 panose="020B060402020202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Oval 10"/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/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11/2/2023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/>
          <p:cNvSpPr/>
          <p:nvPr userDrawn="1"/>
        </p:nvSpPr>
        <p:spPr>
          <a:xfrm>
            <a:off x="10783459" y="27863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 panose="020B0604020202020204"/>
              <a:buNone/>
              <a:defRPr sz="4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FE1C8935-5503-46B3-AA64-FDD06962785D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Mèo Con - Nhạc Thiếu Nhi - Con Mèo Và Chuộ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5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83"/>
          <a:stretch/>
        </p:blipFill>
        <p:spPr>
          <a:xfrm>
            <a:off x="-451243" y="400411"/>
            <a:ext cx="12256168" cy="8608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5795" y="1567785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235795" y="4119361"/>
            <a:ext cx="528320" cy="44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794906-A3F2-EE3A-985D-A78ECBFF3371}"/>
              </a:ext>
            </a:extLst>
          </p:cNvPr>
          <p:cNvSpPr txBox="1"/>
          <p:nvPr/>
        </p:nvSpPr>
        <p:spPr>
          <a:xfrm>
            <a:off x="1207161" y="1546765"/>
            <a:ext cx="1059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68325" algn="just"/>
            <a:r>
              <a:rPr lang="vi-VN" sz="3600" dirty="0"/>
              <a:t>Một bày chuột bàn cách thoát khỏi vuốt mèo. Bàn mãi, chẳng được kế gì. Chợt chuột nhắt nói:</a:t>
            </a:r>
          </a:p>
          <a:p>
            <a:pPr indent="568325" algn="just"/>
            <a:r>
              <a:rPr lang="vi-VN" sz="3600" dirty="0"/>
              <a:t>- Chỉ cần đeo chuông lên cổ mèo. Mèo đi thì chuông kêu, ta sẽ kịp thoát.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08E3498-7E97-7F7D-9B2F-E7B192CBA72F}"/>
              </a:ext>
            </a:extLst>
          </p:cNvPr>
          <p:cNvSpPr txBox="1"/>
          <p:nvPr/>
        </p:nvSpPr>
        <p:spPr>
          <a:xfrm>
            <a:off x="1108440" y="4119361"/>
            <a:ext cx="105977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568325" algn="just"/>
            <a:r>
              <a:rPr lang="vi-VN" sz="3600" dirty="0"/>
              <a:t>Bầy chuột gật gù. Nhưng không con nào dám nhận việc này. Có con chuột già khôn ngoan bảo:</a:t>
            </a:r>
          </a:p>
          <a:p>
            <a:pPr indent="568325" algn="just"/>
            <a:r>
              <a:rPr lang="vi-VN" sz="3600" dirty="0"/>
              <a:t>- Chuột nhắt à! Nếu cậu đeo được chuông lên cổ mèo thì kế của cậu rất hay.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35351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Trang số 10, kích chuột lần 1 thì số 1 hiện ra, kèm theo tất cả các câu ở đoạn 1 hiện thành màu đỏ</a:t>
            </a:r>
          </a:p>
          <a:p>
            <a:r>
              <a:rPr lang="vi-VN" dirty="0"/>
              <a:t>Kích chuột lần 2, đoạn 2 hiện lên và kèm theo tất cả các câu ở đoạn 2 cũng thành màu đỏ.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240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423"/>
            <a:ext cx="11225612" cy="672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AD500FFD-A9A5-70A0-C005-48C26F6370C9}"/>
              </a:ext>
            </a:extLst>
          </p:cNvPr>
          <p:cNvSpPr/>
          <p:nvPr/>
        </p:nvSpPr>
        <p:spPr>
          <a:xfrm>
            <a:off x="2543504" y="5360275"/>
            <a:ext cx="662151" cy="64323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Trang số 12, kích chuột thứ 2 thì 1 vòng tròn màu đỏ bao quanh đáp án A và kèm theo tiếng vỗ tay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996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>
            <a:fillRect/>
          </a:stretch>
        </p:blipFill>
        <p:spPr bwMode="auto">
          <a:xfrm>
            <a:off x="1978660" y="453548"/>
            <a:ext cx="8733051" cy="640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358816" y="3106821"/>
            <a:ext cx="6604000" cy="13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sz="8000" b="1" dirty="0">
                <a:solidFill>
                  <a:srgbClr val="FF0000"/>
                </a:solidFill>
                <a:latin typeface="UTM Avo"/>
                <a:cs typeface="Arial" panose="020B0604020202020204" pitchFamily="34" charset="0"/>
              </a:rPr>
              <a:t>TẬP ĐỌC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073" y="482885"/>
            <a:ext cx="12256168" cy="614126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6213262" y="1941195"/>
            <a:ext cx="1696085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205425" y="3296783"/>
            <a:ext cx="21271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620376" y="3296783"/>
            <a:ext cx="754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547F16DF-8F34-BE27-6DBF-3DFEFDF6501B}"/>
              </a:ext>
            </a:extLst>
          </p:cNvPr>
          <p:cNvCxnSpPr/>
          <p:nvPr/>
        </p:nvCxnSpPr>
        <p:spPr>
          <a:xfrm>
            <a:off x="8261976" y="1941195"/>
            <a:ext cx="754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9518" y="1512606"/>
            <a:ext cx="82723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latin typeface="+mj-lt"/>
              </a:rPr>
              <a:t>trang số 4, em cho chị hiện 4 cái gạch chân cùng lúc và có âm thanh ting 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34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-839079" y="-379322"/>
            <a:ext cx="5253272" cy="250534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250" y="-97669"/>
            <a:ext cx="785533" cy="67809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50" y="2407673"/>
            <a:ext cx="840500" cy="148480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0" y="403180"/>
            <a:ext cx="4448373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en-US" altLang="zh-CN" sz="4400" b="1" spc="-150" dirty="0" err="1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Luyện</a:t>
            </a:r>
            <a:r>
              <a:rPr lang="en-US" altLang="zh-CN" sz="4400" b="1" spc="-150" dirty="0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 </a:t>
            </a:r>
            <a:r>
              <a:rPr lang="en-US" altLang="zh-CN" sz="4400" b="1" spc="-150" dirty="0" err="1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đọc</a:t>
            </a:r>
            <a:r>
              <a:rPr lang="en-US" altLang="zh-CN" sz="4400" b="1" spc="-150" dirty="0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 </a:t>
            </a:r>
            <a:r>
              <a:rPr lang="en-US" altLang="zh-CN" sz="4400" b="1" spc="-150" dirty="0" err="1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từ</a:t>
            </a:r>
            <a:r>
              <a:rPr lang="en-US" altLang="zh-CN" sz="4400" b="1" spc="-150" dirty="0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 </a:t>
            </a:r>
            <a:r>
              <a:rPr lang="en-US" altLang="zh-CN" sz="4400" b="1" spc="-150" dirty="0" err="1">
                <a:solidFill>
                  <a:srgbClr val="FF0000"/>
                </a:solidFill>
                <a:latin typeface="Times" panose="02020603050405020304" pitchFamily="18" charset="0"/>
                <a:ea typeface="汉仪跳跳体简" panose="00020600040101010101" pitchFamily="18" charset="-122"/>
                <a:cs typeface="Times" panose="02020603050405020304" pitchFamily="18" charset="0"/>
              </a:rPr>
              <a:t>ngữ</a:t>
            </a:r>
            <a:endParaRPr lang="zh-CN" altLang="en-US" sz="4400" b="1" spc="-150" dirty="0">
              <a:solidFill>
                <a:srgbClr val="FF0000"/>
              </a:solidFill>
              <a:latin typeface="Times" panose="02020603050405020304" pitchFamily="18" charset="0"/>
              <a:ea typeface="汉仪跳跳体简" panose="00020600040101010101" pitchFamily="18" charset="-122"/>
              <a:cs typeface="Times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64CB5F1-3F65-418F-A062-44ACBE9DB155}"/>
              </a:ext>
            </a:extLst>
          </p:cNvPr>
          <p:cNvSpPr txBox="1"/>
          <p:nvPr/>
        </p:nvSpPr>
        <p:spPr>
          <a:xfrm>
            <a:off x="7303293" y="2407673"/>
            <a:ext cx="35021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lên</a:t>
            </a:r>
            <a:endParaRPr lang="en-US" sz="60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C2AD8F9B-4921-4E7B-8573-65C5AAE1C55D}"/>
              </a:ext>
            </a:extLst>
          </p:cNvPr>
          <p:cNvSpPr txBox="1"/>
          <p:nvPr/>
        </p:nvSpPr>
        <p:spPr>
          <a:xfrm>
            <a:off x="1335814" y="2284619"/>
            <a:ext cx="5136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thoát khỏi</a:t>
            </a:r>
            <a:endParaRPr lang="en-US" sz="60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1E2119E4-FCF4-4F61-B3EA-63F8B12F7E9E}"/>
              </a:ext>
            </a:extLst>
          </p:cNvPr>
          <p:cNvSpPr txBox="1"/>
          <p:nvPr/>
        </p:nvSpPr>
        <p:spPr>
          <a:xfrm>
            <a:off x="7188499" y="3797001"/>
            <a:ext cx="3318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vuốt</a:t>
            </a:r>
            <a:r>
              <a:rPr lang="en-US" sz="6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F3921461-11AB-4805-865A-6A42E155BBA2}"/>
              </a:ext>
            </a:extLst>
          </p:cNvPr>
          <p:cNvSpPr txBox="1"/>
          <p:nvPr/>
        </p:nvSpPr>
        <p:spPr>
          <a:xfrm>
            <a:off x="1505491" y="3892473"/>
            <a:ext cx="53480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đeo chuông</a:t>
            </a:r>
            <a:endParaRPr lang="en-US" sz="6000" b="1" dirty="0">
              <a:solidFill>
                <a:srgbClr val="00206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21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10" grpId="0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58369"/>
            <a:ext cx="12256168" cy="614126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78" y="519723"/>
            <a:ext cx="12192000" cy="610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6-Point Star 30"/>
          <p:cNvSpPr/>
          <p:nvPr/>
        </p:nvSpPr>
        <p:spPr>
          <a:xfrm>
            <a:off x="758084" y="1022068"/>
            <a:ext cx="549328" cy="557169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2" name="6-Point Star 31"/>
          <p:cNvSpPr/>
          <p:nvPr/>
        </p:nvSpPr>
        <p:spPr>
          <a:xfrm>
            <a:off x="9943670" y="1022067"/>
            <a:ext cx="542020" cy="557169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3" name="6-Point Star 32"/>
          <p:cNvSpPr/>
          <p:nvPr/>
        </p:nvSpPr>
        <p:spPr>
          <a:xfrm>
            <a:off x="4973653" y="1800735"/>
            <a:ext cx="538384" cy="429717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6-Point Star 33"/>
          <p:cNvSpPr/>
          <p:nvPr/>
        </p:nvSpPr>
        <p:spPr>
          <a:xfrm>
            <a:off x="1217441" y="2495629"/>
            <a:ext cx="512748" cy="374835"/>
          </a:xfrm>
          <a:prstGeom prst="star6">
            <a:avLst>
              <a:gd name="adj" fmla="val 28221"/>
              <a:gd name="hf" fmla="val 115470"/>
            </a:avLst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5" name="6-Point Star 34"/>
          <p:cNvSpPr/>
          <p:nvPr/>
        </p:nvSpPr>
        <p:spPr>
          <a:xfrm>
            <a:off x="8007476" y="2495629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6-Point Star 35"/>
          <p:cNvSpPr/>
          <p:nvPr/>
        </p:nvSpPr>
        <p:spPr>
          <a:xfrm>
            <a:off x="676130" y="3777325"/>
            <a:ext cx="407987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7" name="6-Point Star 36"/>
          <p:cNvSpPr/>
          <p:nvPr/>
        </p:nvSpPr>
        <p:spPr>
          <a:xfrm>
            <a:off x="1936445" y="4460412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8" name="6-Point Star 37"/>
          <p:cNvSpPr/>
          <p:nvPr/>
        </p:nvSpPr>
        <p:spPr>
          <a:xfrm>
            <a:off x="4770690" y="3749342"/>
            <a:ext cx="405925" cy="430800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39" name="6-Point Star 38"/>
          <p:cNvSpPr/>
          <p:nvPr/>
        </p:nvSpPr>
        <p:spPr>
          <a:xfrm>
            <a:off x="3705414" y="5164845"/>
            <a:ext cx="534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1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0" name="6-Point Star 39"/>
          <p:cNvSpPr/>
          <p:nvPr/>
        </p:nvSpPr>
        <p:spPr>
          <a:xfrm>
            <a:off x="809453" y="5164846"/>
            <a:ext cx="407988" cy="374835"/>
          </a:xfrm>
          <a:prstGeom prst="star6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7" presetClass="emph" presetSubtype="0" repeatCount="3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Trang số 8, chị kích chuột thì 10 cái ngôi sao sẽ nhấp nháy hiện ra và kèm theo âm thanh ting 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319052"/>
      </p:ext>
    </p:extLst>
  </p:cSld>
  <p:clrMapOvr>
    <a:masterClrMapping/>
  </p:clrMapOvr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229</Words>
  <Application>Microsoft Office PowerPoint</Application>
  <PresentationFormat>Custom</PresentationFormat>
  <Paragraphs>28</Paragraphs>
  <Slides>13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Bui Thi Thanh Thao</cp:lastModifiedBy>
  <cp:revision>48</cp:revision>
  <dcterms:created xsi:type="dcterms:W3CDTF">2021-12-19T16:42:00Z</dcterms:created>
  <dcterms:modified xsi:type="dcterms:W3CDTF">2023-11-02T07:42:11Z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4A26F84C0B5B4EBB914BA901553CC449</vt:lpwstr>
  </property>
  <property fmtid="{D5CDD505-2E9C-101B-9397-08002B2CF9AE}" pid="3" name="KSOProductBuildVer">
    <vt:lpwstr>1033-11.2.0.11440</vt:lpwstr>
  </property>
</Properties>
</file>