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92" r:id="rId5"/>
    <p:sldId id="293" r:id="rId6"/>
    <p:sldId id="263" r:id="rId7"/>
    <p:sldId id="272" r:id="rId8"/>
    <p:sldId id="256" r:id="rId9"/>
    <p:sldId id="261" r:id="rId10"/>
    <p:sldId id="265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6" r:id="rId24"/>
    <p:sldId id="285" r:id="rId25"/>
    <p:sldId id="287" r:id="rId26"/>
    <p:sldId id="290" r:id="rId27"/>
    <p:sldId id="289" r:id="rId28"/>
    <p:sldId id="291" r:id="rId29"/>
    <p:sldId id="294" r:id="rId30"/>
    <p:sldId id="268" r:id="rId31"/>
    <p:sldId id="295" r:id="rId32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8132A7-F433-4141-A2AD-32F6D671AF64}">
          <p14:sldIdLst>
            <p14:sldId id="292"/>
            <p14:sldId id="293"/>
            <p14:sldId id="263"/>
            <p14:sldId id="272"/>
            <p14:sldId id="256"/>
            <p14:sldId id="261"/>
            <p14:sldId id="265"/>
            <p14:sldId id="271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5"/>
            <p14:sldId id="287"/>
            <p14:sldId id="290"/>
            <p14:sldId id="289"/>
            <p14:sldId id="291"/>
            <p14:sldId id="294"/>
            <p14:sldId id="268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B9A"/>
    <a:srgbClr val="F3D04E"/>
    <a:srgbClr val="EEC4AB"/>
    <a:srgbClr val="C5D7BF"/>
    <a:srgbClr val="8CC9BA"/>
    <a:srgbClr val="FD8E7B"/>
    <a:srgbClr val="FD6D48"/>
    <a:srgbClr val="F6E698"/>
    <a:srgbClr val="C6E09D"/>
    <a:srgbClr val="FEF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29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05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47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21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14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98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60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0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9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571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34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40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41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96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18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4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35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5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71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92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79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1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82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95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80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52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87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3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31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62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634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4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7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5686F059-8F46-408C-A9EF-9A90147368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/>
            <a:fld id="{D4EF31D9-6223-4E4A-8405-17DC040553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svg"/><Relationship Id="rId7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2.svg"/><Relationship Id="rId4" Type="http://schemas.openxmlformats.org/officeDocument/2006/relationships/image" Target="../media/image18.png"/><Relationship Id="rId9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8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8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sv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4.sv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4" Type="http://schemas.openxmlformats.org/officeDocument/2006/relationships/image" Target="../media/image11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8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svg"/><Relationship Id="rId7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2.svg"/><Relationship Id="rId4" Type="http://schemas.openxmlformats.org/officeDocument/2006/relationships/image" Target="../media/image18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4546535" y="1909985"/>
            <a:ext cx="91055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CÁCH NGẮT NGHỈ MỘT SỐ CÂU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44399" y="3208849"/>
            <a:ext cx="14509842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Khi nhạc nền Quốc ca vang lên, 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tất cả học sinh 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và thầy cô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đều hướng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về lá Quốc kì thiêng liêng,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hát vang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giai điệu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hào hùng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của bài hát.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Buổi lễ đ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để lại ấn tượng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khó quên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trong lòng các bạn nhỏ. </a:t>
            </a:r>
          </a:p>
        </p:txBody>
      </p:sp>
    </p:spTree>
    <p:extLst>
      <p:ext uri="{BB962C8B-B14F-4D97-AF65-F5344CB8AC3E}">
        <p14:creationId xmlns:p14="http://schemas.microsoft.com/office/powerpoint/2010/main" val="9532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295400" y="1152945"/>
            <a:ext cx="5562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2062067" y="3258390"/>
            <a:ext cx="14509842" cy="564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mục đích gì?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Chi tiết nào cho thấy lễ chào cờ đó rất đặc biệt?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Theo em, vì sao buổi lễ chào cờ đó để lại ấn tượng khó quên đối với các bạn học sinh?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Dựa vào hình minh họa trong bài đọc, hãy kể thêm tên một số trường tổ chức lễ chào cờ đặc biệt hướng về biển, đảo. 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7C1FB450-030F-D953-2AF7-0B8AD7104455}"/>
              </a:ext>
            </a:extLst>
          </p:cNvPr>
          <p:cNvSpPr/>
          <p:nvPr/>
        </p:nvSpPr>
        <p:spPr>
          <a:xfrm>
            <a:off x="1295400" y="2062020"/>
            <a:ext cx="4724400" cy="1072125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24226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2179161" y="470046"/>
            <a:ext cx="1450984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mục đích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7885547" y="3412664"/>
            <a:ext cx="8223292" cy="4062176"/>
          </a:xfrm>
          <a:prstGeom prst="wedgeRoundRectCallout">
            <a:avLst>
              <a:gd name="adj1" fmla="val -47369"/>
              <a:gd name="adj2" fmla="val -66421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thể hiện ý thức hướng về biển đảo, bảo vệ biển đảo quê hương.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658AC4-8C65-7DB7-597E-FBE3387D7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61" y="2853623"/>
            <a:ext cx="5584804" cy="558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93060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3132047" y="1426488"/>
            <a:ext cx="1328943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Chi tiết nào cho thấy lễ chào cờ đó rất đặc biệt?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3118192" y="4419064"/>
            <a:ext cx="7914409" cy="2748253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ọc sinh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của trường xếp thành hình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bản đồ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Việt Nam với 2 quần đảo: Trường Sa và Hoàng Sa.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8B41BF-022F-C559-CE56-2D1C81B75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10" y="2420146"/>
            <a:ext cx="6329661" cy="541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4E13E-D184-2979-83E7-8B1777823E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42785" r="21488" b="35569"/>
          <a:stretch/>
        </p:blipFill>
        <p:spPr>
          <a:xfrm>
            <a:off x="830000" y="4816762"/>
            <a:ext cx="2075637" cy="19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67818" y="487438"/>
            <a:ext cx="1464432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Theo em, vì sao buổi lễ chào cờ đó để lại ấn tượng khó quên đối với các bạn học sinh?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2901666" y="3549444"/>
            <a:ext cx="14268249" cy="204145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Vì buổi lễ có hoạt động xếp thành hình bản đồ Việt Nam với số lượng rất lớn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học sinh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tham gia.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3E0FD-5CBC-990C-09C3-A94198786E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9491" r="20582" b="16530"/>
          <a:stretch/>
        </p:blipFill>
        <p:spPr>
          <a:xfrm>
            <a:off x="1094915" y="3756949"/>
            <a:ext cx="1644821" cy="1626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0AB44-19FD-72FB-0E1D-CE203225C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35" y="5603256"/>
            <a:ext cx="7489329" cy="501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67818" y="487438"/>
            <a:ext cx="1464432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Dựa vào hình minh họa trong bài đọc, hãy kể thêm tên một số trường tổ chức lễ chào cờ đặc biệt hướng về biển, đảo.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3581401" y="3393277"/>
            <a:ext cx="12039600" cy="204145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Trường tiểu học Cẩm Bình ( Hà Tĩnh)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Trường Tiểu học Trưng Vương ( Đà Lạt)</a:t>
            </a:r>
            <a:endParaRPr lang="vi-VN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3E0FD-5CBC-990C-09C3-A94198786E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9491" r="20582" b="16530"/>
          <a:stretch/>
        </p:blipFill>
        <p:spPr>
          <a:xfrm>
            <a:off x="1636453" y="3600782"/>
            <a:ext cx="1644821" cy="1626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61236-DFC6-8BD7-DB27-4C74C3342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96" y="5705364"/>
            <a:ext cx="8507936" cy="4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1447800" y="1039091"/>
            <a:ext cx="4668982" cy="1103892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447800" y="2500296"/>
            <a:ext cx="11506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Buổi chào cờ được kể theo trình tự: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AF981-A369-93A3-08CC-EFB943E266DE}"/>
              </a:ext>
            </a:extLst>
          </p:cNvPr>
          <p:cNvSpPr txBox="1"/>
          <p:nvPr/>
        </p:nvSpPr>
        <p:spPr>
          <a:xfrm>
            <a:off x="2570620" y="336832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a. Việc diễn ra trước kể trước, việc diễn ra sau kể sau (Theo thời gian).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2B12C5-7FAA-A545-D534-478AD9D8F4FB}"/>
              </a:ext>
            </a:extLst>
          </p:cNvPr>
          <p:cNvSpPr txBox="1"/>
          <p:nvPr/>
        </p:nvSpPr>
        <p:spPr>
          <a:xfrm>
            <a:off x="2570620" y="536279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b. Kể lần lượt các hoạt động ở sân trường, ở trong lớp học (theo không gian).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A264B-70A2-5E4A-1BBE-400ED50987E9}"/>
              </a:ext>
            </a:extLst>
          </p:cNvPr>
          <p:cNvSpPr txBox="1"/>
          <p:nvPr/>
        </p:nvSpPr>
        <p:spPr>
          <a:xfrm>
            <a:off x="2570620" y="727091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c. Kể lần lượt hoạt động của các khối lớp 1, 2, 3, 4, 5 ( theo khối lớp).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14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2362201" y="1260025"/>
            <a:ext cx="14097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lễ chào cờ được kể theo trình tự thời gian: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874D61-18FF-33FA-9FDD-D6D65E4E1827}"/>
              </a:ext>
            </a:extLst>
          </p:cNvPr>
          <p:cNvSpPr txBox="1"/>
          <p:nvPr/>
        </p:nvSpPr>
        <p:spPr>
          <a:xfrm>
            <a:off x="1635387" y="2661453"/>
            <a:ext cx="7110082" cy="2019064"/>
          </a:xfrm>
          <a:prstGeom prst="roundRect">
            <a:avLst/>
          </a:prstGeom>
          <a:solidFill>
            <a:srgbClr val="A4CE9E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Đầu tiên, kể về việc các em xếp thành hình bản đồ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4968F-16F4-ADEB-C46E-8132DBAE4D4F}"/>
              </a:ext>
            </a:extLst>
          </p:cNvPr>
          <p:cNvSpPr txBox="1"/>
          <p:nvPr/>
        </p:nvSpPr>
        <p:spPr>
          <a:xfrm>
            <a:off x="9352155" y="3124436"/>
            <a:ext cx="6895158" cy="2019064"/>
          </a:xfrm>
          <a:prstGeom prst="round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Tiếp theo, đó thực hiện nghi thức chào cờ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46C5E7-901B-AA33-2ACB-A3ACEF4F5852}"/>
              </a:ext>
            </a:extLst>
          </p:cNvPr>
          <p:cNvSpPr txBox="1"/>
          <p:nvPr/>
        </p:nvSpPr>
        <p:spPr>
          <a:xfrm>
            <a:off x="1961281" y="5567929"/>
            <a:ext cx="7110082" cy="2019064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Sau phần nghi thức, là các tiết mục văn nghệ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25D93-0495-1163-737B-7740A5AB19C1}"/>
              </a:ext>
            </a:extLst>
          </p:cNvPr>
          <p:cNvSpPr txBox="1"/>
          <p:nvPr/>
        </p:nvSpPr>
        <p:spPr>
          <a:xfrm>
            <a:off x="9567774" y="5816459"/>
            <a:ext cx="7129801" cy="2019064"/>
          </a:xfrm>
          <a:prstGeom prst="roundRect">
            <a:avLst/>
          </a:prstGeom>
          <a:solidFill>
            <a:srgbClr val="A6C9C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Cuối cùng, là phần thi “Tìm hiểu về biển đảo quê hương”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534886" y="1262167"/>
            <a:ext cx="157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Nêu tác dụng của dấu hai chấm trong các trường hợp: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5C6E9-D292-D3F1-AE42-0F03A2EC25AB}"/>
              </a:ext>
            </a:extLst>
          </p:cNvPr>
          <p:cNvSpPr txBox="1"/>
          <p:nvPr/>
        </p:nvSpPr>
        <p:spPr>
          <a:xfrm>
            <a:off x="1544236" y="2667390"/>
            <a:ext cx="8431753" cy="2416239"/>
          </a:xfrm>
          <a:prstGeom prst="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a. Các em học sinh của trường xếp thành hình bản đồ Việt Nam với hai quần đảo lớn: Hoàng Sa và Trường Sa.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0550E-EF5F-711D-3536-3790E6897053}"/>
              </a:ext>
            </a:extLst>
          </p:cNvPr>
          <p:cNvSpPr txBox="1"/>
          <p:nvPr/>
        </p:nvSpPr>
        <p:spPr>
          <a:xfrm>
            <a:off x="1524001" y="5587761"/>
            <a:ext cx="8431753" cy="3224152"/>
          </a:xfrm>
          <a:prstGeom prst="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b. Các bạn được chọn tham gia biểu diễn văn nghệ trong ngày khai giảng là: Minh An, Mai Hà, Khánh Bình, Đức Dũng và Hồng Minh.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8123B-6A94-2882-63F0-61F67D0407B8}"/>
              </a:ext>
            </a:extLst>
          </p:cNvPr>
          <p:cNvSpPr txBox="1"/>
          <p:nvPr/>
        </p:nvSpPr>
        <p:spPr>
          <a:xfrm>
            <a:off x="10760723" y="3078836"/>
            <a:ext cx="6172199" cy="2416239"/>
          </a:xfrm>
          <a:prstGeom prst="rect">
            <a:avLst/>
          </a:prstGeom>
          <a:solidFill>
            <a:srgbClr val="C6E09D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1) Báo hiệu phần liệt kê các sự vật (hoạt động, đặc điểm) liên quan.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0153D-9456-0D3C-2C1D-3A44DA81C26C}"/>
              </a:ext>
            </a:extLst>
          </p:cNvPr>
          <p:cNvSpPr txBox="1"/>
          <p:nvPr/>
        </p:nvSpPr>
        <p:spPr>
          <a:xfrm>
            <a:off x="10760723" y="6168568"/>
            <a:ext cx="6172199" cy="2416239"/>
          </a:xfrm>
          <a:prstGeom prst="rect">
            <a:avLst/>
          </a:prstGeom>
          <a:solidFill>
            <a:srgbClr val="C6E09D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2) Báo hiệu phần giải thích cho bộ phận đứng trước dấu hai chấm.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298542" y="8063208"/>
            <a:ext cx="2819400" cy="250567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B72B3D-D750-EAB0-31C6-959DD2DDB6F3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975989" y="3875509"/>
            <a:ext cx="784734" cy="35011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20A1D7-E37A-73FA-4A96-79277C7FF2BA}"/>
              </a:ext>
            </a:extLst>
          </p:cNvPr>
          <p:cNvCxnSpPr>
            <a:stCxn id="15" idx="3"/>
          </p:cNvCxnSpPr>
          <p:nvPr/>
        </p:nvCxnSpPr>
        <p:spPr>
          <a:xfrm flipV="1">
            <a:off x="9955754" y="4286955"/>
            <a:ext cx="804969" cy="29128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4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25243" y="1365190"/>
            <a:ext cx="157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thêm dấu hai chấm vào chỗ nào trong các câu sau: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0153D-9456-0D3C-2C1D-3A44DA81C26C}"/>
              </a:ext>
            </a:extLst>
          </p:cNvPr>
          <p:cNvSpPr txBox="1"/>
          <p:nvPr/>
        </p:nvSpPr>
        <p:spPr>
          <a:xfrm>
            <a:off x="1725243" y="2955906"/>
            <a:ext cx="1179438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Học sinh toàn trường mặc áo màu cờ Tổ quốc, chuẩn bị cho một sự kiện lớn trong lễ khai giảng xếp thành hình bản đồ Việt Nam.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83E1BF-F764-AA18-1C4D-9EB29801897F}"/>
              </a:ext>
            </a:extLst>
          </p:cNvPr>
          <p:cNvSpPr txBox="1"/>
          <p:nvPr/>
        </p:nvSpPr>
        <p:spPr>
          <a:xfrm>
            <a:off x="4332962" y="6288071"/>
            <a:ext cx="1179438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Vì mới thành lập, Trường Tiểu học Kim Đồng chỉ có bốn khối lớp khối 1, khối 2, khối 3 và khối 4.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356F7A-64C8-C9F0-10DF-6FAE72F85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269" y="3373287"/>
            <a:ext cx="2622849" cy="23308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577233-AD36-37F3-232B-8D145C87E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62" y="6048543"/>
            <a:ext cx="2628900" cy="23039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F66233-314A-6D32-81BE-71F04E58BDE9}"/>
              </a:ext>
            </a:extLst>
          </p:cNvPr>
          <p:cNvSpPr txBox="1"/>
          <p:nvPr/>
        </p:nvSpPr>
        <p:spPr>
          <a:xfrm>
            <a:off x="1731884" y="2955905"/>
            <a:ext cx="1179438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Học sinh toàn trường mặc áo màu cờ Tổ quốc, chuẩn bị cho một sự kiện lớn trong lễ khai giảng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 thành hình bản đồ Việt Nam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1934D6-3BE6-0F21-7FD9-AEE150091401}"/>
              </a:ext>
            </a:extLst>
          </p:cNvPr>
          <p:cNvSpPr txBox="1"/>
          <p:nvPr/>
        </p:nvSpPr>
        <p:spPr>
          <a:xfrm>
            <a:off x="4322076" y="6297754"/>
            <a:ext cx="1179438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Vì mới thành lập, Trường Tiểu học Kim Đồng chỉ có bốn khối lớp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1, khối 2, khối 3 và khối 4.</a:t>
            </a:r>
          </a:p>
        </p:txBody>
      </p:sp>
    </p:spTree>
    <p:extLst>
      <p:ext uri="{BB962C8B-B14F-4D97-AF65-F5344CB8AC3E}">
        <p14:creationId xmlns:p14="http://schemas.microsoft.com/office/powerpoint/2010/main" val="30040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9" grpId="1"/>
      <p:bldP spid="16" grpId="0"/>
      <p:bldP spid="16" grpId="1"/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3962400" y="1485900"/>
            <a:ext cx="11430000" cy="4755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 defTabSz="1828800"/>
            <a:r>
              <a:rPr lang="en-US" sz="10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CHÀO MỪNG CÁC </a:t>
            </a:r>
            <a:r>
              <a:rPr lang="en-US" sz="10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0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ĐẾN VỚI TIẾT HỌC</a:t>
            </a:r>
            <a:endParaRPr sz="10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4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40847" y="3284944"/>
            <a:ext cx="1804715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BÀI VIẾT 2: </a:t>
            </a:r>
          </a:p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EM CHUẨN BỊ ĐI KHAI GIẢNG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31543" y="7761133"/>
            <a:ext cx="2127757" cy="149716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27E9884-3EA2-4917-1FD7-AE7197FEE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0758" y="1662372"/>
            <a:ext cx="3034139" cy="159430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86AAF48-CD8C-7AE0-39E5-0DFB1F09D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8875" y="6814746"/>
            <a:ext cx="2318125" cy="28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25243" y="1365190"/>
            <a:ext cx="39135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99DA3-7703-8027-3079-B6A3D12EA8D9}"/>
              </a:ext>
            </a:extLst>
          </p:cNvPr>
          <p:cNvSpPr txBox="1"/>
          <p:nvPr/>
        </p:nvSpPr>
        <p:spPr>
          <a:xfrm>
            <a:off x="4191000" y="2754777"/>
            <a:ext cx="10668000" cy="2258632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Nhớ về ngày khai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trường năm học mới và nêu cảm xúc của em trong ngày đó.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7DDD6D-102E-0BEE-5574-E2C37E3B0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9328" y="3762552"/>
            <a:ext cx="5798127" cy="5798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6ED2A8-3A4C-0DC5-B4F7-F4D3ED62BD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20806" r="17201" b="20806"/>
          <a:stretch/>
        </p:blipFill>
        <p:spPr>
          <a:xfrm>
            <a:off x="5566592" y="6504912"/>
            <a:ext cx="2317173" cy="1822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4665DD-20D1-6D59-94D6-D80184E36368}"/>
              </a:ext>
            </a:extLst>
          </p:cNvPr>
          <p:cNvSpPr txBox="1"/>
          <p:nvPr/>
        </p:nvSpPr>
        <p:spPr>
          <a:xfrm>
            <a:off x="8357406" y="6285495"/>
            <a:ext cx="62484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Hồi hộp, lo lắng, vui vẻ, háo hức,....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03472" y="1135453"/>
            <a:ext cx="74187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HÌNH THÀNH KIẾN THỨC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99DA3-7703-8027-3079-B6A3D12EA8D9}"/>
              </a:ext>
            </a:extLst>
          </p:cNvPr>
          <p:cNvSpPr txBox="1"/>
          <p:nvPr/>
        </p:nvSpPr>
        <p:spPr>
          <a:xfrm>
            <a:off x="1685317" y="1757300"/>
            <a:ext cx="8008071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Chuẩn bị viết đoạn văn</a:t>
            </a:r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16F7971-8E22-A37D-8538-77666D46DC77}"/>
              </a:ext>
            </a:extLst>
          </p:cNvPr>
          <p:cNvSpPr/>
          <p:nvPr/>
        </p:nvSpPr>
        <p:spPr>
          <a:xfrm>
            <a:off x="3888032" y="4803997"/>
            <a:ext cx="4084599" cy="1204903"/>
          </a:xfrm>
          <a:prstGeom prst="roundRect">
            <a:avLst/>
          </a:prstGeom>
          <a:solidFill>
            <a:srgbClr val="F3D04E"/>
          </a:solidFill>
          <a:ln>
            <a:solidFill>
              <a:srgbClr val="F3D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FE94B03-822F-4BA1-E8A9-E21E3AF280FD}"/>
              </a:ext>
            </a:extLst>
          </p:cNvPr>
          <p:cNvSpPr/>
          <p:nvPr/>
        </p:nvSpPr>
        <p:spPr>
          <a:xfrm>
            <a:off x="1347768" y="6693285"/>
            <a:ext cx="3914644" cy="1204903"/>
          </a:xfrm>
          <a:prstGeom prst="roundRect">
            <a:avLst/>
          </a:prstGeom>
          <a:solidFill>
            <a:srgbClr val="FD8E7B"/>
          </a:solidFill>
          <a:ln>
            <a:solidFill>
              <a:srgbClr val="FD8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2A56306-062E-CDC6-D6EC-4AEAEF3305DF}"/>
              </a:ext>
            </a:extLst>
          </p:cNvPr>
          <p:cNvSpPr/>
          <p:nvPr/>
        </p:nvSpPr>
        <p:spPr>
          <a:xfrm>
            <a:off x="10024160" y="4812617"/>
            <a:ext cx="3918090" cy="1204903"/>
          </a:xfrm>
          <a:prstGeom prst="roundRect">
            <a:avLst/>
          </a:prstGeom>
          <a:solidFill>
            <a:srgbClr val="FD6D48"/>
          </a:solidFill>
          <a:ln>
            <a:solidFill>
              <a:srgbClr val="FD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D1B901-EA31-6362-5868-0F42DD93AB89}"/>
              </a:ext>
            </a:extLst>
          </p:cNvPr>
          <p:cNvSpPr/>
          <p:nvPr/>
        </p:nvSpPr>
        <p:spPr>
          <a:xfrm>
            <a:off x="6424184" y="6724774"/>
            <a:ext cx="4164717" cy="1204903"/>
          </a:xfrm>
          <a:prstGeom prst="roundRect">
            <a:avLst/>
          </a:prstGeom>
          <a:solidFill>
            <a:srgbClr val="8CC9BA"/>
          </a:solidFill>
          <a:ln>
            <a:solidFill>
              <a:srgbClr val="8C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F4129C9-F23C-7D6C-69FB-AA1917FA39F4}"/>
              </a:ext>
            </a:extLst>
          </p:cNvPr>
          <p:cNvSpPr/>
          <p:nvPr/>
        </p:nvSpPr>
        <p:spPr>
          <a:xfrm>
            <a:off x="11313063" y="6630620"/>
            <a:ext cx="5739052" cy="1204903"/>
          </a:xfrm>
          <a:prstGeom prst="roundRect">
            <a:avLst/>
          </a:prstGeom>
          <a:solidFill>
            <a:srgbClr val="F9CB9A"/>
          </a:solidFill>
          <a:ln>
            <a:solidFill>
              <a:srgbClr val="F9C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063F2-E79B-FA2B-AE98-F33B561FB834}"/>
              </a:ext>
            </a:extLst>
          </p:cNvPr>
          <p:cNvSpPr txBox="1"/>
          <p:nvPr/>
        </p:nvSpPr>
        <p:spPr>
          <a:xfrm>
            <a:off x="4234438" y="5092452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Viết  về gì?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D5631-C88F-FFEE-3494-D885E4786132}"/>
              </a:ext>
            </a:extLst>
          </p:cNvPr>
          <p:cNvSpPr txBox="1"/>
          <p:nvPr/>
        </p:nvSpPr>
        <p:spPr>
          <a:xfrm>
            <a:off x="10920242" y="5075951"/>
            <a:ext cx="317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Tìm 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29547D-1637-F804-D4F3-0FEC02DA6086}"/>
              </a:ext>
            </a:extLst>
          </p:cNvPr>
          <p:cNvSpPr txBox="1"/>
          <p:nvPr/>
        </p:nvSpPr>
        <p:spPr>
          <a:xfrm>
            <a:off x="1753780" y="6957896"/>
            <a:ext cx="350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Sắp xếp 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050E8B-7CE3-E8C0-C960-CEAB16A064EF}"/>
              </a:ext>
            </a:extLst>
          </p:cNvPr>
          <p:cNvSpPr txBox="1"/>
          <p:nvPr/>
        </p:nvSpPr>
        <p:spPr>
          <a:xfrm>
            <a:off x="6583548" y="6941956"/>
            <a:ext cx="4164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Viết đoạn văn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B6E77E-A2A5-074E-3F6E-251788E085F8}"/>
              </a:ext>
            </a:extLst>
          </p:cNvPr>
          <p:cNvSpPr txBox="1"/>
          <p:nvPr/>
        </p:nvSpPr>
        <p:spPr>
          <a:xfrm>
            <a:off x="11458572" y="6879128"/>
            <a:ext cx="573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5. Hoàn thành đoạn văn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4D0837-31F8-56B3-76FB-BE38A3434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43" y="6233811"/>
            <a:ext cx="895513" cy="8955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C2CF12-4969-C285-ED0C-7BA44AD9D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954" y="4412289"/>
            <a:ext cx="895513" cy="8955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C98805-19A8-5B8C-78DE-7735FB3D4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3388" y="4420303"/>
            <a:ext cx="895513" cy="8955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CD9FB97-346C-C6EA-57F2-B1D3A44BC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234" y="6326884"/>
            <a:ext cx="895513" cy="8955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99676E5-ACDA-0ECA-423F-1960562D6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552" y="6281577"/>
            <a:ext cx="895513" cy="89551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CCD27D8-FBB6-69F8-EEBC-DCB6C5FADA94}"/>
              </a:ext>
            </a:extLst>
          </p:cNvPr>
          <p:cNvSpPr txBox="1"/>
          <p:nvPr/>
        </p:nvSpPr>
        <p:spPr>
          <a:xfrm>
            <a:off x="8364685" y="2866682"/>
            <a:ext cx="21102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538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5E8DA617-3CD0-CC08-E676-802EF5878D1C}"/>
              </a:ext>
            </a:extLst>
          </p:cNvPr>
          <p:cNvSpPr/>
          <p:nvPr/>
        </p:nvSpPr>
        <p:spPr>
          <a:xfrm>
            <a:off x="1676400" y="1714500"/>
            <a:ext cx="4953000" cy="914400"/>
          </a:xfrm>
          <a:prstGeom prst="flowChartTerminator">
            <a:avLst/>
          </a:prstGeom>
          <a:solidFill>
            <a:srgbClr val="F3D04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63103-54C5-6166-C9C0-E443FD232A7B}"/>
              </a:ext>
            </a:extLst>
          </p:cNvPr>
          <p:cNvSpPr txBox="1"/>
          <p:nvPr/>
        </p:nvSpPr>
        <p:spPr>
          <a:xfrm>
            <a:off x="2514600" y="3512743"/>
            <a:ext cx="13258800" cy="4613887"/>
          </a:xfrm>
          <a:prstGeom prst="roundRect">
            <a:avLst/>
          </a:prstGeom>
          <a:solidFill>
            <a:srgbClr val="F9CB9A"/>
          </a:solidFill>
        </p:spPr>
        <p:txBody>
          <a:bodyPr wrap="square" rtlCol="0">
            <a:spAutoFit/>
          </a:bodyPr>
          <a:lstStyle/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viết về gì?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chuẩn bị đi dự khai giảng như thế nào?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 xúc của bạn trong quá trình chuẩn bị đó ra sao?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A38BAE-769C-7B55-2772-35437C405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359" y="579529"/>
            <a:ext cx="4508641" cy="3857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EFF6A4-2E4A-6887-2371-F5A8F3C62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9" y="6124559"/>
            <a:ext cx="4517287" cy="45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5E8DA617-3CD0-CC08-E676-802EF5878D1C}"/>
              </a:ext>
            </a:extLst>
          </p:cNvPr>
          <p:cNvSpPr/>
          <p:nvPr/>
        </p:nvSpPr>
        <p:spPr>
          <a:xfrm>
            <a:off x="1600200" y="1622910"/>
            <a:ext cx="4953000" cy="914400"/>
          </a:xfrm>
          <a:prstGeom prst="flowChartTerminator">
            <a:avLst/>
          </a:prstGeom>
          <a:solidFill>
            <a:srgbClr val="F3D04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D7AB50-4C69-2705-81C9-0986B5E37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765" y="4226378"/>
            <a:ext cx="6161616" cy="541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63103-54C5-6166-C9C0-E443FD232A7B}"/>
              </a:ext>
            </a:extLst>
          </p:cNvPr>
          <p:cNvSpPr txBox="1"/>
          <p:nvPr/>
        </p:nvSpPr>
        <p:spPr>
          <a:xfrm>
            <a:off x="12677066" y="2537310"/>
            <a:ext cx="4499776" cy="997508"/>
          </a:xfrm>
          <a:prstGeom prst="wedgeRoundRectCallout">
            <a:avLst>
              <a:gd name="adj1" fmla="val -36920"/>
              <a:gd name="adj2" fmla="val 101839"/>
              <a:gd name="adj3" fmla="val 16667"/>
            </a:avLst>
          </a:prstGeom>
          <a:solidFill>
            <a:srgbClr val="C5D7BF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viết về gì?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E34783-B10E-F8C4-0731-9E801308C4AA}"/>
              </a:ext>
            </a:extLst>
          </p:cNvPr>
          <p:cNvSpPr txBox="1"/>
          <p:nvPr/>
        </p:nvSpPr>
        <p:spPr>
          <a:xfrm>
            <a:off x="803309" y="3534818"/>
            <a:ext cx="5460903" cy="2019064"/>
          </a:xfrm>
          <a:prstGeom prst="wedgeRoundRectCallout">
            <a:avLst>
              <a:gd name="adj1" fmla="val 44559"/>
              <a:gd name="adj2" fmla="val 66535"/>
              <a:gd name="adj3" fmla="val 16667"/>
            </a:avLst>
          </a:prstGeom>
          <a:solidFill>
            <a:srgbClr val="C5D7BF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 viết về việc chuẩn bị đi khai giảng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FBFCA0-512F-D376-E31D-17EA71657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634" y="4354384"/>
            <a:ext cx="3352800" cy="50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403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319176-6163-EA78-0674-3EE12AA4B84B}"/>
              </a:ext>
            </a:extLst>
          </p:cNvPr>
          <p:cNvSpPr txBox="1"/>
          <p:nvPr/>
        </p:nvSpPr>
        <p:spPr>
          <a:xfrm>
            <a:off x="1752600" y="1333500"/>
            <a:ext cx="8601683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viết đoạn văn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04F2A-CD35-FD42-1390-30312527A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840" y="234045"/>
            <a:ext cx="2549642" cy="2527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CE82D-B999-B417-FF39-F848B86D2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0" y="3563233"/>
            <a:ext cx="7318258" cy="6451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7A614C-6960-3834-EF84-96B9E6AB3B4A}"/>
              </a:ext>
            </a:extLst>
          </p:cNvPr>
          <p:cNvSpPr txBox="1"/>
          <p:nvPr/>
        </p:nvSpPr>
        <p:spPr>
          <a:xfrm>
            <a:off x="8081972" y="4066678"/>
            <a:ext cx="7924800" cy="4062176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em dựa vào gợi ý, viết một đoạn văn kể về việc em chuẩn bị đi khai trường.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5407B6-7853-74B0-74D0-472E1A693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3726" y="3257613"/>
            <a:ext cx="1121761" cy="1127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D6A8E3-2041-E0C0-4A0C-8B55F2039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3262001"/>
            <a:ext cx="1121761" cy="112785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48400" y="-38100"/>
            <a:ext cx="6553200" cy="203132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828800"/>
            <a:r>
              <a:rPr lang="vi-VN" sz="12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Dặn dò</a:t>
            </a:r>
            <a:endParaRPr lang="en-US" sz="1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3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791167" y="1757279"/>
            <a:ext cx="85534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spc="12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29000" y="4549207"/>
            <a:ext cx="5486400" cy="2938465"/>
          </a:xfrm>
          <a:prstGeom prst="roundRect">
            <a:avLst/>
          </a:prstGeom>
          <a:solidFill>
            <a:srgbClr val="F9CB9A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bài viết số 2, ôn tập lại nội dung bài học ngày hôm nay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31159" y="4515942"/>
            <a:ext cx="3075709" cy="5638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88279" y="6734721"/>
            <a:ext cx="2399053" cy="29718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19EFDA8-56E7-9763-0BAC-84CFCCA98F3F}"/>
              </a:ext>
            </a:extLst>
          </p:cNvPr>
          <p:cNvSpPr txBox="1"/>
          <p:nvPr/>
        </p:nvSpPr>
        <p:spPr>
          <a:xfrm>
            <a:off x="10289455" y="4513829"/>
            <a:ext cx="4922574" cy="2938465"/>
          </a:xfrm>
          <a:prstGeom prst="roundRect">
            <a:avLst/>
          </a:prstGeom>
          <a:solidFill>
            <a:srgbClr val="F9CB9A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nội dung bài đọc kế tiếp Bài đọc 3: Bạn mới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CC55B-F0C4-923B-E6A8-8A0445D31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802" y="3652765"/>
            <a:ext cx="12192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623D12-4066-EB83-5817-7619210E0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1142" y="3617387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247900"/>
            <a:ext cx="16634488" cy="289310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828800"/>
            <a:r>
              <a:rPr lang="vi-VN" sz="8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THANK YOU </a:t>
            </a:r>
          </a:p>
          <a:p>
            <a:pPr algn="ctr" defTabSz="1828800"/>
            <a:r>
              <a:rPr lang="en-US" sz="8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anose="020B0604020202020204" pitchFamily="34" charset="0"/>
              </a:rPr>
              <a:t>TẠM BIỆT </a:t>
            </a:r>
            <a:r>
              <a:rPr lang="vi-VN" sz="8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VÀ HẸN GẶP LẠI</a:t>
            </a:r>
            <a:endParaRPr lang="en-US" sz="8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7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0" y="1034143"/>
            <a:ext cx="7332160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5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A80EF-467E-F718-D208-EF9CAB76C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582" y="5718606"/>
            <a:ext cx="4411278" cy="3545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EE359C-8ABF-FBB4-AEF6-C8C82C622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4251" y="4404217"/>
            <a:ext cx="4971328" cy="32711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0137C9-F46F-B83C-C38A-706A2D92D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9970" y="3631406"/>
            <a:ext cx="4862209" cy="30241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2819400" y="2476293"/>
            <a:ext cx="133275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buổi lễ chào cờ dưới đây có gì đặc biệt?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9017B6-E12A-B374-BA96-1D2C83D4E5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405" y="2183606"/>
            <a:ext cx="1447800" cy="144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0" y="1034143"/>
            <a:ext cx="7332160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5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0076123" y="4248578"/>
            <a:ext cx="733324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Trong buổi lễ chào cờ, các bạn học sinh đã xếp thành hình bản đồ Việt Nam.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4166-6288-6DCE-2099-DA65FAAB3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248" y="3295059"/>
            <a:ext cx="6917383" cy="4786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F30DA-29FD-8C9D-93A4-E5156BE9E4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9" r="19800" b="18812"/>
          <a:stretch/>
        </p:blipFill>
        <p:spPr>
          <a:xfrm>
            <a:off x="7973292" y="4722396"/>
            <a:ext cx="2380880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08353" y="2201917"/>
            <a:ext cx="14604640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57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</a:p>
          <a:p>
            <a:pPr algn="ctr">
              <a:lnSpc>
                <a:spcPct val="150000"/>
              </a:lnSpc>
            </a:pPr>
            <a:r>
              <a:rPr lang="en-US" sz="8000" b="1" spc="157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NĂM HỌC MỚI</a:t>
            </a:r>
          </a:p>
          <a:p>
            <a:pPr algn="ctr">
              <a:lnSpc>
                <a:spcPct val="150000"/>
              </a:lnSpc>
            </a:pPr>
            <a:r>
              <a:rPr lang="en-US" sz="8000" b="1" spc="157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(TIẾP)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14867" y="1869297"/>
            <a:ext cx="15258265" cy="1069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55673" y="4161648"/>
            <a:ext cx="8991600" cy="540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8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Bài đọc 2: Lễ chào cờ đặc biệt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609598" y="6672554"/>
            <a:ext cx="2438401" cy="310444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CCEC495-787F-7EDA-DAD6-618D5BD072B4}"/>
              </a:ext>
            </a:extLst>
          </p:cNvPr>
          <p:cNvSpPr/>
          <p:nvPr/>
        </p:nvSpPr>
        <p:spPr>
          <a:xfrm>
            <a:off x="3323357" y="3627014"/>
            <a:ext cx="1212274" cy="10692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C05CA3-8942-3858-4B1B-EDE5B9F51C04}"/>
              </a:ext>
            </a:extLst>
          </p:cNvPr>
          <p:cNvSpPr/>
          <p:nvPr/>
        </p:nvSpPr>
        <p:spPr>
          <a:xfrm>
            <a:off x="3333740" y="5928163"/>
            <a:ext cx="1212274" cy="10692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3F4793F-4790-60E5-C523-F63D8A50F2A3}"/>
              </a:ext>
            </a:extLst>
          </p:cNvPr>
          <p:cNvSpPr txBox="1"/>
          <p:nvPr/>
        </p:nvSpPr>
        <p:spPr>
          <a:xfrm>
            <a:off x="5555673" y="6439836"/>
            <a:ext cx="10591800" cy="540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8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Bài viết 2: Em chuẩn bị đi khai giảng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2EF4311F-4CA9-E5C0-0B9C-B2134B2D6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699" y="1194758"/>
            <a:ext cx="3034139" cy="159430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F7D5B74-18D6-E3E4-1100-703D9CE3A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17461" y="7642675"/>
            <a:ext cx="855671" cy="1874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40847" y="3284944"/>
            <a:ext cx="1804715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BÀI ĐỌC 2: </a:t>
            </a:r>
          </a:p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LỄ CHÀO CỜ ĐẶC BIỆT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31543" y="7761133"/>
            <a:ext cx="2127757" cy="149716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27E9884-3EA2-4917-1FD7-AE7197FEE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0758" y="1662372"/>
            <a:ext cx="3034139" cy="159430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86AAF48-CD8C-7AE0-39E5-0DFB1F09D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8875" y="6287490"/>
            <a:ext cx="2743765" cy="3398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533400" y="1028700"/>
            <a:ext cx="9677400" cy="1083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HÌNH THÀNH KIẾN THỨC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295400" y="2236485"/>
            <a:ext cx="6781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A96D8-AEE7-887F-3B07-181D4BE56009}"/>
              </a:ext>
            </a:extLst>
          </p:cNvPr>
          <p:cNvSpPr txBox="1"/>
          <p:nvPr/>
        </p:nvSpPr>
        <p:spPr>
          <a:xfrm>
            <a:off x="1185233" y="3396678"/>
            <a:ext cx="15963900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Giọng đọc trong bài: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cs typeface="Arial" panose="020B0604020202020204" pitchFamily="34" charset="0"/>
              </a:rPr>
              <a:t>G</a:t>
            </a:r>
            <a:r>
              <a:rPr lang="vi-VN" sz="4500">
                <a:cs typeface="Arial" panose="020B0604020202020204" pitchFamily="34" charset="0"/>
              </a:rPr>
              <a:t>iọng đọc thong thả, trang trọng.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cs typeface="Arial" panose="020B0604020202020204" pitchFamily="34" charset="0"/>
              </a:rPr>
              <a:t>Nhấn giọng gây ấn tượng ở những từ ngữ gợi cảm, gợi tả</a:t>
            </a:r>
            <a:r>
              <a:rPr lang="en-US" sz="4500"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cs typeface="Arial" panose="020B0604020202020204" pitchFamily="34" charset="0"/>
              </a:rPr>
              <a:t> Giọng đọc chậm rãi ở câu cuối.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7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6114220" y="1427313"/>
            <a:ext cx="5867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GIẢI THÍCH TỪ KHÓ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843CA3-B534-C343-D49C-DC2AAB363315}"/>
              </a:ext>
            </a:extLst>
          </p:cNvPr>
          <p:cNvSpPr/>
          <p:nvPr/>
        </p:nvSpPr>
        <p:spPr>
          <a:xfrm>
            <a:off x="2670464" y="2607777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 đảo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6B1D53-0200-41DE-D8A4-CCB93EC4042C}"/>
              </a:ext>
            </a:extLst>
          </p:cNvPr>
          <p:cNvSpPr/>
          <p:nvPr/>
        </p:nvSpPr>
        <p:spPr>
          <a:xfrm>
            <a:off x="2327564" y="7522800"/>
            <a:ext cx="37338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Thiêng liêng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3C9F8A-D095-FB50-858A-AE5AF84473EC}"/>
              </a:ext>
            </a:extLst>
          </p:cNvPr>
          <p:cNvSpPr/>
          <p:nvPr/>
        </p:nvSpPr>
        <p:spPr>
          <a:xfrm>
            <a:off x="2670464" y="4277205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 điệu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A26E1CE-F43A-D650-E0A9-411121C9B00B}"/>
              </a:ext>
            </a:extLst>
          </p:cNvPr>
          <p:cNvSpPr/>
          <p:nvPr/>
        </p:nvSpPr>
        <p:spPr>
          <a:xfrm>
            <a:off x="2684319" y="5853372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 hùng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EF907-4F4C-E7DD-74FD-43DAA35A3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464" y="2427035"/>
            <a:ext cx="76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1CC23-8EE2-28AA-700B-A633D591C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616" y="4040008"/>
            <a:ext cx="762066" cy="7620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E3BAAF-8C00-5071-4F6E-2C401156A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100" y="5653047"/>
            <a:ext cx="762000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98CF9C-FF52-DAF4-A009-93B7C4C92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100" y="7373390"/>
            <a:ext cx="762000" cy="76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F88B56-276B-21DF-E35E-41D3CAEAE4A5}"/>
              </a:ext>
            </a:extLst>
          </p:cNvPr>
          <p:cNvSpPr txBox="1"/>
          <p:nvPr/>
        </p:nvSpPr>
        <p:spPr>
          <a:xfrm>
            <a:off x="7161939" y="2786862"/>
            <a:ext cx="96586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Một nhóm các quần đảo ở gần nhau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7D3CBE-8CAB-6757-D125-B9E98B38C3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769369" y="2333547"/>
            <a:ext cx="1270452" cy="1600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FFA398-2C77-4A2B-C28C-D78FA5C12B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769369" y="4008453"/>
            <a:ext cx="1270452" cy="1600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35C95B-73A2-CFE4-D70C-E9B3404C38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991150" y="7224780"/>
            <a:ext cx="1270452" cy="16002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278A36-CB6A-AAF7-5502-A0997ADC73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826447" y="5602174"/>
            <a:ext cx="1270452" cy="16002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B00CC25-1179-8DFF-3E61-399C200E926A}"/>
              </a:ext>
            </a:extLst>
          </p:cNvPr>
          <p:cNvSpPr txBox="1"/>
          <p:nvPr/>
        </p:nvSpPr>
        <p:spPr>
          <a:xfrm>
            <a:off x="7161936" y="4463520"/>
            <a:ext cx="84382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Âm thanh nhịp điệu của bài hát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CB2EA5-F854-2406-9C72-7BE96150D5A9}"/>
              </a:ext>
            </a:extLst>
          </p:cNvPr>
          <p:cNvSpPr txBox="1"/>
          <p:nvPr/>
        </p:nvSpPr>
        <p:spPr>
          <a:xfrm>
            <a:off x="7219254" y="6045643"/>
            <a:ext cx="57901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Mạnh mẽ và sôi nổi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7225663" y="7691891"/>
            <a:ext cx="70237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Cao quý được coi trọng</a:t>
            </a:r>
          </a:p>
        </p:txBody>
      </p:sp>
    </p:spTree>
    <p:extLst>
      <p:ext uri="{BB962C8B-B14F-4D97-AF65-F5344CB8AC3E}">
        <p14:creationId xmlns:p14="http://schemas.microsoft.com/office/powerpoint/2010/main" val="14738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1102</Words>
  <Application>Microsoft Office PowerPoint</Application>
  <PresentationFormat>Custom</PresentationFormat>
  <Paragraphs>97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Wingdings</vt:lpstr>
      <vt:lpstr>Times New Roman</vt:lpstr>
      <vt:lpstr>Calibri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Beige Playful English Class Education Presentation</dc:title>
  <cp:lastModifiedBy>Admin</cp:lastModifiedBy>
  <cp:revision>6</cp:revision>
  <dcterms:created xsi:type="dcterms:W3CDTF">2006-08-16T00:00:00Z</dcterms:created>
  <dcterms:modified xsi:type="dcterms:W3CDTF">2023-11-02T09:14:42Z</dcterms:modified>
  <dc:identifier>DAFHabIl858</dc:identifier>
</cp:coreProperties>
</file>