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257" r:id="rId2"/>
    <p:sldId id="277" r:id="rId3"/>
    <p:sldId id="259" r:id="rId4"/>
    <p:sldId id="279" r:id="rId5"/>
    <p:sldId id="280" r:id="rId6"/>
    <p:sldId id="281" r:id="rId7"/>
    <p:sldId id="282" r:id="rId8"/>
    <p:sldId id="283" r:id="rId9"/>
    <p:sldId id="284" r:id="rId10"/>
    <p:sldId id="285" r:id="rId11"/>
    <p:sldId id="286" r:id="rId12"/>
    <p:sldId id="287" r:id="rId13"/>
    <p:sldId id="288" r:id="rId14"/>
    <p:sldId id="289" r:id="rId15"/>
    <p:sldId id="290" r:id="rId16"/>
    <p:sldId id="256" r:id="rId17"/>
    <p:sldId id="262" r:id="rId18"/>
    <p:sldId id="291" r:id="rId19"/>
    <p:sldId id="271" r:id="rId20"/>
    <p:sldId id="293" r:id="rId21"/>
    <p:sldId id="292" r:id="rId22"/>
  </p:sldIdLst>
  <p:sldSz cx="12192000" cy="6858000"/>
  <p:notesSz cx="6858000" cy="9144000"/>
  <p:embeddedFontLst>
    <p:embeddedFont>
      <p:font typeface="Arial Black" panose="020B0A04020102020204" pitchFamily="34" charset="0"/>
      <p:bold r:id="rId24"/>
    </p:embeddedFont>
    <p:embeddedFont>
      <p:font typeface="宋体" panose="02010600030101010101" pitchFamily="2" charset="-122"/>
      <p:regular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DB605"/>
    <a:srgbClr val="4895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1" autoAdjust="0"/>
    <p:restoredTop sz="94660"/>
  </p:normalViewPr>
  <p:slideViewPr>
    <p:cSldViewPr snapToGrid="0">
      <p:cViewPr varScale="1">
        <p:scale>
          <a:sx n="73" d="100"/>
          <a:sy n="73" d="100"/>
        </p:scale>
        <p:origin x="94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CN" sz="1200" b="0" i="0" u="none" strike="noStrike" cap="none">
                <a:solidFill>
                  <a:schemeClr val="dk1"/>
                </a:solidFill>
                <a:latin typeface="Arial" panose="020B0604020202020204"/>
                <a:ea typeface="Arial" panose="020B0604020202020204"/>
                <a:cs typeface="Arial" panose="020B0604020202020204"/>
                <a:sym typeface="Arial" panose="020B0604020202020204"/>
              </a:rPr>
              <a:t>‹#›</a:t>
            </a:fld>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p:cNvGrpSpPr/>
        <p:nvPr/>
      </p:nvGrpSpPr>
      <p:grpSpPr>
        <a:xfrm>
          <a:off x="0" y="0"/>
          <a:ext cx="0" cy="0"/>
          <a:chOff x="0" y="0"/>
          <a:chExt cx="0" cy="0"/>
        </a:xfrm>
      </p:grpSpPr>
      <p:sp>
        <p:nvSpPr>
          <p:cNvPr id="24" name="Google Shape;2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 name="Google Shape;2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 name="Google Shape;2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a:t>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17</a:t>
            </a:fld>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Hoạt động này thay vì trả lời miệng, GV có thể cho HS trả lời vào ô chat hoặc các công cụ lấy ý kiến khác (classpoint, menti, …)</a:t>
            </a:r>
          </a:p>
        </p:txBody>
      </p:sp>
      <p:sp>
        <p:nvSpPr>
          <p:cNvPr id="121" name="Google Shape;12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18</a:t>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Hẹn với HS rằng, buổi sau chúng ta sẽ cùng làm 1 chiếc lồng đèn sáng tạo và viết mong ước của mình lên đó. </a:t>
            </a:r>
          </a:p>
        </p:txBody>
      </p:sp>
      <p:sp>
        <p:nvSpPr>
          <p:cNvPr id="320" name="Google Shape;32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19</a:t>
            </a:fld>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p:cNvGrpSpPr/>
        <p:nvPr/>
      </p:nvGrpSpPr>
      <p:grpSpPr>
        <a:xfrm>
          <a:off x="0" y="0"/>
          <a:ext cx="0" cy="0"/>
          <a:chOff x="0" y="0"/>
          <a:chExt cx="0" cy="0"/>
        </a:xfrm>
      </p:grpSpPr>
      <p:sp>
        <p:nvSpPr>
          <p:cNvPr id="24" name="Google Shape;2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 name="Google Shape;2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 name="Google Shape;2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21</a:t>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3</a:t>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Trò chơi này là phần khởi động để dẫn vào bài: </a:t>
            </a:r>
          </a:p>
          <a:p>
            <a:pPr>
              <a:buAutoNum type="arabicPeriod"/>
            </a:pPr>
            <a:r>
              <a:rPr lang="en-US"/>
              <a:t>Bánh trung thu</a:t>
            </a:r>
          </a:p>
          <a:p>
            <a:pPr>
              <a:buAutoNum type="arabicPeriod"/>
            </a:pPr>
            <a:r>
              <a:rPr lang="en-US"/>
              <a:t>Thỏ</a:t>
            </a:r>
          </a:p>
          <a:p>
            <a:pPr>
              <a:buAutoNum type="arabicPeriod"/>
            </a:pPr>
            <a:r>
              <a:rPr lang="en-US"/>
              <a:t>Chị Hằng – Chú Cuội</a:t>
            </a:r>
          </a:p>
          <a:p>
            <a:pPr marL="228600" indent="0">
              <a:buNone/>
            </a:pPr>
            <a:r>
              <a:rPr lang="en-US"/>
              <a:t>Các con có biết những sự vật này liên quan đến chủ đề gì ko nào? -&gt;&gt;&gt; Tết Trung thu</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CN" sz="1200" b="0" i="0" u="none" strike="noStrike" cap="none" smtClean="0">
                <a:solidFill>
                  <a:schemeClr val="dk1"/>
                </a:solidFill>
                <a:latin typeface="Arial" panose="020B0604020202020204"/>
                <a:ea typeface="Arial" panose="020B0604020202020204"/>
                <a:cs typeface="Arial" panose="020B0604020202020204"/>
                <a:sym typeface="Arial" panose="020B0604020202020204"/>
              </a:rPr>
              <a:t>4</a:t>
            </a:fld>
            <a:endParaRPr lang="zh-CN" altLang="en-US"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CN" sz="1200" b="0" i="0" u="none" strike="noStrike" cap="none" smtClean="0">
                <a:solidFill>
                  <a:schemeClr val="dk1"/>
                </a:solidFill>
                <a:latin typeface="Arial" panose="020B0604020202020204"/>
                <a:ea typeface="Arial" panose="020B0604020202020204"/>
                <a:cs typeface="Arial" panose="020B0604020202020204"/>
                <a:sym typeface="Arial" panose="020B0604020202020204"/>
              </a:rPr>
              <a:t>5</a:t>
            </a:fld>
            <a:endParaRPr lang="zh-CN" altLang="en-US"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chữ để mở video.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CN" sz="1200" b="0" i="0" u="none" strike="noStrike" cap="none" smtClean="0">
                <a:solidFill>
                  <a:schemeClr val="dk1"/>
                </a:solidFill>
                <a:latin typeface="Arial" panose="020B0604020202020204"/>
                <a:ea typeface="Arial" panose="020B0604020202020204"/>
                <a:cs typeface="Arial" panose="020B0604020202020204"/>
                <a:sym typeface="Arial" panose="020B0604020202020204"/>
              </a:rPr>
              <a:t>6</a:t>
            </a:fld>
            <a:endParaRPr lang="zh-CN" altLang="en-US"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CN" sz="1200" b="0" i="0" u="none" strike="noStrike" cap="none" smtClean="0">
                <a:solidFill>
                  <a:schemeClr val="dk1"/>
                </a:solidFill>
                <a:latin typeface="Arial" panose="020B0604020202020204"/>
                <a:ea typeface="Arial" panose="020B0604020202020204"/>
                <a:cs typeface="Arial" panose="020B0604020202020204"/>
                <a:sym typeface="Arial" panose="020B0604020202020204"/>
              </a:rPr>
              <a:t>7</a:t>
            </a:fld>
            <a:endParaRPr lang="zh-CN" altLang="en-US"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8</a:t>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mảnh ghép để mở câu hỏi &gt; sau khi HS trả lời bấm tiếp vào mảnh ghép màu đen để lật mảnh ghépp</a:t>
            </a:r>
          </a:p>
          <a:p>
            <a:r>
              <a:rPr lang="en-US"/>
              <a:t>- HS lật được mảnh ghép mời HS xem 1 đoạn clip về hoạt động rất vui nhộn trong ngày Tết Trung thu (bấm vào dấu mũi tên để chuyển slide)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CN" sz="1200" b="0" i="0" u="none" strike="noStrike" cap="none" smtClean="0">
                <a:solidFill>
                  <a:schemeClr val="dk1"/>
                </a:solidFill>
                <a:latin typeface="Arial" panose="020B0604020202020204"/>
                <a:ea typeface="Arial" panose="020B0604020202020204"/>
                <a:cs typeface="Arial" panose="020B0604020202020204"/>
                <a:sym typeface="Arial" panose="020B0604020202020204"/>
              </a:rPr>
              <a:t>9</a:t>
            </a:fld>
            <a:endParaRPr lang="zh-CN" altLang="en-US"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
        <p:cNvGrpSpPr/>
        <p:nvPr/>
      </p:nvGrpSpPr>
      <p:grpSpPr>
        <a:xfrm>
          <a:off x="0" y="0"/>
          <a:ext cx="0" cy="0"/>
          <a:chOff x="0" y="0"/>
          <a:chExt cx="0" cy="0"/>
        </a:xfrm>
      </p:grpSpPr>
      <p:sp>
        <p:nvSpPr>
          <p:cNvPr id="17" name="Google Shape;1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 name="Google Shape;1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Click vào hình chú thỏ để mở video, GV cho HS xem từ 3-5 phút tùy theo thời gian trước đó. </a:t>
            </a:r>
          </a:p>
        </p:txBody>
      </p:sp>
      <p:sp>
        <p:nvSpPr>
          <p:cNvPr id="19" name="Google Shape;1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16</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标题和内容">
  <p:cSld name="标题和内容">
    <p:bg>
      <p:bgPr>
        <a:blipFill>
          <a:blip r:embed="rId2"/>
          <a:stretch>
            <a:fillRect/>
          </a:stretch>
        </a:blipFill>
        <a:effectLst/>
      </p:bgPr>
    </p:bg>
    <p:spTree>
      <p:nvGrpSpPr>
        <p:cNvPr id="1" name="Shape 11"/>
        <p:cNvGrpSpPr/>
        <p:nvPr/>
      </p:nvGrpSpPr>
      <p:grpSpPr>
        <a:xfrm>
          <a:off x="0" y="0"/>
          <a:ext cx="0" cy="0"/>
          <a:chOff x="0" y="0"/>
          <a:chExt cx="0" cy="0"/>
        </a:xfrm>
      </p:grpSpPr>
      <p:pic>
        <p:nvPicPr>
          <p:cNvPr id="12" name="Google Shape;12;p24"/>
          <p:cNvPicPr preferRelativeResize="0"/>
          <p:nvPr/>
        </p:nvPicPr>
        <p:blipFill rotWithShape="1">
          <a:blip r:embed="rId3"/>
          <a:srcRect/>
          <a:stretch>
            <a:fillRect/>
          </a:stretch>
        </p:blipFill>
        <p:spPr>
          <a:xfrm>
            <a:off x="249376" y="244286"/>
            <a:ext cx="695047" cy="69504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4"/>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两项内容">
  <p:cSld name="两项内容">
    <p:spTree>
      <p:nvGrpSpPr>
        <p:cNvPr id="1" name="Shape 1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8" name="组合 7"/>
          <p:cNvGrpSpPr/>
          <p:nvPr userDrawn="1"/>
        </p:nvGrpSpPr>
        <p:grpSpPr>
          <a:xfrm>
            <a:off x="-1" y="0"/>
            <a:ext cx="12192001" cy="698500"/>
            <a:chOff x="310412" y="0"/>
            <a:chExt cx="12416520" cy="69850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4815" b="92778"/>
            <a:stretch>
              <a:fillRect/>
            </a:stretch>
          </p:blipFill>
          <p:spPr>
            <a:xfrm>
              <a:off x="310412" y="0"/>
              <a:ext cx="6136369" cy="698500"/>
            </a:xfrm>
            <a:prstGeom prst="rect">
              <a:avLst/>
            </a:prstGeom>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b="92778"/>
            <a:stretch>
              <a:fillRect/>
            </a:stretch>
          </p:blipFill>
          <p:spPr>
            <a:xfrm>
              <a:off x="6280149" y="0"/>
              <a:ext cx="6446783" cy="698500"/>
            </a:xfrm>
            <a:prstGeom prst="rect">
              <a:avLst/>
            </a:prstGeom>
          </p:spPr>
        </p:pic>
      </p:grpSp>
      <p:grpSp>
        <p:nvGrpSpPr>
          <p:cNvPr id="11" name="组合 10"/>
          <p:cNvGrpSpPr/>
          <p:nvPr userDrawn="1"/>
        </p:nvGrpSpPr>
        <p:grpSpPr>
          <a:xfrm flipV="1">
            <a:off x="-2" y="6083299"/>
            <a:ext cx="12192001" cy="774699"/>
            <a:chOff x="310412" y="0"/>
            <a:chExt cx="12416520" cy="69850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4815" b="92778"/>
            <a:stretch>
              <a:fillRect/>
            </a:stretch>
          </p:blipFill>
          <p:spPr>
            <a:xfrm>
              <a:off x="310412" y="0"/>
              <a:ext cx="6136369" cy="6985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b="92778"/>
            <a:stretch>
              <a:fillRect/>
            </a:stretch>
          </p:blipFill>
          <p:spPr>
            <a:xfrm>
              <a:off x="6280149" y="0"/>
              <a:ext cx="6446783" cy="69850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3" name="Picture 2" descr="A picture containing text, room, gambling house, scene&#10;&#10;Description automatically generated"/>
          <p:cNvPicPr>
            <a:picLocks noChangeAspect="1"/>
          </p:cNvPicPr>
          <p:nvPr userDrawn="1"/>
        </p:nvPicPr>
        <p:blipFill>
          <a:blip r:embed="rId8"/>
          <a:stretch>
            <a:fillRect/>
          </a:stretch>
        </p:blipFill>
        <p:spPr>
          <a:xfrm>
            <a:off x="-1946497" y="0"/>
            <a:ext cx="1826756" cy="182675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4.jpeg"/><Relationship Id="rId7"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45.png"/><Relationship Id="rId4" Type="http://schemas.openxmlformats.org/officeDocument/2006/relationships/slide" Target="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45.png"/><Relationship Id="rId4" Type="http://schemas.openxmlformats.org/officeDocument/2006/relationships/slide" Target="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4.jpeg"/><Relationship Id="rId7"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45.png"/><Relationship Id="rId4" Type="http://schemas.openxmlformats.org/officeDocument/2006/relationships/slide" Target="slide9.xml"/></Relationships>
</file>

<file path=ppt/slides/_rels/slide1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4.jpeg"/><Relationship Id="rId7"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45.png"/><Relationship Id="rId4" Type="http://schemas.openxmlformats.org/officeDocument/2006/relationships/slide" Target="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45.png"/><Relationship Id="rId4" Type="http://schemas.openxmlformats.org/officeDocument/2006/relationships/slide" Target="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9.jpe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45.png"/><Relationship Id="rId4" Type="http://schemas.openxmlformats.org/officeDocument/2006/relationships/slide" Target="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hyperlink" Target="https://www.youtube.com/watch?v=OnOE_c7OLz4"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16.png"/><Relationship Id="rId10" Type="http://schemas.microsoft.com/office/2007/relationships/hdphoto" Target="../media/hdphoto3.wdp"/><Relationship Id="rId4" Type="http://schemas.openxmlformats.org/officeDocument/2006/relationships/image" Target="../media/image8.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slideLayout" Target="../slideLayouts/slideLayout5.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4.png"/><Relationship Id="rId15" Type="http://schemas.openxmlformats.org/officeDocument/2006/relationships/image" Target="../media/image21.png"/><Relationship Id="rId10" Type="http://schemas.openxmlformats.org/officeDocument/2006/relationships/image" Target="../media/image10.png"/><Relationship Id="rId4" Type="http://schemas.openxmlformats.org/officeDocument/2006/relationships/notesSlide" Target="../notesSlides/notesSlide4.xml"/><Relationship Id="rId9" Type="http://schemas.openxmlformats.org/officeDocument/2006/relationships/image" Target="../media/image9.pn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youtube.com/watch?v=vidrJtGTkdI" TargetMode="Externa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GIF"/><Relationship Id="rId18" Type="http://schemas.openxmlformats.org/officeDocument/2006/relationships/image" Target="../media/image37.png"/><Relationship Id="rId26" Type="http://schemas.openxmlformats.org/officeDocument/2006/relationships/image" Target="../media/image41.png"/><Relationship Id="rId3" Type="http://schemas.openxmlformats.org/officeDocument/2006/relationships/audio" Target="../media/audio1.wav"/><Relationship Id="rId21" Type="http://schemas.openxmlformats.org/officeDocument/2006/relationships/slide" Target="slide11.xml"/><Relationship Id="rId7" Type="http://schemas.openxmlformats.org/officeDocument/2006/relationships/image" Target="../media/image27.png"/><Relationship Id="rId12" Type="http://schemas.openxmlformats.org/officeDocument/2006/relationships/image" Target="../media/image32.GIF"/><Relationship Id="rId17" Type="http://schemas.openxmlformats.org/officeDocument/2006/relationships/slide" Target="slide16.xml"/><Relationship Id="rId25" Type="http://schemas.openxmlformats.org/officeDocument/2006/relationships/slide" Target="slide13.xml"/><Relationship Id="rId2" Type="http://schemas.openxmlformats.org/officeDocument/2006/relationships/notesSlide" Target="../notesSlides/notesSlide8.xml"/><Relationship Id="rId16" Type="http://schemas.openxmlformats.org/officeDocument/2006/relationships/image" Target="../media/image36.GIF"/><Relationship Id="rId20" Type="http://schemas.openxmlformats.org/officeDocument/2006/relationships/image" Target="../media/image38.png"/><Relationship Id="rId29" Type="http://schemas.openxmlformats.org/officeDocument/2006/relationships/slide" Target="slide15.xml"/><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0.pn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slide" Target="slide12.xml"/><Relationship Id="rId28" Type="http://schemas.openxmlformats.org/officeDocument/2006/relationships/image" Target="../media/image42.png"/><Relationship Id="rId10" Type="http://schemas.openxmlformats.org/officeDocument/2006/relationships/image" Target="../media/image30.png"/><Relationship Id="rId19" Type="http://schemas.openxmlformats.org/officeDocument/2006/relationships/slide" Target="slide10.xml"/><Relationship Id="rId4" Type="http://schemas.openxmlformats.org/officeDocument/2006/relationships/image" Target="../media/image24.jpeg"/><Relationship Id="rId9" Type="http://schemas.openxmlformats.org/officeDocument/2006/relationships/image" Target="../media/image29.png"/><Relationship Id="rId14" Type="http://schemas.openxmlformats.org/officeDocument/2006/relationships/image" Target="../media/image34.GIF"/><Relationship Id="rId22" Type="http://schemas.openxmlformats.org/officeDocument/2006/relationships/image" Target="../media/image39.png"/><Relationship Id="rId27" Type="http://schemas.openxmlformats.org/officeDocument/2006/relationships/slide" Target="slide14.xml"/><Relationship Id="rId30"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27"/>
        <p:cNvGrpSpPr/>
        <p:nvPr/>
      </p:nvGrpSpPr>
      <p:grpSpPr>
        <a:xfrm>
          <a:off x="0" y="0"/>
          <a:ext cx="0" cy="0"/>
          <a:chOff x="0" y="0"/>
          <a:chExt cx="0" cy="0"/>
        </a:xfrm>
      </p:grpSpPr>
      <p:sp>
        <p:nvSpPr>
          <p:cNvPr id="2" name="TextBox 1"/>
          <p:cNvSpPr txBox="1"/>
          <p:nvPr/>
        </p:nvSpPr>
        <p:spPr>
          <a:xfrm>
            <a:off x="2810634" y="1443761"/>
            <a:ext cx="6268630" cy="2584450"/>
          </a:xfrm>
          <a:prstGeom prst="rect">
            <a:avLst/>
          </a:prstGeom>
          <a:noFill/>
        </p:spPr>
        <p:txBody>
          <a:bodyPr wrap="square" rtlCol="0">
            <a:spAutoFit/>
          </a:bodyPr>
          <a:lstStyle/>
          <a:p>
            <a:pPr algn="ctr"/>
            <a:r>
              <a:rPr lang="en-US" sz="5400">
                <a:solidFill>
                  <a:srgbClr val="C00000"/>
                </a:solidFill>
                <a:latin typeface="iCiel Cadena" panose="02000503000000020004" pitchFamily="50" charset="0"/>
              </a:rPr>
              <a:t>Chào mừng các con đến với buổi giao lưu Tết Trung thu</a:t>
            </a:r>
          </a:p>
        </p:txBody>
      </p:sp>
      <p:sp>
        <p:nvSpPr>
          <p:cNvPr id="16" name="TextBox 15"/>
          <p:cNvSpPr txBox="1"/>
          <p:nvPr/>
        </p:nvSpPr>
        <p:spPr>
          <a:xfrm>
            <a:off x="2810634" y="4731712"/>
            <a:ext cx="6268630" cy="645160"/>
          </a:xfrm>
          <a:prstGeom prst="rect">
            <a:avLst/>
          </a:prstGeom>
          <a:noFill/>
        </p:spPr>
        <p:txBody>
          <a:bodyPr wrap="square" rtlCol="0">
            <a:spAutoFit/>
          </a:bodyPr>
          <a:lstStyle/>
          <a:p>
            <a:pPr algn="ctr"/>
            <a:r>
              <a:rPr lang="en-US" sz="3600" i="1" dirty="0" err="1">
                <a:solidFill>
                  <a:srgbClr val="C00000"/>
                </a:solidFill>
                <a:latin typeface="Times New Roman" panose="02020603050405020304" pitchFamily="18" charset="0"/>
                <a:cs typeface="Times New Roman" panose="02020603050405020304" pitchFamily="18" charset="0"/>
              </a:rPr>
              <a:t>Ngày</a:t>
            </a:r>
            <a:r>
              <a:rPr lang="en-US" sz="3600" i="1" dirty="0">
                <a:solidFill>
                  <a:srgbClr val="C00000"/>
                </a:solidFill>
                <a:latin typeface="Times New Roman" panose="02020603050405020304" pitchFamily="18" charset="0"/>
                <a:cs typeface="Times New Roman" panose="02020603050405020304" pitchFamily="18" charset="0"/>
              </a:rPr>
              <a:t> …./9/2022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pSp>
        <p:nvGrpSpPr>
          <p:cNvPr id="3" name="Group 2"/>
          <p:cNvGrpSpPr/>
          <p:nvPr/>
        </p:nvGrpSpPr>
        <p:grpSpPr>
          <a:xfrm>
            <a:off x="1810905" y="-1591435"/>
            <a:ext cx="8570190" cy="6450786"/>
            <a:chOff x="1810905" y="-1591435"/>
            <a:chExt cx="8570190" cy="6450786"/>
          </a:xfrm>
        </p:grpSpPr>
        <p:pic>
          <p:nvPicPr>
            <p:cNvPr id="5"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47423">
              <a:off x="1810905" y="-1591435"/>
              <a:ext cx="8570190" cy="6450786"/>
            </a:xfrm>
            <a:prstGeom prst="rect">
              <a:avLst/>
            </a:prstGeom>
          </p:spPr>
        </p:pic>
        <p:sp>
          <p:nvSpPr>
            <p:cNvPr id="2" name="TextBox 1"/>
            <p:cNvSpPr txBox="1"/>
            <p:nvPr/>
          </p:nvSpPr>
          <p:spPr>
            <a:xfrm>
              <a:off x="3439885" y="1822644"/>
              <a:ext cx="5529943" cy="1323439"/>
            </a:xfrm>
            <a:prstGeom prst="rect">
              <a:avLst/>
            </a:prstGeom>
            <a:noFill/>
          </p:spPr>
          <p:txBody>
            <a:bodyPr wrap="square" rtlCol="0">
              <a:spAutoFit/>
            </a:bodyPr>
            <a:lstStyle/>
            <a:p>
              <a:pPr algn="ctr"/>
              <a:r>
                <a:rPr lang="en-US" sz="4000" b="1">
                  <a:solidFill>
                    <a:srgbClr val="0070C0"/>
                  </a:solidFill>
                  <a:latin typeface="Times New Roman" panose="02020603050405020304" pitchFamily="18" charset="0"/>
                  <a:cs typeface="Times New Roman" panose="02020603050405020304" pitchFamily="18" charset="0"/>
                </a:rPr>
                <a:t>Tết Trung thu còn có tên gọi khác là gì?</a:t>
              </a:r>
            </a:p>
          </p:txBody>
        </p:sp>
      </p:grpSp>
      <p:pic>
        <p:nvPicPr>
          <p:cNvPr id="7" name="Google Shape;21;p1"/>
          <p:cNvPicPr preferRelativeResize="0"/>
          <p:nvPr/>
        </p:nvPicPr>
        <p:blipFill rotWithShape="1">
          <a:blip r:embed="rId7"/>
          <a:srcRect/>
          <a:stretch>
            <a:fillRect/>
          </a:stretch>
        </p:blipFill>
        <p:spPr>
          <a:xfrm>
            <a:off x="38100" y="4499429"/>
            <a:ext cx="2693512" cy="2356979"/>
          </a:xfrm>
          <a:prstGeom prst="rect">
            <a:avLst/>
          </a:prstGeom>
          <a:noFill/>
          <a:ln>
            <a:noFill/>
          </a:ln>
        </p:spPr>
      </p:pic>
      <p:grpSp>
        <p:nvGrpSpPr>
          <p:cNvPr id="8" name="组合 5"/>
          <p:cNvGrpSpPr/>
          <p:nvPr/>
        </p:nvGrpSpPr>
        <p:grpSpPr>
          <a:xfrm>
            <a:off x="2678526" y="4375315"/>
            <a:ext cx="6834948" cy="917804"/>
            <a:chOff x="2454195" y="4579774"/>
            <a:chExt cx="6834948" cy="917804"/>
          </a:xfrm>
        </p:grpSpPr>
        <p:pic>
          <p:nvPicPr>
            <p:cNvPr id="9" name="图片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54195" y="4766385"/>
              <a:ext cx="431893" cy="705501"/>
            </a:xfrm>
            <a:prstGeom prst="rect">
              <a:avLst/>
            </a:prstGeom>
          </p:spPr>
        </p:pic>
        <p:sp>
          <p:nvSpPr>
            <p:cNvPr id="10" name="矩形 15"/>
            <p:cNvSpPr/>
            <p:nvPr/>
          </p:nvSpPr>
          <p:spPr>
            <a:xfrm>
              <a:off x="3048503" y="4805890"/>
              <a:ext cx="6240640" cy="691688"/>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7"/>
            <p:cNvSpPr/>
            <p:nvPr/>
          </p:nvSpPr>
          <p:spPr>
            <a:xfrm>
              <a:off x="2962185" y="4703888"/>
              <a:ext cx="6240640" cy="69168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9"/>
            <p:cNvSpPr/>
            <p:nvPr/>
          </p:nvSpPr>
          <p:spPr>
            <a:xfrm>
              <a:off x="2954954" y="4579774"/>
              <a:ext cx="6247871" cy="752385"/>
            </a:xfrm>
            <a:prstGeom prst="rect">
              <a:avLst/>
            </a:prstGeom>
          </p:spPr>
          <p:txBody>
            <a:bodyPr wrap="square">
              <a:spAutoFit/>
            </a:bodyPr>
            <a:lstStyle/>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Tết Thiếu nhi, Tết Đoàn viên</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pSp>
        <p:nvGrpSpPr>
          <p:cNvPr id="13" name="Group 12"/>
          <p:cNvGrpSpPr/>
          <p:nvPr/>
        </p:nvGrpSpPr>
        <p:grpSpPr>
          <a:xfrm>
            <a:off x="1810905" y="-1591435"/>
            <a:ext cx="8570190" cy="6450786"/>
            <a:chOff x="1810905" y="-1591435"/>
            <a:chExt cx="8570190" cy="6450786"/>
          </a:xfrm>
        </p:grpSpPr>
        <p:pic>
          <p:nvPicPr>
            <p:cNvPr id="14"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47423">
              <a:off x="1810905" y="-1591435"/>
              <a:ext cx="8570190" cy="6450786"/>
            </a:xfrm>
            <a:prstGeom prst="rect">
              <a:avLst/>
            </a:prstGeom>
          </p:spPr>
        </p:pic>
        <p:sp>
          <p:nvSpPr>
            <p:cNvPr id="15" name="TextBox 14"/>
            <p:cNvSpPr txBox="1"/>
            <p:nvPr/>
          </p:nvSpPr>
          <p:spPr>
            <a:xfrm>
              <a:off x="3439885" y="1822644"/>
              <a:ext cx="5529943" cy="1323439"/>
            </a:xfrm>
            <a:prstGeom prst="rect">
              <a:avLst/>
            </a:prstGeom>
            <a:noFill/>
          </p:spPr>
          <p:txBody>
            <a:bodyPr wrap="square" rtlCol="0">
              <a:spAutoFit/>
            </a:bodyPr>
            <a:lstStyle/>
            <a:p>
              <a:pPr algn="ctr"/>
              <a:r>
                <a:rPr lang="en-US" sz="4000" b="1">
                  <a:solidFill>
                    <a:srgbClr val="0070C0"/>
                  </a:solidFill>
                  <a:latin typeface="Times New Roman" panose="02020603050405020304" pitchFamily="18" charset="0"/>
                  <a:cs typeface="Times New Roman" panose="02020603050405020304" pitchFamily="18" charset="0"/>
                </a:rPr>
                <a:t>Tết Trung thu diễn ra vào khi nào?</a:t>
              </a:r>
            </a:p>
          </p:txBody>
        </p:sp>
      </p:grpSp>
      <p:pic>
        <p:nvPicPr>
          <p:cNvPr id="16" name="Google Shape;21;p1"/>
          <p:cNvPicPr preferRelativeResize="0"/>
          <p:nvPr/>
        </p:nvPicPr>
        <p:blipFill rotWithShape="1">
          <a:blip r:embed="rId7"/>
          <a:srcRect/>
          <a:stretch>
            <a:fillRect/>
          </a:stretch>
        </p:blipFill>
        <p:spPr>
          <a:xfrm>
            <a:off x="38100" y="4499429"/>
            <a:ext cx="2693512" cy="2356979"/>
          </a:xfrm>
          <a:prstGeom prst="rect">
            <a:avLst/>
          </a:prstGeom>
          <a:noFill/>
          <a:ln>
            <a:noFill/>
          </a:ln>
        </p:spPr>
      </p:pic>
      <p:grpSp>
        <p:nvGrpSpPr>
          <p:cNvPr id="17" name="组合 5"/>
          <p:cNvGrpSpPr/>
          <p:nvPr/>
        </p:nvGrpSpPr>
        <p:grpSpPr>
          <a:xfrm>
            <a:off x="3071896" y="4419903"/>
            <a:ext cx="6341420" cy="1702403"/>
            <a:chOff x="2947723" y="4332717"/>
            <a:chExt cx="6341420" cy="1702403"/>
          </a:xfrm>
        </p:grpSpPr>
        <p:sp>
          <p:nvSpPr>
            <p:cNvPr id="19" name="矩形 15"/>
            <p:cNvSpPr/>
            <p:nvPr/>
          </p:nvSpPr>
          <p:spPr>
            <a:xfrm>
              <a:off x="3048503" y="4805889"/>
              <a:ext cx="6240640" cy="122923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7"/>
            <p:cNvSpPr/>
            <p:nvPr/>
          </p:nvSpPr>
          <p:spPr>
            <a:xfrm>
              <a:off x="2954954" y="4503367"/>
              <a:ext cx="6240640" cy="1323439"/>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19"/>
            <p:cNvSpPr/>
            <p:nvPr/>
          </p:nvSpPr>
          <p:spPr>
            <a:xfrm>
              <a:off x="2947723" y="4332717"/>
              <a:ext cx="6247871" cy="1481175"/>
            </a:xfrm>
            <a:prstGeom prst="rect">
              <a:avLst/>
            </a:prstGeom>
          </p:spPr>
          <p:txBody>
            <a:bodyPr wrap="square">
              <a:spAutoFit/>
            </a:bodyPr>
            <a:lstStyle/>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Ngày Rằm tháng 8 hằng năm</a:t>
              </a:r>
            </a:p>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(Ngày 15 tháng 8 âm lịch)</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pSp>
        <p:nvGrpSpPr>
          <p:cNvPr id="5" name="Group 4"/>
          <p:cNvGrpSpPr/>
          <p:nvPr/>
        </p:nvGrpSpPr>
        <p:grpSpPr>
          <a:xfrm>
            <a:off x="1506105" y="-1745626"/>
            <a:ext cx="8570190" cy="6450786"/>
            <a:chOff x="1810905" y="-1591435"/>
            <a:chExt cx="8570190" cy="6450786"/>
          </a:xfrm>
        </p:grpSpPr>
        <p:pic>
          <p:nvPicPr>
            <p:cNvPr id="6"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47423">
              <a:off x="1810905" y="-1591435"/>
              <a:ext cx="8570190" cy="6450786"/>
            </a:xfrm>
            <a:prstGeom prst="rect">
              <a:avLst/>
            </a:prstGeom>
          </p:spPr>
        </p:pic>
        <p:sp>
          <p:nvSpPr>
            <p:cNvPr id="7" name="TextBox 6"/>
            <p:cNvSpPr txBox="1"/>
            <p:nvPr/>
          </p:nvSpPr>
          <p:spPr>
            <a:xfrm>
              <a:off x="3172676" y="1776377"/>
              <a:ext cx="6313715" cy="1323439"/>
            </a:xfrm>
            <a:prstGeom prst="rect">
              <a:avLst/>
            </a:prstGeom>
            <a:noFill/>
          </p:spPr>
          <p:txBody>
            <a:bodyPr wrap="square" rtlCol="0">
              <a:spAutoFit/>
            </a:bodyPr>
            <a:lstStyle/>
            <a:p>
              <a:pPr algn="ctr"/>
              <a:r>
                <a:rPr lang="en-US" sz="4000" b="1">
                  <a:solidFill>
                    <a:srgbClr val="0070C0"/>
                  </a:solidFill>
                  <a:latin typeface="Times New Roman" panose="02020603050405020304" pitchFamily="18" charset="0"/>
                  <a:cs typeface="Times New Roman" panose="02020603050405020304" pitchFamily="18" charset="0"/>
                </a:rPr>
                <a:t>Loại bánh nào xuất hiện nhiều trong Tết Trung thu?</a:t>
              </a:r>
            </a:p>
          </p:txBody>
        </p:sp>
      </p:grpSp>
      <p:pic>
        <p:nvPicPr>
          <p:cNvPr id="8" name="Google Shape;21;p1"/>
          <p:cNvPicPr preferRelativeResize="0"/>
          <p:nvPr/>
        </p:nvPicPr>
        <p:blipFill rotWithShape="1">
          <a:blip r:embed="rId7"/>
          <a:srcRect/>
          <a:stretch>
            <a:fillRect/>
          </a:stretch>
        </p:blipFill>
        <p:spPr>
          <a:xfrm>
            <a:off x="38100" y="4499429"/>
            <a:ext cx="2693512" cy="2356979"/>
          </a:xfrm>
          <a:prstGeom prst="rect">
            <a:avLst/>
          </a:prstGeom>
          <a:noFill/>
          <a:ln>
            <a:noFill/>
          </a:ln>
        </p:spPr>
      </p:pic>
      <p:pic>
        <p:nvPicPr>
          <p:cNvPr id="2050" name="Picture 2" descr="Nguồn gốc, ý nghĩa hình dạng của bánh nướng, bánh dẻo Trung Th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3259" y="3139353"/>
            <a:ext cx="4083369" cy="27201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14" name="组合 5"/>
          <p:cNvGrpSpPr/>
          <p:nvPr/>
        </p:nvGrpSpPr>
        <p:grpSpPr>
          <a:xfrm>
            <a:off x="3393879" y="4635722"/>
            <a:ext cx="4300586" cy="1045033"/>
            <a:chOff x="2954954" y="4503367"/>
            <a:chExt cx="6334189" cy="1045033"/>
          </a:xfrm>
        </p:grpSpPr>
        <p:sp>
          <p:nvSpPr>
            <p:cNvPr id="15" name="矩形 15"/>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7"/>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9"/>
            <p:cNvSpPr/>
            <p:nvPr/>
          </p:nvSpPr>
          <p:spPr>
            <a:xfrm>
              <a:off x="2994497" y="4503367"/>
              <a:ext cx="6247871" cy="742511"/>
            </a:xfrm>
            <a:prstGeom prst="rect">
              <a:avLst/>
            </a:prstGeom>
          </p:spPr>
          <p:txBody>
            <a:bodyPr wrap="square">
              <a:spAutoFit/>
            </a:bodyPr>
            <a:lstStyle/>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Bánh nướng, bánh dẻo</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par>
                                <p:cTn id="15" presetID="53" presetClass="entr" presetSubtype="16"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fltVal val="0"/>
                                          </p:val>
                                        </p:tav>
                                        <p:tav tm="100000">
                                          <p:val>
                                            <p:strVal val="#ppt_h"/>
                                          </p:val>
                                        </p:tav>
                                      </p:tavLst>
                                    </p:anim>
                                    <p:animEffect transition="in" filter="fade">
                                      <p:cBhvr>
                                        <p:cTn id="19" dur="500"/>
                                        <p:tgtEl>
                                          <p:spTgt spid="2050"/>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7886" y="5388205"/>
            <a:ext cx="2400300" cy="1468203"/>
          </a:xfrm>
          <a:prstGeom prst="rect">
            <a:avLst/>
          </a:prstGeom>
        </p:spPr>
      </p:pic>
      <p:grpSp>
        <p:nvGrpSpPr>
          <p:cNvPr id="5" name="Group 4"/>
          <p:cNvGrpSpPr/>
          <p:nvPr/>
        </p:nvGrpSpPr>
        <p:grpSpPr>
          <a:xfrm>
            <a:off x="1632028" y="-1676248"/>
            <a:ext cx="8570190" cy="5214005"/>
            <a:chOff x="1810905" y="-1591435"/>
            <a:chExt cx="8570190" cy="6450786"/>
          </a:xfrm>
        </p:grpSpPr>
        <p:pic>
          <p:nvPicPr>
            <p:cNvPr id="6"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47423">
              <a:off x="1810905" y="-1591435"/>
              <a:ext cx="8570190" cy="6450786"/>
            </a:xfrm>
            <a:prstGeom prst="rect">
              <a:avLst/>
            </a:prstGeom>
          </p:spPr>
        </p:pic>
        <p:sp>
          <p:nvSpPr>
            <p:cNvPr id="7" name="TextBox 6"/>
            <p:cNvSpPr txBox="1"/>
            <p:nvPr/>
          </p:nvSpPr>
          <p:spPr>
            <a:xfrm>
              <a:off x="3509905" y="1389300"/>
              <a:ext cx="5529943" cy="1754326"/>
            </a:xfrm>
            <a:prstGeom prst="rect">
              <a:avLst/>
            </a:prstGeom>
            <a:noFill/>
          </p:spPr>
          <p:txBody>
            <a:bodyPr wrap="square" rtlCol="0">
              <a:spAutoFit/>
            </a:bodyPr>
            <a:lstStyle/>
            <a:p>
              <a:pPr algn="ctr"/>
              <a:r>
                <a:rPr lang="vi-VN" sz="3600" b="1" i="0">
                  <a:solidFill>
                    <a:srgbClr val="0070C0"/>
                  </a:solidFill>
                  <a:effectLst/>
                  <a:latin typeface="+mj-lt"/>
                </a:rPr>
                <a:t>Hai nhân vật được nhắc đến nhiều trong ngày Tết Trung thu là ai?</a:t>
              </a:r>
              <a:endParaRPr lang="en-US" sz="2800" b="1">
                <a:solidFill>
                  <a:srgbClr val="0070C0"/>
                </a:solidFill>
                <a:latin typeface="+mj-lt"/>
                <a:cs typeface="Times New Roman" panose="02020603050405020304" pitchFamily="18" charset="0"/>
              </a:endParaRPr>
            </a:p>
          </p:txBody>
        </p:sp>
      </p:grpSp>
      <p:pic>
        <p:nvPicPr>
          <p:cNvPr id="8" name="Google Shape;21;p1"/>
          <p:cNvPicPr preferRelativeResize="0"/>
          <p:nvPr/>
        </p:nvPicPr>
        <p:blipFill rotWithShape="1">
          <a:blip r:embed="rId7"/>
          <a:srcRect/>
          <a:stretch>
            <a:fillRect/>
          </a:stretch>
        </p:blipFill>
        <p:spPr>
          <a:xfrm>
            <a:off x="38100" y="4499429"/>
            <a:ext cx="2693512" cy="2356979"/>
          </a:xfrm>
          <a:prstGeom prst="rect">
            <a:avLst/>
          </a:prstGeom>
          <a:noFill/>
          <a:ln>
            <a:noFill/>
          </a:ln>
        </p:spPr>
      </p:pic>
      <p:grpSp>
        <p:nvGrpSpPr>
          <p:cNvPr id="9" name="组合 5"/>
          <p:cNvGrpSpPr/>
          <p:nvPr/>
        </p:nvGrpSpPr>
        <p:grpSpPr>
          <a:xfrm>
            <a:off x="3037353" y="3385662"/>
            <a:ext cx="4887448" cy="1113767"/>
            <a:chOff x="2855122" y="4434633"/>
            <a:chExt cx="6434021" cy="1113767"/>
          </a:xfrm>
        </p:grpSpPr>
        <p:sp>
          <p:nvSpPr>
            <p:cNvPr id="10" name="矩形 15"/>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7"/>
            <p:cNvSpPr/>
            <p:nvPr/>
          </p:nvSpPr>
          <p:spPr>
            <a:xfrm>
              <a:off x="2947723" y="4535374"/>
              <a:ext cx="6240640" cy="793447"/>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9"/>
            <p:cNvSpPr/>
            <p:nvPr/>
          </p:nvSpPr>
          <p:spPr>
            <a:xfrm>
              <a:off x="2855122" y="4434633"/>
              <a:ext cx="6247871" cy="742511"/>
            </a:xfrm>
            <a:prstGeom prst="rect">
              <a:avLst/>
            </a:prstGeom>
          </p:spPr>
          <p:txBody>
            <a:bodyPr wrap="square">
              <a:spAutoFit/>
            </a:bodyPr>
            <a:lstStyle/>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Chị Hằng và Chú Cuội</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pic>
        <p:nvPicPr>
          <p:cNvPr id="3074" name="Picture 2" descr="Ngọc Hân hóa chị Hằng xinh đẹp bên chú Cuội Xuân Bắ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95532" y="3296353"/>
            <a:ext cx="3438059" cy="28673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par>
                                <p:cTn id="15" presetID="53" presetClass="entr" presetSubtype="16"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 calcmode="lin" valueType="num">
                                      <p:cBhvr>
                                        <p:cTn id="17" dur="500" fill="hold"/>
                                        <p:tgtEl>
                                          <p:spTgt spid="3074"/>
                                        </p:tgtEl>
                                        <p:attrNameLst>
                                          <p:attrName>ppt_w</p:attrName>
                                        </p:attrNameLst>
                                      </p:cBhvr>
                                      <p:tavLst>
                                        <p:tav tm="0">
                                          <p:val>
                                            <p:fltVal val="0"/>
                                          </p:val>
                                        </p:tav>
                                        <p:tav tm="100000">
                                          <p:val>
                                            <p:strVal val="#ppt_w"/>
                                          </p:val>
                                        </p:tav>
                                      </p:tavLst>
                                    </p:anim>
                                    <p:anim calcmode="lin" valueType="num">
                                      <p:cBhvr>
                                        <p:cTn id="18" dur="500" fill="hold"/>
                                        <p:tgtEl>
                                          <p:spTgt spid="3074"/>
                                        </p:tgtEl>
                                        <p:attrNameLst>
                                          <p:attrName>ppt_h</p:attrName>
                                        </p:attrNameLst>
                                      </p:cBhvr>
                                      <p:tavLst>
                                        <p:tav tm="0">
                                          <p:val>
                                            <p:fltVal val="0"/>
                                          </p:val>
                                        </p:tav>
                                        <p:tav tm="100000">
                                          <p:val>
                                            <p:strVal val="#ppt_h"/>
                                          </p:val>
                                        </p:tav>
                                      </p:tavLst>
                                    </p:anim>
                                    <p:animEffect transition="in" filter="fade">
                                      <p:cBhvr>
                                        <p:cTn id="19" dur="500"/>
                                        <p:tgtEl>
                                          <p:spTgt spid="3074"/>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pSp>
        <p:nvGrpSpPr>
          <p:cNvPr id="5" name="Group 4"/>
          <p:cNvGrpSpPr/>
          <p:nvPr/>
        </p:nvGrpSpPr>
        <p:grpSpPr>
          <a:xfrm>
            <a:off x="1810905" y="-1591435"/>
            <a:ext cx="8570190" cy="6450786"/>
            <a:chOff x="1810905" y="-1591435"/>
            <a:chExt cx="8570190" cy="6450786"/>
          </a:xfrm>
        </p:grpSpPr>
        <p:pic>
          <p:nvPicPr>
            <p:cNvPr id="6"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47423">
              <a:off x="1810905" y="-1591435"/>
              <a:ext cx="8570190" cy="6450786"/>
            </a:xfrm>
            <a:prstGeom prst="rect">
              <a:avLst/>
            </a:prstGeom>
          </p:spPr>
        </p:pic>
        <p:sp>
          <p:nvSpPr>
            <p:cNvPr id="7" name="TextBox 6"/>
            <p:cNvSpPr txBox="1"/>
            <p:nvPr/>
          </p:nvSpPr>
          <p:spPr>
            <a:xfrm>
              <a:off x="3439885" y="1822644"/>
              <a:ext cx="6073589" cy="1323439"/>
            </a:xfrm>
            <a:prstGeom prst="rect">
              <a:avLst/>
            </a:prstGeom>
            <a:noFill/>
          </p:spPr>
          <p:txBody>
            <a:bodyPr wrap="square" rtlCol="0">
              <a:spAutoFit/>
            </a:bodyPr>
            <a:lstStyle/>
            <a:p>
              <a:pPr algn="ctr"/>
              <a:r>
                <a:rPr lang="en-US" sz="4000" b="1">
                  <a:solidFill>
                    <a:srgbClr val="0070C0"/>
                  </a:solidFill>
                  <a:latin typeface="Times New Roman" panose="02020603050405020304" pitchFamily="18" charset="0"/>
                  <a:cs typeface="Times New Roman" panose="02020603050405020304" pitchFamily="18" charset="0"/>
                </a:rPr>
                <a:t>Hãy kể tên 1 bài hát về Tết trung thu mà em biết. </a:t>
              </a:r>
            </a:p>
          </p:txBody>
        </p:sp>
      </p:grpSp>
      <p:grpSp>
        <p:nvGrpSpPr>
          <p:cNvPr id="8" name="组合 5"/>
          <p:cNvGrpSpPr/>
          <p:nvPr/>
        </p:nvGrpSpPr>
        <p:grpSpPr>
          <a:xfrm>
            <a:off x="3179285" y="4375315"/>
            <a:ext cx="6334189" cy="2713701"/>
            <a:chOff x="2954954" y="4579774"/>
            <a:chExt cx="6334189" cy="1481175"/>
          </a:xfrm>
        </p:grpSpPr>
        <p:sp>
          <p:nvSpPr>
            <p:cNvPr id="10" name="矩形 15"/>
            <p:cNvSpPr/>
            <p:nvPr/>
          </p:nvSpPr>
          <p:spPr>
            <a:xfrm>
              <a:off x="3048503" y="4805890"/>
              <a:ext cx="6240640" cy="691688"/>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7"/>
            <p:cNvSpPr/>
            <p:nvPr/>
          </p:nvSpPr>
          <p:spPr>
            <a:xfrm>
              <a:off x="2962185" y="4703888"/>
              <a:ext cx="6240640" cy="69168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9"/>
            <p:cNvSpPr/>
            <p:nvPr/>
          </p:nvSpPr>
          <p:spPr>
            <a:xfrm>
              <a:off x="2954954" y="4579774"/>
              <a:ext cx="6247871" cy="1481175"/>
            </a:xfrm>
            <a:prstGeom prst="rect">
              <a:avLst/>
            </a:prstGeom>
          </p:spPr>
          <p:txBody>
            <a:bodyPr wrap="square">
              <a:spAutoFit/>
            </a:bodyPr>
            <a:lstStyle/>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Chiếc đèn ông sao, rước đèn Trung thu, …</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pSp>
        <p:nvGrpSpPr>
          <p:cNvPr id="5" name="Group 4"/>
          <p:cNvGrpSpPr/>
          <p:nvPr/>
        </p:nvGrpSpPr>
        <p:grpSpPr>
          <a:xfrm>
            <a:off x="1810904" y="-1475527"/>
            <a:ext cx="8570190" cy="4731217"/>
            <a:chOff x="1810904" y="-894956"/>
            <a:chExt cx="8570190" cy="4731217"/>
          </a:xfrm>
        </p:grpSpPr>
        <p:pic>
          <p:nvPicPr>
            <p:cNvPr id="6"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238">
              <a:off x="1810904" y="-894956"/>
              <a:ext cx="8570190" cy="4731217"/>
            </a:xfrm>
            <a:prstGeom prst="rect">
              <a:avLst/>
            </a:prstGeom>
          </p:spPr>
        </p:pic>
        <p:sp>
          <p:nvSpPr>
            <p:cNvPr id="7" name="TextBox 6"/>
            <p:cNvSpPr txBox="1"/>
            <p:nvPr/>
          </p:nvSpPr>
          <p:spPr>
            <a:xfrm>
              <a:off x="2931885" y="1470654"/>
              <a:ext cx="6691086" cy="1323439"/>
            </a:xfrm>
            <a:prstGeom prst="rect">
              <a:avLst/>
            </a:prstGeom>
            <a:noFill/>
          </p:spPr>
          <p:txBody>
            <a:bodyPr wrap="square" rtlCol="0">
              <a:spAutoFit/>
            </a:bodyPr>
            <a:lstStyle/>
            <a:p>
              <a:pPr algn="ctr"/>
              <a:r>
                <a:rPr lang="en-US" sz="4000" b="1">
                  <a:solidFill>
                    <a:srgbClr val="0070C0"/>
                  </a:solidFill>
                  <a:latin typeface="Times New Roman" panose="02020603050405020304" pitchFamily="18" charset="0"/>
                  <a:cs typeface="Times New Roman" panose="02020603050405020304" pitchFamily="18" charset="0"/>
                </a:rPr>
                <a:t>Đây là hoạt động gì trong ngày Tết Trung thu?</a:t>
              </a:r>
            </a:p>
          </p:txBody>
        </p:sp>
      </p:grpSp>
      <p:pic>
        <p:nvPicPr>
          <p:cNvPr id="4098" name="Picture 2" descr="Phá cỗ trung thu là gì và ý nghĩa của việc phá cỗ trung thu như thế nà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1699" y="2878698"/>
            <a:ext cx="5225893" cy="353156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组合 5"/>
          <p:cNvGrpSpPr/>
          <p:nvPr/>
        </p:nvGrpSpPr>
        <p:grpSpPr>
          <a:xfrm>
            <a:off x="7284502" y="3534425"/>
            <a:ext cx="3732305" cy="1638515"/>
            <a:chOff x="2958569" y="4603254"/>
            <a:chExt cx="6330574" cy="894324"/>
          </a:xfrm>
        </p:grpSpPr>
        <p:sp>
          <p:nvSpPr>
            <p:cNvPr id="15" name="矩形 15"/>
            <p:cNvSpPr/>
            <p:nvPr/>
          </p:nvSpPr>
          <p:spPr>
            <a:xfrm>
              <a:off x="3048503" y="4805890"/>
              <a:ext cx="6240640" cy="691688"/>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7"/>
            <p:cNvSpPr/>
            <p:nvPr/>
          </p:nvSpPr>
          <p:spPr>
            <a:xfrm>
              <a:off x="2962185" y="4703888"/>
              <a:ext cx="6240640" cy="69168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9"/>
            <p:cNvSpPr/>
            <p:nvPr/>
          </p:nvSpPr>
          <p:spPr>
            <a:xfrm>
              <a:off x="2958569" y="4603254"/>
              <a:ext cx="6247871" cy="808446"/>
            </a:xfrm>
            <a:prstGeom prst="rect">
              <a:avLst/>
            </a:prstGeom>
          </p:spPr>
          <p:txBody>
            <a:bodyPr wrap="square">
              <a:spAutoFit/>
            </a:bodyPr>
            <a:lstStyle/>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Trang trí mâm cỗ,</a:t>
              </a:r>
            </a:p>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phá cỗ</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20"/>
        <p:cNvGrpSpPr/>
        <p:nvPr/>
      </p:nvGrpSpPr>
      <p:grpSpPr>
        <a:xfrm>
          <a:off x="0" y="0"/>
          <a:ext cx="0" cy="0"/>
          <a:chOff x="0" y="0"/>
          <a:chExt cx="0" cy="0"/>
        </a:xfrm>
      </p:grpSpPr>
      <p:pic>
        <p:nvPicPr>
          <p:cNvPr id="21" name="Google Shape;21;p1">
            <a:hlinkClick r:id="rId4"/>
          </p:cNvPr>
          <p:cNvPicPr preferRelativeResize="0"/>
          <p:nvPr/>
        </p:nvPicPr>
        <p:blipFill rotWithShape="1">
          <a:blip r:embed="rId5"/>
          <a:srcRect/>
          <a:stretch>
            <a:fillRect/>
          </a:stretch>
        </p:blipFill>
        <p:spPr>
          <a:xfrm>
            <a:off x="0" y="3622502"/>
            <a:ext cx="3675355" cy="2973606"/>
          </a:xfrm>
          <a:prstGeom prst="rect">
            <a:avLst/>
          </a:prstGeom>
          <a:noFill/>
          <a:ln>
            <a:noFill/>
          </a:ln>
        </p:spPr>
      </p:pic>
      <p:sp>
        <p:nvSpPr>
          <p:cNvPr id="4" name="TextBox 3"/>
          <p:cNvSpPr txBox="1"/>
          <p:nvPr/>
        </p:nvSpPr>
        <p:spPr>
          <a:xfrm>
            <a:off x="2472535" y="3068504"/>
            <a:ext cx="7510005" cy="1107996"/>
          </a:xfrm>
          <a:prstGeom prst="rect">
            <a:avLst/>
          </a:prstGeom>
          <a:noFill/>
        </p:spPr>
        <p:txBody>
          <a:bodyPr wrap="square" rtlCol="0">
            <a:spAutoFit/>
          </a:bodyPr>
          <a:lstStyle/>
          <a:p>
            <a:pPr algn="ctr"/>
            <a:r>
              <a:rPr lang="en-US" sz="6600" b="1">
                <a:solidFill>
                  <a:srgbClr val="C00000"/>
                </a:solidFill>
                <a:latin typeface="Times New Roman" panose="02020603050405020304" pitchFamily="18" charset="0"/>
                <a:cs typeface="Times New Roman" panose="02020603050405020304" pitchFamily="18" charset="0"/>
              </a:rPr>
              <a:t>VUI MÚA LÂN</a:t>
            </a:r>
          </a:p>
        </p:txBody>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42" name="Google Shape;142;p7"/>
          <p:cNvPicPr preferRelativeResize="0"/>
          <p:nvPr/>
        </p:nvPicPr>
        <p:blipFill rotWithShape="1">
          <a:blip r:embed="rId3"/>
          <a:srcRect/>
          <a:stretch>
            <a:fillRect/>
          </a:stretch>
        </p:blipFill>
        <p:spPr>
          <a:xfrm>
            <a:off x="475785" y="1293640"/>
            <a:ext cx="4826000" cy="4826000"/>
          </a:xfrm>
          <a:prstGeom prst="rect">
            <a:avLst/>
          </a:prstGeom>
          <a:noFill/>
          <a:ln>
            <a:noFill/>
          </a:ln>
        </p:spPr>
      </p:pic>
      <p:grpSp>
        <p:nvGrpSpPr>
          <p:cNvPr id="41" name="组合 15"/>
          <p:cNvGrpSpPr/>
          <p:nvPr/>
        </p:nvGrpSpPr>
        <p:grpSpPr>
          <a:xfrm>
            <a:off x="5172722" y="338615"/>
            <a:ext cx="6293564" cy="5118757"/>
            <a:chOff x="5390436" y="1746500"/>
            <a:chExt cx="4242825" cy="3364999"/>
          </a:xfrm>
        </p:grpSpPr>
        <p:pic>
          <p:nvPicPr>
            <p:cNvPr id="42"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0436" y="1746500"/>
              <a:ext cx="4242825" cy="3364999"/>
            </a:xfrm>
            <a:prstGeom prst="rect">
              <a:avLst/>
            </a:prstGeom>
          </p:spPr>
        </p:pic>
        <p:sp>
          <p:nvSpPr>
            <p:cNvPr id="44" name="文本框 35"/>
            <p:cNvSpPr txBox="1"/>
            <p:nvPr/>
          </p:nvSpPr>
          <p:spPr>
            <a:xfrm>
              <a:off x="5718824" y="2852621"/>
              <a:ext cx="3706558" cy="1517460"/>
            </a:xfrm>
            <a:prstGeom prst="rect">
              <a:avLst/>
            </a:prstGeom>
            <a:noFill/>
          </p:spPr>
          <p:txBody>
            <a:bodyPr wrap="square" rtlCol="0">
              <a:spAutoFit/>
            </a:bodyPr>
            <a:lstStyle/>
            <a:p>
              <a:pPr algn="ctr"/>
              <a:r>
                <a:rPr lang="en-US" altLang="zh-CN" sz="4800" b="1">
                  <a:solidFill>
                    <a:srgbClr val="E75D55"/>
                  </a:solidFill>
                  <a:latin typeface="Times New Roman" panose="02020603050405020304" pitchFamily="18" charset="0"/>
                  <a:ea typeface="方正少儿简体" panose="03000509000000000000" pitchFamily="65" charset="-122"/>
                  <a:cs typeface="Times New Roman" panose="02020603050405020304" pitchFamily="18" charset="0"/>
                </a:rPr>
                <a:t>Chia sẻ kỉ niệm của em trong ngày </a:t>
              </a:r>
            </a:p>
            <a:p>
              <a:pPr algn="ctr"/>
              <a:r>
                <a:rPr lang="en-US" altLang="zh-CN" sz="4800" b="1">
                  <a:solidFill>
                    <a:srgbClr val="E75D55"/>
                  </a:solidFill>
                  <a:latin typeface="Times New Roman" panose="02020603050405020304" pitchFamily="18" charset="0"/>
                  <a:ea typeface="方正少儿简体" panose="03000509000000000000" pitchFamily="65" charset="-122"/>
                  <a:cs typeface="Times New Roman" panose="02020603050405020304" pitchFamily="18" charset="0"/>
                </a:rPr>
                <a:t>Tết Trung thu.</a:t>
              </a:r>
              <a:endParaRPr lang="zh-CN" altLang="en-US" sz="6000" b="1" dirty="0">
                <a:solidFill>
                  <a:srgbClr val="E75D55"/>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
        <p:nvSpPr>
          <p:cNvPr id="45" name="TextBox 44"/>
          <p:cNvSpPr txBox="1"/>
          <p:nvPr/>
        </p:nvSpPr>
        <p:spPr>
          <a:xfrm>
            <a:off x="738977" y="62395"/>
            <a:ext cx="4967956" cy="830997"/>
          </a:xfrm>
          <a:prstGeom prst="rect">
            <a:avLst/>
          </a:prstGeom>
          <a:noFill/>
        </p:spPr>
        <p:txBody>
          <a:bodyPr wrap="square" rtlCol="0">
            <a:spAutoFit/>
          </a:bodyPr>
          <a:lstStyle/>
          <a:p>
            <a:pPr algn="ctr"/>
            <a:r>
              <a:rPr lang="en-US" sz="4800" b="1">
                <a:solidFill>
                  <a:srgbClr val="C00000"/>
                </a:solidFill>
                <a:latin typeface="Times New Roman" panose="02020603050405020304" pitchFamily="18" charset="0"/>
                <a:cs typeface="Times New Roman" panose="02020603050405020304" pitchFamily="18" charset="0"/>
              </a:rPr>
              <a:t>Chia sẻ cảm nghĩ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circle(in)">
                                      <p:cBhvr>
                                        <p:cTn id="7" dur="2000"/>
                                        <p:tgtEl>
                                          <p:spTgt spid="142"/>
                                        </p:tgtEl>
                                      </p:cBhvr>
                                    </p:animEffect>
                                  </p:childTnLst>
                                </p:cTn>
                              </p:par>
                              <p:par>
                                <p:cTn id="8" presetID="6" presetClass="entr" presetSubtype="16"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circle(in)">
                                      <p:cBhvr>
                                        <p:cTn id="10"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grpSp>
        <p:nvGrpSpPr>
          <p:cNvPr id="41" name="组合 15"/>
          <p:cNvGrpSpPr/>
          <p:nvPr/>
        </p:nvGrpSpPr>
        <p:grpSpPr>
          <a:xfrm>
            <a:off x="5172722" y="338615"/>
            <a:ext cx="6293564" cy="5118757"/>
            <a:chOff x="5390436" y="1746500"/>
            <a:chExt cx="4242825" cy="3364999"/>
          </a:xfrm>
        </p:grpSpPr>
        <p:pic>
          <p:nvPicPr>
            <p:cNvPr id="42"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0436" y="1746500"/>
              <a:ext cx="4242825" cy="3364999"/>
            </a:xfrm>
            <a:prstGeom prst="rect">
              <a:avLst/>
            </a:prstGeom>
          </p:spPr>
        </p:pic>
        <p:sp>
          <p:nvSpPr>
            <p:cNvPr id="44" name="文本框 35"/>
            <p:cNvSpPr txBox="1"/>
            <p:nvPr/>
          </p:nvSpPr>
          <p:spPr>
            <a:xfrm>
              <a:off x="5718824" y="2852621"/>
              <a:ext cx="3706558" cy="1517460"/>
            </a:xfrm>
            <a:prstGeom prst="rect">
              <a:avLst/>
            </a:prstGeom>
            <a:noFill/>
          </p:spPr>
          <p:txBody>
            <a:bodyPr wrap="square" rtlCol="0">
              <a:spAutoFit/>
            </a:bodyPr>
            <a:lstStyle/>
            <a:p>
              <a:pPr algn="ctr"/>
              <a:r>
                <a:rPr lang="en-US" altLang="zh-CN" sz="4800" b="1">
                  <a:solidFill>
                    <a:srgbClr val="E75D55"/>
                  </a:solidFill>
                  <a:latin typeface="Times New Roman" panose="02020603050405020304" pitchFamily="18" charset="0"/>
                  <a:ea typeface="方正少儿简体" panose="03000509000000000000" pitchFamily="65" charset="-122"/>
                  <a:cs typeface="Times New Roman" panose="02020603050405020304" pitchFamily="18" charset="0"/>
                </a:rPr>
                <a:t>Hoạt động nào em thích nhất trong ngày này?</a:t>
              </a:r>
              <a:endParaRPr lang="zh-CN" altLang="en-US" sz="6000" b="1" dirty="0">
                <a:solidFill>
                  <a:srgbClr val="E75D55"/>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
        <p:nvSpPr>
          <p:cNvPr id="45" name="TextBox 44"/>
          <p:cNvSpPr txBox="1"/>
          <p:nvPr/>
        </p:nvSpPr>
        <p:spPr>
          <a:xfrm>
            <a:off x="738977" y="62395"/>
            <a:ext cx="4967956" cy="830997"/>
          </a:xfrm>
          <a:prstGeom prst="rect">
            <a:avLst/>
          </a:prstGeom>
          <a:noFill/>
        </p:spPr>
        <p:txBody>
          <a:bodyPr wrap="square" rtlCol="0">
            <a:spAutoFit/>
          </a:bodyPr>
          <a:lstStyle/>
          <a:p>
            <a:pPr algn="ctr"/>
            <a:r>
              <a:rPr lang="en-US" sz="4800" b="1">
                <a:solidFill>
                  <a:srgbClr val="C00000"/>
                </a:solidFill>
                <a:latin typeface="Times New Roman" panose="02020603050405020304" pitchFamily="18" charset="0"/>
                <a:cs typeface="Times New Roman" panose="02020603050405020304" pitchFamily="18" charset="0"/>
              </a:rPr>
              <a:t>Chia sẻ cảm nghĩ</a:t>
            </a:r>
          </a:p>
        </p:txBody>
      </p:sp>
      <p:pic>
        <p:nvPicPr>
          <p:cNvPr id="7" name="Google Shape;341;p17"/>
          <p:cNvPicPr preferRelativeResize="0"/>
          <p:nvPr/>
        </p:nvPicPr>
        <p:blipFill rotWithShape="1">
          <a:blip r:embed="rId4"/>
          <a:srcRect/>
          <a:stretch>
            <a:fillRect/>
          </a:stretch>
        </p:blipFill>
        <p:spPr>
          <a:xfrm>
            <a:off x="275209" y="1056416"/>
            <a:ext cx="4897513" cy="451706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in)">
                                      <p:cBhvr>
                                        <p:cTn id="7" dur="2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321"/>
        <p:cNvGrpSpPr/>
        <p:nvPr/>
      </p:nvGrpSpPr>
      <p:grpSpPr>
        <a:xfrm>
          <a:off x="0" y="0"/>
          <a:ext cx="0" cy="0"/>
          <a:chOff x="0" y="0"/>
          <a:chExt cx="0" cy="0"/>
        </a:xfrm>
      </p:grpSpPr>
      <p:sp>
        <p:nvSpPr>
          <p:cNvPr id="323" name="Google Shape;323;p16"/>
          <p:cNvSpPr txBox="1"/>
          <p:nvPr/>
        </p:nvSpPr>
        <p:spPr>
          <a:xfrm>
            <a:off x="3233677" y="1241108"/>
            <a:ext cx="5724644" cy="23082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00" b="1">
                <a:solidFill>
                  <a:srgbClr val="BB1E00"/>
                </a:solidFill>
                <a:latin typeface="Times New Roman" panose="02020603050405020304" pitchFamily="18" charset="0"/>
                <a:cs typeface="Times New Roman" panose="02020603050405020304" pitchFamily="18" charset="0"/>
                <a:sym typeface="Arial Black" panose="020B0A04020102020204"/>
              </a:rPr>
              <a:t>LỒNG ĐÈN MONG ƯỚC</a:t>
            </a:r>
            <a:endParaRPr sz="2000" b="1">
              <a:latin typeface="Times New Roman" panose="02020603050405020304" pitchFamily="18" charset="0"/>
              <a:cs typeface="Times New Roman" panose="02020603050405020304" pitchFamily="18" charset="0"/>
            </a:endParaRPr>
          </a:p>
        </p:txBody>
      </p:sp>
      <p:pic>
        <p:nvPicPr>
          <p:cNvPr id="6" name="Google Shape;294;p13"/>
          <p:cNvPicPr preferRelativeResize="0"/>
          <p:nvPr/>
        </p:nvPicPr>
        <p:blipFill rotWithShape="1">
          <a:blip r:embed="rId4"/>
          <a:srcRect/>
          <a:stretch>
            <a:fillRect/>
          </a:stretch>
        </p:blipFill>
        <p:spPr>
          <a:xfrm>
            <a:off x="4051864" y="3549392"/>
            <a:ext cx="4088271" cy="392546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500"/>
                                        <p:tgtEl>
                                          <p:spTgt spid="3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 y="0"/>
            <a:ext cx="12192002" cy="6869288"/>
            <a:chOff x="-2" y="0"/>
            <a:chExt cx="12192002" cy="6869288"/>
          </a:xfrm>
        </p:grpSpPr>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65" name="组合 64"/>
            <p:cNvGrpSpPr/>
            <p:nvPr/>
          </p:nvGrpSpPr>
          <p:grpSpPr>
            <a:xfrm>
              <a:off x="-1" y="0"/>
              <a:ext cx="12192001" cy="698500"/>
              <a:chOff x="310412" y="0"/>
              <a:chExt cx="12416520" cy="698500"/>
            </a:xfrm>
          </p:grpSpPr>
          <p:pic>
            <p:nvPicPr>
              <p:cNvPr id="57" name="图片 56"/>
              <p:cNvPicPr>
                <a:picLocks noChangeAspect="1"/>
              </p:cNvPicPr>
              <p:nvPr/>
            </p:nvPicPr>
            <p:blipFill rotWithShape="1">
              <a:blip r:embed="rId3" cstate="print">
                <a:extLst>
                  <a:ext uri="{28A0092B-C50C-407E-A947-70E740481C1C}">
                    <a14:useLocalDpi xmlns:a14="http://schemas.microsoft.com/office/drawing/2010/main" val="0"/>
                  </a:ext>
                </a:extLst>
              </a:blip>
              <a:srcRect l="4815" b="92778"/>
              <a:stretch>
                <a:fillRect/>
              </a:stretch>
            </p:blipFill>
            <p:spPr>
              <a:xfrm>
                <a:off x="310412" y="0"/>
                <a:ext cx="6136369" cy="698500"/>
              </a:xfrm>
              <a:prstGeom prst="rect">
                <a:avLst/>
              </a:prstGeom>
            </p:spPr>
          </p:pic>
          <p:pic>
            <p:nvPicPr>
              <p:cNvPr id="64" name="图片 63"/>
              <p:cNvPicPr>
                <a:picLocks noChangeAspect="1"/>
              </p:cNvPicPr>
              <p:nvPr/>
            </p:nvPicPr>
            <p:blipFill rotWithShape="1">
              <a:blip r:embed="rId3" cstate="print">
                <a:extLst>
                  <a:ext uri="{28A0092B-C50C-407E-A947-70E740481C1C}">
                    <a14:useLocalDpi xmlns:a14="http://schemas.microsoft.com/office/drawing/2010/main" val="0"/>
                  </a:ext>
                </a:extLst>
              </a:blip>
              <a:srcRect b="92778"/>
              <a:stretch>
                <a:fillRect/>
              </a:stretch>
            </p:blipFill>
            <p:spPr>
              <a:xfrm>
                <a:off x="6280149" y="0"/>
                <a:ext cx="6446783" cy="698500"/>
              </a:xfrm>
              <a:prstGeom prst="rect">
                <a:avLst/>
              </a:prstGeom>
            </p:spPr>
          </p:pic>
        </p:grpSp>
        <p:grpSp>
          <p:nvGrpSpPr>
            <p:cNvPr id="66" name="组合 65"/>
            <p:cNvGrpSpPr/>
            <p:nvPr/>
          </p:nvGrpSpPr>
          <p:grpSpPr>
            <a:xfrm flipV="1">
              <a:off x="-2" y="6083299"/>
              <a:ext cx="12192001" cy="774699"/>
              <a:chOff x="310412" y="0"/>
              <a:chExt cx="12416520" cy="698500"/>
            </a:xfrm>
          </p:grpSpPr>
          <p:pic>
            <p:nvPicPr>
              <p:cNvPr id="67" name="图片 66"/>
              <p:cNvPicPr>
                <a:picLocks noChangeAspect="1"/>
              </p:cNvPicPr>
              <p:nvPr/>
            </p:nvPicPr>
            <p:blipFill rotWithShape="1">
              <a:blip r:embed="rId3">
                <a:extLst>
                  <a:ext uri="{28A0092B-C50C-407E-A947-70E740481C1C}">
                    <a14:useLocalDpi xmlns:a14="http://schemas.microsoft.com/office/drawing/2010/main" val="0"/>
                  </a:ext>
                </a:extLst>
              </a:blip>
              <a:srcRect l="4815" b="92778"/>
              <a:stretch>
                <a:fillRect/>
              </a:stretch>
            </p:blipFill>
            <p:spPr>
              <a:xfrm>
                <a:off x="310412" y="0"/>
                <a:ext cx="6136369" cy="698500"/>
              </a:xfrm>
              <a:prstGeom prst="rect">
                <a:avLst/>
              </a:prstGeom>
            </p:spPr>
          </p:pic>
          <p:pic>
            <p:nvPicPr>
              <p:cNvPr id="68" name="图片 67"/>
              <p:cNvPicPr>
                <a:picLocks noChangeAspect="1"/>
              </p:cNvPicPr>
              <p:nvPr/>
            </p:nvPicPr>
            <p:blipFill rotWithShape="1">
              <a:blip r:embed="rId3">
                <a:extLst>
                  <a:ext uri="{28A0092B-C50C-407E-A947-70E740481C1C}">
                    <a14:useLocalDpi xmlns:a14="http://schemas.microsoft.com/office/drawing/2010/main" val="0"/>
                  </a:ext>
                </a:extLst>
              </a:blip>
              <a:srcRect b="92778"/>
              <a:stretch>
                <a:fillRect/>
              </a:stretch>
            </p:blipFill>
            <p:spPr>
              <a:xfrm>
                <a:off x="6280149" y="0"/>
                <a:ext cx="6446783" cy="698500"/>
              </a:xfrm>
              <a:prstGeom prst="rect">
                <a:avLst/>
              </a:prstGeom>
            </p:spPr>
          </p:pic>
        </p:grpSp>
      </p:grpSp>
      <p:grpSp>
        <p:nvGrpSpPr>
          <p:cNvPr id="5" name="组合 4"/>
          <p:cNvGrpSpPr/>
          <p:nvPr/>
        </p:nvGrpSpPr>
        <p:grpSpPr>
          <a:xfrm>
            <a:off x="0" y="873895"/>
            <a:ext cx="12191999" cy="5596753"/>
            <a:chOff x="0" y="873895"/>
            <a:chExt cx="12191999" cy="5596753"/>
          </a:xfrm>
        </p:grpSpPr>
        <p:pic>
          <p:nvPicPr>
            <p:cNvPr id="70" name="图片 69"/>
            <p:cNvPicPr>
              <a:picLocks noChangeAspect="1"/>
            </p:cNvPicPr>
            <p:nvPr/>
          </p:nvPicPr>
          <p:blipFill rotWithShape="1">
            <a:blip r:embed="rId4">
              <a:extLst>
                <a:ext uri="{28A0092B-C50C-407E-A947-70E740481C1C}">
                  <a14:useLocalDpi xmlns:a14="http://schemas.microsoft.com/office/drawing/2010/main" val="0"/>
                </a:ext>
              </a:extLst>
            </a:blip>
            <a:srcRect t="54259" r="70000" b="29815"/>
            <a:stretch>
              <a:fillRect/>
            </a:stretch>
          </p:blipFill>
          <p:spPr>
            <a:xfrm>
              <a:off x="0" y="3953644"/>
              <a:ext cx="3556000" cy="2517004"/>
            </a:xfrm>
            <a:prstGeom prst="rect">
              <a:avLst/>
            </a:prstGeom>
          </p:spPr>
        </p:pic>
        <p:pic>
          <p:nvPicPr>
            <p:cNvPr id="74" name="图片 73"/>
            <p:cNvPicPr>
              <a:picLocks noChangeAspect="1"/>
            </p:cNvPicPr>
            <p:nvPr/>
          </p:nvPicPr>
          <p:blipFill rotWithShape="1">
            <a:blip r:embed="rId4">
              <a:extLst>
                <a:ext uri="{28A0092B-C50C-407E-A947-70E740481C1C}">
                  <a14:useLocalDpi xmlns:a14="http://schemas.microsoft.com/office/drawing/2010/main" val="0"/>
                </a:ext>
              </a:extLst>
            </a:blip>
            <a:srcRect t="54259" r="70000" b="29815"/>
            <a:stretch>
              <a:fillRect/>
            </a:stretch>
          </p:blipFill>
          <p:spPr>
            <a:xfrm flipH="1">
              <a:off x="8216899" y="873895"/>
              <a:ext cx="3975100" cy="2517004"/>
            </a:xfrm>
            <a:prstGeom prst="rect">
              <a:avLst/>
            </a:prstGeom>
          </p:spPr>
        </p:pic>
      </p:grpSp>
      <p:pic>
        <p:nvPicPr>
          <p:cNvPr id="86" name="图片 85"/>
          <p:cNvPicPr>
            <a:picLocks noChangeAspect="1"/>
          </p:cNvPicPr>
          <p:nvPr/>
        </p:nvPicPr>
        <p:blipFill rotWithShape="1">
          <a:blip r:embed="rId5">
            <a:extLst>
              <a:ext uri="{28A0092B-C50C-407E-A947-70E740481C1C}">
                <a14:useLocalDpi xmlns:a14="http://schemas.microsoft.com/office/drawing/2010/main" val="0"/>
              </a:ext>
            </a:extLst>
          </a:blip>
          <a:srcRect l="49130" t="14387" r="42722" b="70243"/>
          <a:stretch>
            <a:fillRect/>
          </a:stretch>
        </p:blipFill>
        <p:spPr>
          <a:xfrm>
            <a:off x="597167" y="-185638"/>
            <a:ext cx="1180833" cy="2969966"/>
          </a:xfrm>
          <a:prstGeom prst="rect">
            <a:avLst/>
          </a:prstGeom>
        </p:spPr>
      </p:pic>
      <p:pic>
        <p:nvPicPr>
          <p:cNvPr id="85" name="图片 84"/>
          <p:cNvPicPr>
            <a:picLocks noChangeAspect="1"/>
          </p:cNvPicPr>
          <p:nvPr/>
        </p:nvPicPr>
        <p:blipFill rotWithShape="1">
          <a:blip r:embed="rId6">
            <a:extLst>
              <a:ext uri="{28A0092B-C50C-407E-A947-70E740481C1C}">
                <a14:useLocalDpi xmlns:a14="http://schemas.microsoft.com/office/drawing/2010/main" val="0"/>
              </a:ext>
            </a:extLst>
          </a:blip>
          <a:srcRect l="49130" t="14387" r="42722" b="70243"/>
          <a:stretch>
            <a:fillRect/>
          </a:stretch>
        </p:blipFill>
        <p:spPr>
          <a:xfrm>
            <a:off x="1097012" y="-248014"/>
            <a:ext cx="1655955" cy="4164968"/>
          </a:xfrm>
          <a:prstGeom prst="rect">
            <a:avLst/>
          </a:prstGeom>
        </p:spPr>
      </p:pic>
      <p:pic>
        <p:nvPicPr>
          <p:cNvPr id="92" name="图片 91"/>
          <p:cNvPicPr>
            <a:picLocks noChangeAspect="1"/>
          </p:cNvPicPr>
          <p:nvPr/>
        </p:nvPicPr>
        <p:blipFill rotWithShape="1">
          <a:blip r:embed="rId7">
            <a:extLst>
              <a:ext uri="{28A0092B-C50C-407E-A947-70E740481C1C}">
                <a14:useLocalDpi xmlns:a14="http://schemas.microsoft.com/office/drawing/2010/main" val="0"/>
              </a:ext>
            </a:extLst>
          </a:blip>
          <a:srcRect l="44624" t="11171" r="26025" b="77749"/>
          <a:stretch>
            <a:fillRect/>
          </a:stretch>
        </p:blipFill>
        <p:spPr>
          <a:xfrm>
            <a:off x="2375168" y="4208846"/>
            <a:ext cx="3025032" cy="1522569"/>
          </a:xfrm>
          <a:prstGeom prst="rect">
            <a:avLst/>
          </a:prstGeom>
        </p:spPr>
      </p:pic>
      <p:pic>
        <p:nvPicPr>
          <p:cNvPr id="93" name="图片 92"/>
          <p:cNvPicPr>
            <a:picLocks noChangeAspect="1"/>
          </p:cNvPicPr>
          <p:nvPr/>
        </p:nvPicPr>
        <p:blipFill rotWithShape="1">
          <a:blip r:embed="rId7">
            <a:extLst>
              <a:ext uri="{28A0092B-C50C-407E-A947-70E740481C1C}">
                <a14:useLocalDpi xmlns:a14="http://schemas.microsoft.com/office/drawing/2010/main" val="0"/>
              </a:ext>
            </a:extLst>
          </a:blip>
          <a:srcRect l="44624" t="11171" r="26025" b="77749"/>
          <a:stretch>
            <a:fillRect/>
          </a:stretch>
        </p:blipFill>
        <p:spPr>
          <a:xfrm>
            <a:off x="5951905" y="829992"/>
            <a:ext cx="3025032" cy="1522569"/>
          </a:xfrm>
          <a:prstGeom prst="rect">
            <a:avLst/>
          </a:prstGeom>
        </p:spPr>
      </p:pic>
      <p:pic>
        <p:nvPicPr>
          <p:cNvPr id="90" name="图片 89"/>
          <p:cNvPicPr>
            <a:picLocks noChangeAspect="1"/>
          </p:cNvPicPr>
          <p:nvPr/>
        </p:nvPicPr>
        <p:blipFill rotWithShape="1">
          <a:blip r:embed="rId8" cstate="print">
            <a:extLst>
              <a:ext uri="{28A0092B-C50C-407E-A947-70E740481C1C}">
                <a14:useLocalDpi xmlns:a14="http://schemas.microsoft.com/office/drawing/2010/main" val="0"/>
              </a:ext>
            </a:extLst>
          </a:blip>
          <a:srcRect l="32401" t="5628" r="27635" b="61389"/>
          <a:stretch>
            <a:fillRect/>
          </a:stretch>
        </p:blipFill>
        <p:spPr>
          <a:xfrm>
            <a:off x="2375168" y="225286"/>
            <a:ext cx="2985196" cy="3285060"/>
          </a:xfrm>
          <a:prstGeom prst="rect">
            <a:avLst/>
          </a:prstGeom>
        </p:spPr>
      </p:pic>
      <p:pic>
        <p:nvPicPr>
          <p:cNvPr id="81" name="图片 80"/>
          <p:cNvPicPr>
            <a:picLocks noChangeAspect="1"/>
          </p:cNvPicPr>
          <p:nvPr/>
        </p:nvPicPr>
        <p:blipFill rotWithShape="1">
          <a:blip r:embed="rId9">
            <a:extLst>
              <a:ext uri="{28A0092B-C50C-407E-A947-70E740481C1C}">
                <a14:useLocalDpi xmlns:a14="http://schemas.microsoft.com/office/drawing/2010/main" val="0"/>
              </a:ext>
            </a:extLst>
          </a:blip>
          <a:srcRect l="27480" t="30888" r="28920" b="34845"/>
          <a:stretch>
            <a:fillRect/>
          </a:stretch>
        </p:blipFill>
        <p:spPr>
          <a:xfrm>
            <a:off x="3161286" y="560635"/>
            <a:ext cx="5839719" cy="6119655"/>
          </a:xfrm>
          <a:prstGeom prst="rect">
            <a:avLst/>
          </a:prstGeom>
        </p:spPr>
      </p:pic>
      <p:pic>
        <p:nvPicPr>
          <p:cNvPr id="88" name="图片 87"/>
          <p:cNvPicPr>
            <a:picLocks noChangeAspect="1"/>
          </p:cNvPicPr>
          <p:nvPr/>
        </p:nvPicPr>
        <p:blipFill rotWithShape="1">
          <a:blip r:embed="rId10">
            <a:extLst>
              <a:ext uri="{28A0092B-C50C-407E-A947-70E740481C1C}">
                <a14:useLocalDpi xmlns:a14="http://schemas.microsoft.com/office/drawing/2010/main" val="0"/>
              </a:ext>
            </a:extLst>
          </a:blip>
          <a:srcRect l="34388" t="40698" r="16230" b="32080"/>
          <a:stretch>
            <a:fillRect/>
          </a:stretch>
        </p:blipFill>
        <p:spPr>
          <a:xfrm rot="20605818">
            <a:off x="6969473" y="4384701"/>
            <a:ext cx="3130857" cy="2301177"/>
          </a:xfrm>
          <a:prstGeom prst="rect">
            <a:avLst/>
          </a:prstGeom>
        </p:spPr>
      </p:pic>
      <p:pic>
        <p:nvPicPr>
          <p:cNvPr id="95" name="图片 94"/>
          <p:cNvPicPr>
            <a:picLocks noChangeAspect="1"/>
          </p:cNvPicPr>
          <p:nvPr/>
        </p:nvPicPr>
        <p:blipFill rotWithShape="1">
          <a:blip r:embed="rId11" cstate="print">
            <a:extLst>
              <a:ext uri="{28A0092B-C50C-407E-A947-70E740481C1C}">
                <a14:useLocalDpi xmlns:a14="http://schemas.microsoft.com/office/drawing/2010/main" val="0"/>
              </a:ext>
            </a:extLst>
          </a:blip>
          <a:srcRect l="12795" t="27067" r="62447" b="36231"/>
          <a:stretch>
            <a:fillRect/>
          </a:stretch>
        </p:blipFill>
        <p:spPr>
          <a:xfrm rot="2369114">
            <a:off x="2760957" y="718046"/>
            <a:ext cx="1625133" cy="2409143"/>
          </a:xfrm>
          <a:prstGeom prst="rect">
            <a:avLst/>
          </a:prstGeom>
        </p:spPr>
      </p:pic>
      <p:pic>
        <p:nvPicPr>
          <p:cNvPr id="96" name="图片 95"/>
          <p:cNvPicPr>
            <a:picLocks noChangeAspect="1"/>
          </p:cNvPicPr>
          <p:nvPr/>
        </p:nvPicPr>
        <p:blipFill rotWithShape="1">
          <a:blip r:embed="rId7">
            <a:extLst>
              <a:ext uri="{28A0092B-C50C-407E-A947-70E740481C1C}">
                <a14:useLocalDpi xmlns:a14="http://schemas.microsoft.com/office/drawing/2010/main" val="0"/>
              </a:ext>
            </a:extLst>
          </a:blip>
          <a:srcRect l="44624" t="11171" r="26025" b="77749"/>
          <a:stretch>
            <a:fillRect/>
          </a:stretch>
        </p:blipFill>
        <p:spPr>
          <a:xfrm>
            <a:off x="8731616" y="5230887"/>
            <a:ext cx="3716040" cy="1522569"/>
          </a:xfrm>
          <a:prstGeom prst="rect">
            <a:avLst/>
          </a:prstGeom>
        </p:spPr>
      </p:pic>
      <p:sp>
        <p:nvSpPr>
          <p:cNvPr id="3" name="TextBox 2"/>
          <p:cNvSpPr txBox="1"/>
          <p:nvPr/>
        </p:nvSpPr>
        <p:spPr>
          <a:xfrm rot="343226">
            <a:off x="4879952" y="2358878"/>
            <a:ext cx="3364322" cy="830997"/>
          </a:xfrm>
          <a:prstGeom prst="rect">
            <a:avLst/>
          </a:prstGeom>
          <a:noFill/>
        </p:spPr>
        <p:txBody>
          <a:bodyPr wrap="square" rtlCol="0">
            <a:prstTxWarp prst="textArchUp">
              <a:avLst>
                <a:gd name="adj" fmla="val 10954095"/>
              </a:avLst>
            </a:prstTxWarp>
            <a:spAutoFit/>
          </a:bodyPr>
          <a:lstStyle/>
          <a:p>
            <a:r>
              <a:rPr lang="en-US" sz="4800" b="1">
                <a:latin typeface="iCiel Cadena" panose="02000503000000020004" pitchFamily="50" charset="0"/>
                <a:cs typeface="Times New Roman" panose="02020603050405020304" pitchFamily="18" charset="0"/>
              </a:rPr>
              <a:t>TRÒ CHƠI</a:t>
            </a:r>
          </a:p>
        </p:txBody>
      </p:sp>
      <p:sp>
        <p:nvSpPr>
          <p:cNvPr id="24" name="TextBox 23"/>
          <p:cNvSpPr txBox="1"/>
          <p:nvPr/>
        </p:nvSpPr>
        <p:spPr>
          <a:xfrm>
            <a:off x="2987166" y="2836487"/>
            <a:ext cx="6124466" cy="1754326"/>
          </a:xfrm>
          <a:prstGeom prst="rect">
            <a:avLst/>
          </a:prstGeom>
          <a:noFill/>
        </p:spPr>
        <p:txBody>
          <a:bodyPr wrap="square" rtlCol="0">
            <a:spAutoFit/>
          </a:bodyPr>
          <a:lstStyle/>
          <a:p>
            <a:pPr algn="ctr"/>
            <a:r>
              <a:rPr lang="en-US" sz="5400" b="1">
                <a:ln>
                  <a:solidFill>
                    <a:schemeClr val="bg1"/>
                  </a:solidFill>
                </a:ln>
                <a:solidFill>
                  <a:schemeClr val="bg1"/>
                </a:solidFill>
                <a:latin typeface="iCiel Cadena" panose="02000503000000020004" pitchFamily="50" charset="0"/>
                <a:cs typeface="Times New Roman" panose="02020603050405020304" pitchFamily="18" charset="0"/>
              </a:rPr>
              <a:t>THỬ TÀI </a:t>
            </a:r>
          </a:p>
          <a:p>
            <a:pPr algn="ctr"/>
            <a:r>
              <a:rPr lang="en-US" sz="5400" b="1">
                <a:ln>
                  <a:solidFill>
                    <a:schemeClr val="bg1"/>
                  </a:solidFill>
                </a:ln>
                <a:solidFill>
                  <a:schemeClr val="bg1"/>
                </a:solidFill>
                <a:latin typeface="iCiel Cadena" panose="02000503000000020004" pitchFamily="50" charset="0"/>
                <a:cs typeface="Times New Roman" panose="02020603050405020304" pitchFamily="18" charset="0"/>
              </a:rPr>
              <a:t>TINH MẮT</a:t>
            </a:r>
          </a:p>
        </p:txBody>
      </p:sp>
      <p:sp>
        <p:nvSpPr>
          <p:cNvPr id="25" name="TextBox 24"/>
          <p:cNvSpPr txBox="1"/>
          <p:nvPr/>
        </p:nvSpPr>
        <p:spPr>
          <a:xfrm>
            <a:off x="3033766" y="2839388"/>
            <a:ext cx="6124466" cy="1754326"/>
          </a:xfrm>
          <a:prstGeom prst="rect">
            <a:avLst/>
          </a:prstGeom>
          <a:noFill/>
        </p:spPr>
        <p:txBody>
          <a:bodyPr wrap="square" rtlCol="0">
            <a:spAutoFit/>
          </a:bodyPr>
          <a:lstStyle/>
          <a:p>
            <a:pPr algn="ctr"/>
            <a:r>
              <a:rPr lang="en-US" sz="5400" b="1">
                <a:solidFill>
                  <a:srgbClr val="C00000"/>
                </a:solidFill>
                <a:latin typeface="iCiel Cadena" panose="02000503000000020004" pitchFamily="50" charset="0"/>
                <a:cs typeface="Times New Roman" panose="02020603050405020304" pitchFamily="18" charset="0"/>
              </a:rPr>
              <a:t>THỬ TÀI </a:t>
            </a:r>
          </a:p>
          <a:p>
            <a:pPr algn="ctr"/>
            <a:r>
              <a:rPr lang="en-US" sz="5400" b="1">
                <a:solidFill>
                  <a:srgbClr val="C00000"/>
                </a:solidFill>
                <a:latin typeface="iCiel Cadena" panose="02000503000000020004" pitchFamily="50" charset="0"/>
                <a:cs typeface="Times New Roman" panose="02020603050405020304" pitchFamily="18" charset="0"/>
              </a:rPr>
              <a:t>TINH MẮT</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52"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animScale>
                                          <p:cBhvr>
                                            <p:cTn id="13" dur="1000" decel="50000" fill="hold">
                                              <p:stCondLst>
                                                <p:cond delay="0"/>
                                              </p:stCondLst>
                                            </p:cTn>
                                            <p:tgtEl>
                                              <p:spTgt spid="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81"/>
                                            </p:tgtEl>
                                            <p:attrNameLst>
                                              <p:attrName>ppt_x</p:attrName>
                                              <p:attrName>ppt_y</p:attrName>
                                            </p:attrNameLst>
                                          </p:cBhvr>
                                        </p:animMotion>
                                        <p:animEffect transition="in" filter="fade">
                                          <p:cBhvr>
                                            <p:cTn id="15" dur="1000"/>
                                            <p:tgtEl>
                                              <p:spTgt spid="81"/>
                                            </p:tgtEl>
                                          </p:cBhvr>
                                        </p:animEffect>
                                      </p:childTnLst>
                                    </p:cTn>
                                  </p:par>
                                  <p:par>
                                    <p:cTn id="16" presetID="30" presetClass="entr" presetSubtype="0" fill="hold" nodeType="withEffect">
                                      <p:stCondLst>
                                        <p:cond delay="0"/>
                                      </p:stCondLst>
                                      <p:childTnLst>
                                        <p:set>
                                          <p:cBhvr>
                                            <p:cTn id="17" dur="1" fill="hold">
                                              <p:stCondLst>
                                                <p:cond delay="0"/>
                                              </p:stCondLst>
                                            </p:cTn>
                                            <p:tgtEl>
                                              <p:spTgt spid="88"/>
                                            </p:tgtEl>
                                            <p:attrNameLst>
                                              <p:attrName>style.visibility</p:attrName>
                                            </p:attrNameLst>
                                          </p:cBhvr>
                                          <p:to>
                                            <p:strVal val="visible"/>
                                          </p:to>
                                        </p:set>
                                        <p:animEffect transition="in" filter="fade">
                                          <p:cBhvr>
                                            <p:cTn id="18" dur="800" decel="100000"/>
                                            <p:tgtEl>
                                              <p:spTgt spid="88"/>
                                            </p:tgtEl>
                                          </p:cBhvr>
                                        </p:animEffect>
                                        <p:anim calcmode="lin" valueType="num">
                                          <p:cBhvr>
                                            <p:cTn id="19" dur="800" decel="100000" fill="hold"/>
                                            <p:tgtEl>
                                              <p:spTgt spid="88"/>
                                            </p:tgtEl>
                                            <p:attrNameLst>
                                              <p:attrName>style.rotation</p:attrName>
                                            </p:attrNameLst>
                                          </p:cBhvr>
                                          <p:tavLst>
                                            <p:tav tm="0">
                                              <p:val>
                                                <p:fltVal val="-90"/>
                                              </p:val>
                                            </p:tav>
                                            <p:tav tm="100000">
                                              <p:val>
                                                <p:fltVal val="0"/>
                                              </p:val>
                                            </p:tav>
                                          </p:tavLst>
                                        </p:anim>
                                        <p:anim calcmode="lin" valueType="num">
                                          <p:cBhvr>
                                            <p:cTn id="20" dur="800" decel="100000" fill="hold"/>
                                            <p:tgtEl>
                                              <p:spTgt spid="88"/>
                                            </p:tgtEl>
                                            <p:attrNameLst>
                                              <p:attrName>ppt_x</p:attrName>
                                            </p:attrNameLst>
                                          </p:cBhvr>
                                          <p:tavLst>
                                            <p:tav tm="0">
                                              <p:val>
                                                <p:strVal val="#ppt_x+0.4"/>
                                              </p:val>
                                            </p:tav>
                                            <p:tav tm="100000">
                                              <p:val>
                                                <p:strVal val="#ppt_x-0.05"/>
                                              </p:val>
                                            </p:tav>
                                          </p:tavLst>
                                        </p:anim>
                                        <p:anim calcmode="lin" valueType="num">
                                          <p:cBhvr>
                                            <p:cTn id="21" dur="800" decel="100000" fill="hold"/>
                                            <p:tgtEl>
                                              <p:spTgt spid="88"/>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par>
                                    <p:cTn id="24" presetID="2" presetClass="entr" presetSubtype="9" fill="hold" nodeType="withEffect" p14:presetBounceEnd="60000">
                                      <p:stCondLst>
                                        <p:cond delay="0"/>
                                      </p:stCondLst>
                                      <p:childTnLst>
                                        <p:set>
                                          <p:cBhvr>
                                            <p:cTn id="25" dur="1" fill="hold">
                                              <p:stCondLst>
                                                <p:cond delay="0"/>
                                              </p:stCondLst>
                                            </p:cTn>
                                            <p:tgtEl>
                                              <p:spTgt spid="95"/>
                                            </p:tgtEl>
                                            <p:attrNameLst>
                                              <p:attrName>style.visibility</p:attrName>
                                            </p:attrNameLst>
                                          </p:cBhvr>
                                          <p:to>
                                            <p:strVal val="visible"/>
                                          </p:to>
                                        </p:set>
                                        <p:anim calcmode="lin" valueType="num" p14:bounceEnd="60000">
                                          <p:cBhvr additive="base">
                                            <p:cTn id="26" dur="500" fill="hold"/>
                                            <p:tgtEl>
                                              <p:spTgt spid="95"/>
                                            </p:tgtEl>
                                            <p:attrNameLst>
                                              <p:attrName>ppt_x</p:attrName>
                                            </p:attrNameLst>
                                          </p:cBhvr>
                                          <p:tavLst>
                                            <p:tav tm="0">
                                              <p:val>
                                                <p:strVal val="0-#ppt_w/2"/>
                                              </p:val>
                                            </p:tav>
                                            <p:tav tm="100000">
                                              <p:val>
                                                <p:strVal val="#ppt_x"/>
                                              </p:val>
                                            </p:tav>
                                          </p:tavLst>
                                        </p:anim>
                                        <p:anim calcmode="lin" valueType="num" p14:bounceEnd="60000">
                                          <p:cBhvr additive="base">
                                            <p:cTn id="27" dur="500" fill="hold"/>
                                            <p:tgtEl>
                                              <p:spTgt spid="95"/>
                                            </p:tgtEl>
                                            <p:attrNameLst>
                                              <p:attrName>ppt_y</p:attrName>
                                            </p:attrNameLst>
                                          </p:cBhvr>
                                          <p:tavLst>
                                            <p:tav tm="0">
                                              <p:val>
                                                <p:strVal val="0-#ppt_h/2"/>
                                              </p:val>
                                            </p:tav>
                                            <p:tav tm="100000">
                                              <p:val>
                                                <p:strVal val="#ppt_y"/>
                                              </p:val>
                                            </p:tav>
                                          </p:tavLst>
                                        </p:anim>
                                      </p:childTnLst>
                                    </p:cTn>
                                  </p:par>
                                  <p:par>
                                    <p:cTn id="28" presetID="21" presetClass="entr" presetSubtype="1" fill="hold" nodeType="with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wheel(1)">
                                          <p:cBhvr>
                                            <p:cTn id="30" dur="2000"/>
                                            <p:tgtEl>
                                              <p:spTgt spid="90"/>
                                            </p:tgtEl>
                                          </p:cBhvr>
                                        </p:animEffect>
                                      </p:childTnLst>
                                    </p:cTn>
                                  </p:par>
                                  <p:par>
                                    <p:cTn id="31" presetID="2" presetClass="entr" presetSubtype="1" fill="hold" nodeType="withEffect" p14:presetBounceEnd="60000">
                                      <p:stCondLst>
                                        <p:cond delay="0"/>
                                      </p:stCondLst>
                                      <p:childTnLst>
                                        <p:set>
                                          <p:cBhvr>
                                            <p:cTn id="32" dur="1" fill="hold">
                                              <p:stCondLst>
                                                <p:cond delay="0"/>
                                              </p:stCondLst>
                                            </p:cTn>
                                            <p:tgtEl>
                                              <p:spTgt spid="85"/>
                                            </p:tgtEl>
                                            <p:attrNameLst>
                                              <p:attrName>style.visibility</p:attrName>
                                            </p:attrNameLst>
                                          </p:cBhvr>
                                          <p:to>
                                            <p:strVal val="visible"/>
                                          </p:to>
                                        </p:set>
                                        <p:anim calcmode="lin" valueType="num" p14:bounceEnd="60000">
                                          <p:cBhvr additive="base">
                                            <p:cTn id="33" dur="500" fill="hold"/>
                                            <p:tgtEl>
                                              <p:spTgt spid="85"/>
                                            </p:tgtEl>
                                            <p:attrNameLst>
                                              <p:attrName>ppt_x</p:attrName>
                                            </p:attrNameLst>
                                          </p:cBhvr>
                                          <p:tavLst>
                                            <p:tav tm="0">
                                              <p:val>
                                                <p:strVal val="#ppt_x"/>
                                              </p:val>
                                            </p:tav>
                                            <p:tav tm="100000">
                                              <p:val>
                                                <p:strVal val="#ppt_x"/>
                                              </p:val>
                                            </p:tav>
                                          </p:tavLst>
                                        </p:anim>
                                        <p:anim calcmode="lin" valueType="num" p14:bounceEnd="60000">
                                          <p:cBhvr additive="base">
                                            <p:cTn id="34" dur="500" fill="hold"/>
                                            <p:tgtEl>
                                              <p:spTgt spid="85"/>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14:presetBounceEnd="60000">
                                      <p:stCondLst>
                                        <p:cond delay="0"/>
                                      </p:stCondLst>
                                      <p:childTnLst>
                                        <p:set>
                                          <p:cBhvr>
                                            <p:cTn id="36" dur="1" fill="hold">
                                              <p:stCondLst>
                                                <p:cond delay="0"/>
                                              </p:stCondLst>
                                            </p:cTn>
                                            <p:tgtEl>
                                              <p:spTgt spid="86"/>
                                            </p:tgtEl>
                                            <p:attrNameLst>
                                              <p:attrName>style.visibility</p:attrName>
                                            </p:attrNameLst>
                                          </p:cBhvr>
                                          <p:to>
                                            <p:strVal val="visible"/>
                                          </p:to>
                                        </p:set>
                                        <p:anim calcmode="lin" valueType="num" p14:bounceEnd="60000">
                                          <p:cBhvr additive="base">
                                            <p:cTn id="37" dur="50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38" dur="500" fill="hold"/>
                                            <p:tgtEl>
                                              <p:spTgt spid="86"/>
                                            </p:tgtEl>
                                            <p:attrNameLst>
                                              <p:attrName>ppt_y</p:attrName>
                                            </p:attrNameLst>
                                          </p:cBhvr>
                                          <p:tavLst>
                                            <p:tav tm="0">
                                              <p:val>
                                                <p:strVal val="0-#ppt_h/2"/>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96"/>
                                            </p:tgtEl>
                                            <p:attrNameLst>
                                              <p:attrName>style.visibility</p:attrName>
                                            </p:attrNameLst>
                                          </p:cBhvr>
                                          <p:to>
                                            <p:strVal val="visible"/>
                                          </p:to>
                                        </p:set>
                                        <p:animEffect transition="in" filter="fade">
                                          <p:cBhvr>
                                            <p:cTn id="41" dur="500"/>
                                            <p:tgtEl>
                                              <p:spTgt spid="96"/>
                                            </p:tgtEl>
                                          </p:cBhvr>
                                        </p:animEffect>
                                      </p:childTnLst>
                                    </p:cTn>
                                  </p:par>
                                  <p:par>
                                    <p:cTn id="42" presetID="10" presetClass="entr" presetSubtype="0" fill="hold" nodeType="withEffect">
                                      <p:stCondLst>
                                        <p:cond delay="0"/>
                                      </p:stCondLst>
                                      <p:childTnLst>
                                        <p:set>
                                          <p:cBhvr>
                                            <p:cTn id="43" dur="1" fill="hold">
                                              <p:stCondLst>
                                                <p:cond delay="0"/>
                                              </p:stCondLst>
                                            </p:cTn>
                                            <p:tgtEl>
                                              <p:spTgt spid="93"/>
                                            </p:tgtEl>
                                            <p:attrNameLst>
                                              <p:attrName>style.visibility</p:attrName>
                                            </p:attrNameLst>
                                          </p:cBhvr>
                                          <p:to>
                                            <p:strVal val="visible"/>
                                          </p:to>
                                        </p:set>
                                        <p:animEffect transition="in" filter="fade">
                                          <p:cBhvr>
                                            <p:cTn id="44" dur="500"/>
                                            <p:tgtEl>
                                              <p:spTgt spid="93"/>
                                            </p:tgtEl>
                                          </p:cBhvr>
                                        </p:animEffect>
                                      </p:childTnLst>
                                    </p:cTn>
                                  </p:par>
                                  <p:par>
                                    <p:cTn id="45" presetID="10" presetClass="entr" presetSubtype="0" fill="hold" nodeType="withEffect">
                                      <p:stCondLst>
                                        <p:cond delay="0"/>
                                      </p:stCondLst>
                                      <p:childTnLst>
                                        <p:set>
                                          <p:cBhvr>
                                            <p:cTn id="46" dur="1" fill="hold">
                                              <p:stCondLst>
                                                <p:cond delay="0"/>
                                              </p:stCondLst>
                                            </p:cTn>
                                            <p:tgtEl>
                                              <p:spTgt spid="92"/>
                                            </p:tgtEl>
                                            <p:attrNameLst>
                                              <p:attrName>style.visibility</p:attrName>
                                            </p:attrNameLst>
                                          </p:cBhvr>
                                          <p:to>
                                            <p:strVal val="visible"/>
                                          </p:to>
                                        </p:set>
                                        <p:animEffect transition="in" filter="fade">
                                          <p:cBhvr>
                                            <p:cTn id="4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52"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animScale>
                                          <p:cBhvr>
                                            <p:cTn id="13" dur="1000" decel="50000" fill="hold">
                                              <p:stCondLst>
                                                <p:cond delay="0"/>
                                              </p:stCondLst>
                                            </p:cTn>
                                            <p:tgtEl>
                                              <p:spTgt spid="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81"/>
                                            </p:tgtEl>
                                            <p:attrNameLst>
                                              <p:attrName>ppt_x</p:attrName>
                                              <p:attrName>ppt_y</p:attrName>
                                            </p:attrNameLst>
                                          </p:cBhvr>
                                        </p:animMotion>
                                        <p:animEffect transition="in" filter="fade">
                                          <p:cBhvr>
                                            <p:cTn id="15" dur="1000"/>
                                            <p:tgtEl>
                                              <p:spTgt spid="81"/>
                                            </p:tgtEl>
                                          </p:cBhvr>
                                        </p:animEffect>
                                      </p:childTnLst>
                                    </p:cTn>
                                  </p:par>
                                  <p:par>
                                    <p:cTn id="16" presetID="30" presetClass="entr" presetSubtype="0" fill="hold" nodeType="withEffect">
                                      <p:stCondLst>
                                        <p:cond delay="0"/>
                                      </p:stCondLst>
                                      <p:childTnLst>
                                        <p:set>
                                          <p:cBhvr>
                                            <p:cTn id="17" dur="1" fill="hold">
                                              <p:stCondLst>
                                                <p:cond delay="0"/>
                                              </p:stCondLst>
                                            </p:cTn>
                                            <p:tgtEl>
                                              <p:spTgt spid="88"/>
                                            </p:tgtEl>
                                            <p:attrNameLst>
                                              <p:attrName>style.visibility</p:attrName>
                                            </p:attrNameLst>
                                          </p:cBhvr>
                                          <p:to>
                                            <p:strVal val="visible"/>
                                          </p:to>
                                        </p:set>
                                        <p:animEffect transition="in" filter="fade">
                                          <p:cBhvr>
                                            <p:cTn id="18" dur="800" decel="100000"/>
                                            <p:tgtEl>
                                              <p:spTgt spid="88"/>
                                            </p:tgtEl>
                                          </p:cBhvr>
                                        </p:animEffect>
                                        <p:anim calcmode="lin" valueType="num">
                                          <p:cBhvr>
                                            <p:cTn id="19" dur="800" decel="100000" fill="hold"/>
                                            <p:tgtEl>
                                              <p:spTgt spid="88"/>
                                            </p:tgtEl>
                                            <p:attrNameLst>
                                              <p:attrName>style.rotation</p:attrName>
                                            </p:attrNameLst>
                                          </p:cBhvr>
                                          <p:tavLst>
                                            <p:tav tm="0">
                                              <p:val>
                                                <p:fltVal val="-90"/>
                                              </p:val>
                                            </p:tav>
                                            <p:tav tm="100000">
                                              <p:val>
                                                <p:fltVal val="0"/>
                                              </p:val>
                                            </p:tav>
                                          </p:tavLst>
                                        </p:anim>
                                        <p:anim calcmode="lin" valueType="num">
                                          <p:cBhvr>
                                            <p:cTn id="20" dur="800" decel="100000" fill="hold"/>
                                            <p:tgtEl>
                                              <p:spTgt spid="88"/>
                                            </p:tgtEl>
                                            <p:attrNameLst>
                                              <p:attrName>ppt_x</p:attrName>
                                            </p:attrNameLst>
                                          </p:cBhvr>
                                          <p:tavLst>
                                            <p:tav tm="0">
                                              <p:val>
                                                <p:strVal val="#ppt_x+0.4"/>
                                              </p:val>
                                            </p:tav>
                                            <p:tav tm="100000">
                                              <p:val>
                                                <p:strVal val="#ppt_x-0.05"/>
                                              </p:val>
                                            </p:tav>
                                          </p:tavLst>
                                        </p:anim>
                                        <p:anim calcmode="lin" valueType="num">
                                          <p:cBhvr>
                                            <p:cTn id="21" dur="800" decel="100000" fill="hold"/>
                                            <p:tgtEl>
                                              <p:spTgt spid="88"/>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par>
                                    <p:cTn id="24" presetID="2" presetClass="entr" presetSubtype="9" fill="hold" nodeType="withEffect">
                                      <p:stCondLst>
                                        <p:cond delay="0"/>
                                      </p:stCondLst>
                                      <p:childTnLst>
                                        <p:set>
                                          <p:cBhvr>
                                            <p:cTn id="25" dur="1" fill="hold">
                                              <p:stCondLst>
                                                <p:cond delay="0"/>
                                              </p:stCondLst>
                                            </p:cTn>
                                            <p:tgtEl>
                                              <p:spTgt spid="95"/>
                                            </p:tgtEl>
                                            <p:attrNameLst>
                                              <p:attrName>style.visibility</p:attrName>
                                            </p:attrNameLst>
                                          </p:cBhvr>
                                          <p:to>
                                            <p:strVal val="visible"/>
                                          </p:to>
                                        </p:set>
                                        <p:anim calcmode="lin" valueType="num">
                                          <p:cBhvr additive="base">
                                            <p:cTn id="26" dur="500" fill="hold"/>
                                            <p:tgtEl>
                                              <p:spTgt spid="95"/>
                                            </p:tgtEl>
                                            <p:attrNameLst>
                                              <p:attrName>ppt_x</p:attrName>
                                            </p:attrNameLst>
                                          </p:cBhvr>
                                          <p:tavLst>
                                            <p:tav tm="0">
                                              <p:val>
                                                <p:strVal val="0-#ppt_w/2"/>
                                              </p:val>
                                            </p:tav>
                                            <p:tav tm="100000">
                                              <p:val>
                                                <p:strVal val="#ppt_x"/>
                                              </p:val>
                                            </p:tav>
                                          </p:tavLst>
                                        </p:anim>
                                        <p:anim calcmode="lin" valueType="num">
                                          <p:cBhvr additive="base">
                                            <p:cTn id="27" dur="500" fill="hold"/>
                                            <p:tgtEl>
                                              <p:spTgt spid="95"/>
                                            </p:tgtEl>
                                            <p:attrNameLst>
                                              <p:attrName>ppt_y</p:attrName>
                                            </p:attrNameLst>
                                          </p:cBhvr>
                                          <p:tavLst>
                                            <p:tav tm="0">
                                              <p:val>
                                                <p:strVal val="0-#ppt_h/2"/>
                                              </p:val>
                                            </p:tav>
                                            <p:tav tm="100000">
                                              <p:val>
                                                <p:strVal val="#ppt_y"/>
                                              </p:val>
                                            </p:tav>
                                          </p:tavLst>
                                        </p:anim>
                                      </p:childTnLst>
                                    </p:cTn>
                                  </p:par>
                                  <p:par>
                                    <p:cTn id="28" presetID="21" presetClass="entr" presetSubtype="1" fill="hold" nodeType="with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wheel(1)">
                                          <p:cBhvr>
                                            <p:cTn id="30" dur="2000"/>
                                            <p:tgtEl>
                                              <p:spTgt spid="90"/>
                                            </p:tgtEl>
                                          </p:cBhvr>
                                        </p:animEffect>
                                      </p:childTnLst>
                                    </p:cTn>
                                  </p:par>
                                  <p:par>
                                    <p:cTn id="31" presetID="2" presetClass="entr" presetSubtype="1" fill="hold" nodeType="withEffect">
                                      <p:stCondLst>
                                        <p:cond delay="0"/>
                                      </p:stCondLst>
                                      <p:childTnLst>
                                        <p:set>
                                          <p:cBhvr>
                                            <p:cTn id="32" dur="1" fill="hold">
                                              <p:stCondLst>
                                                <p:cond delay="0"/>
                                              </p:stCondLst>
                                            </p:cTn>
                                            <p:tgtEl>
                                              <p:spTgt spid="85"/>
                                            </p:tgtEl>
                                            <p:attrNameLst>
                                              <p:attrName>style.visibility</p:attrName>
                                            </p:attrNameLst>
                                          </p:cBhvr>
                                          <p:to>
                                            <p:strVal val="visible"/>
                                          </p:to>
                                        </p:set>
                                        <p:anim calcmode="lin" valueType="num">
                                          <p:cBhvr additive="base">
                                            <p:cTn id="33" dur="500" fill="hold"/>
                                            <p:tgtEl>
                                              <p:spTgt spid="85"/>
                                            </p:tgtEl>
                                            <p:attrNameLst>
                                              <p:attrName>ppt_x</p:attrName>
                                            </p:attrNameLst>
                                          </p:cBhvr>
                                          <p:tavLst>
                                            <p:tav tm="0">
                                              <p:val>
                                                <p:strVal val="#ppt_x"/>
                                              </p:val>
                                            </p:tav>
                                            <p:tav tm="100000">
                                              <p:val>
                                                <p:strVal val="#ppt_x"/>
                                              </p:val>
                                            </p:tav>
                                          </p:tavLst>
                                        </p:anim>
                                        <p:anim calcmode="lin" valueType="num">
                                          <p:cBhvr additive="base">
                                            <p:cTn id="34" dur="500" fill="hold"/>
                                            <p:tgtEl>
                                              <p:spTgt spid="85"/>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86"/>
                                            </p:tgtEl>
                                            <p:attrNameLst>
                                              <p:attrName>style.visibility</p:attrName>
                                            </p:attrNameLst>
                                          </p:cBhvr>
                                          <p:to>
                                            <p:strVal val="visible"/>
                                          </p:to>
                                        </p:set>
                                        <p:anim calcmode="lin" valueType="num">
                                          <p:cBhvr additive="base">
                                            <p:cTn id="37" dur="500" fill="hold"/>
                                            <p:tgtEl>
                                              <p:spTgt spid="86"/>
                                            </p:tgtEl>
                                            <p:attrNameLst>
                                              <p:attrName>ppt_x</p:attrName>
                                            </p:attrNameLst>
                                          </p:cBhvr>
                                          <p:tavLst>
                                            <p:tav tm="0">
                                              <p:val>
                                                <p:strVal val="#ppt_x"/>
                                              </p:val>
                                            </p:tav>
                                            <p:tav tm="100000">
                                              <p:val>
                                                <p:strVal val="#ppt_x"/>
                                              </p:val>
                                            </p:tav>
                                          </p:tavLst>
                                        </p:anim>
                                        <p:anim calcmode="lin" valueType="num">
                                          <p:cBhvr additive="base">
                                            <p:cTn id="38" dur="500" fill="hold"/>
                                            <p:tgtEl>
                                              <p:spTgt spid="86"/>
                                            </p:tgtEl>
                                            <p:attrNameLst>
                                              <p:attrName>ppt_y</p:attrName>
                                            </p:attrNameLst>
                                          </p:cBhvr>
                                          <p:tavLst>
                                            <p:tav tm="0">
                                              <p:val>
                                                <p:strVal val="0-#ppt_h/2"/>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96"/>
                                            </p:tgtEl>
                                            <p:attrNameLst>
                                              <p:attrName>style.visibility</p:attrName>
                                            </p:attrNameLst>
                                          </p:cBhvr>
                                          <p:to>
                                            <p:strVal val="visible"/>
                                          </p:to>
                                        </p:set>
                                        <p:animEffect transition="in" filter="fade">
                                          <p:cBhvr>
                                            <p:cTn id="41" dur="500"/>
                                            <p:tgtEl>
                                              <p:spTgt spid="96"/>
                                            </p:tgtEl>
                                          </p:cBhvr>
                                        </p:animEffect>
                                      </p:childTnLst>
                                    </p:cTn>
                                  </p:par>
                                  <p:par>
                                    <p:cTn id="42" presetID="10" presetClass="entr" presetSubtype="0" fill="hold" nodeType="withEffect">
                                      <p:stCondLst>
                                        <p:cond delay="0"/>
                                      </p:stCondLst>
                                      <p:childTnLst>
                                        <p:set>
                                          <p:cBhvr>
                                            <p:cTn id="43" dur="1" fill="hold">
                                              <p:stCondLst>
                                                <p:cond delay="0"/>
                                              </p:stCondLst>
                                            </p:cTn>
                                            <p:tgtEl>
                                              <p:spTgt spid="93"/>
                                            </p:tgtEl>
                                            <p:attrNameLst>
                                              <p:attrName>style.visibility</p:attrName>
                                            </p:attrNameLst>
                                          </p:cBhvr>
                                          <p:to>
                                            <p:strVal val="visible"/>
                                          </p:to>
                                        </p:set>
                                        <p:animEffect transition="in" filter="fade">
                                          <p:cBhvr>
                                            <p:cTn id="44" dur="500"/>
                                            <p:tgtEl>
                                              <p:spTgt spid="93"/>
                                            </p:tgtEl>
                                          </p:cBhvr>
                                        </p:animEffect>
                                      </p:childTnLst>
                                    </p:cTn>
                                  </p:par>
                                  <p:par>
                                    <p:cTn id="45" presetID="10" presetClass="entr" presetSubtype="0" fill="hold" nodeType="withEffect">
                                      <p:stCondLst>
                                        <p:cond delay="0"/>
                                      </p:stCondLst>
                                      <p:childTnLst>
                                        <p:set>
                                          <p:cBhvr>
                                            <p:cTn id="46" dur="1" fill="hold">
                                              <p:stCondLst>
                                                <p:cond delay="0"/>
                                              </p:stCondLst>
                                            </p:cTn>
                                            <p:tgtEl>
                                              <p:spTgt spid="92"/>
                                            </p:tgtEl>
                                            <p:attrNameLst>
                                              <p:attrName>style.visibility</p:attrName>
                                            </p:attrNameLst>
                                          </p:cBhvr>
                                          <p:to>
                                            <p:strVal val="visible"/>
                                          </p:to>
                                        </p:set>
                                        <p:animEffect transition="in" filter="fade">
                                          <p:cBhvr>
                                            <p:cTn id="4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6684" y="152049"/>
            <a:ext cx="9931673" cy="830997"/>
          </a:xfrm>
          <a:prstGeom prst="rect">
            <a:avLst/>
          </a:prstGeom>
          <a:noFill/>
        </p:spPr>
        <p:txBody>
          <a:bodyPr wrap="square" rtlCol="0">
            <a:spAutoFit/>
          </a:bodyPr>
          <a:lstStyle/>
          <a:p>
            <a:pPr algn="ctr"/>
            <a:r>
              <a:rPr lang="en-US" sz="4800" b="1">
                <a:solidFill>
                  <a:srgbClr val="C00000"/>
                </a:solidFill>
                <a:latin typeface="Times New Roman" panose="02020603050405020304" pitchFamily="18" charset="0"/>
                <a:cs typeface="Times New Roman" panose="02020603050405020304" pitchFamily="18" charset="0"/>
              </a:rPr>
              <a:t>Chuẩn bị đồ dùng làm lồng đèn </a:t>
            </a:r>
          </a:p>
        </p:txBody>
      </p:sp>
      <p:sp>
        <p:nvSpPr>
          <p:cNvPr id="3" name="TextBox 2"/>
          <p:cNvSpPr txBox="1"/>
          <p:nvPr/>
        </p:nvSpPr>
        <p:spPr>
          <a:xfrm>
            <a:off x="654294" y="983046"/>
            <a:ext cx="10343817" cy="2862322"/>
          </a:xfrm>
          <a:prstGeom prst="rect">
            <a:avLst/>
          </a:prstGeom>
          <a:noFill/>
        </p:spPr>
        <p:txBody>
          <a:bodyPr wrap="square" rtlCol="0">
            <a:spAutoFit/>
          </a:bodyPr>
          <a:lstStyle/>
          <a:p>
            <a:pPr marL="685800" indent="-685800">
              <a:buFont typeface="Wingdings" panose="05000000000000000000" pitchFamily="2" charset="2"/>
              <a:buChar char="§"/>
            </a:pPr>
            <a:r>
              <a:rPr lang="en-US" sz="3600">
                <a:solidFill>
                  <a:schemeClr val="tx1"/>
                </a:solidFill>
                <a:latin typeface="Times New Roman" panose="02020603050405020304" pitchFamily="18" charset="0"/>
                <a:cs typeface="Times New Roman" panose="02020603050405020304" pitchFamily="18" charset="0"/>
              </a:rPr>
              <a:t>Chai nhựa đã được cắt như hình ảnh dưới. </a:t>
            </a:r>
          </a:p>
          <a:p>
            <a:r>
              <a:rPr lang="en-US" sz="3600">
                <a:solidFill>
                  <a:schemeClr val="tx1"/>
                </a:solidFill>
                <a:latin typeface="Times New Roman" panose="02020603050405020304" pitchFamily="18" charset="0"/>
                <a:cs typeface="Times New Roman" panose="02020603050405020304" pitchFamily="18" charset="0"/>
              </a:rPr>
              <a:t>(hoặc vỏ hộp sữa đã cắt phần đầu, lõi giấy vệ sinh,…)</a:t>
            </a:r>
          </a:p>
          <a:p>
            <a:pPr marL="685800" indent="-685800">
              <a:buFont typeface="Wingdings" panose="05000000000000000000" pitchFamily="2" charset="2"/>
              <a:buChar char="§"/>
            </a:pPr>
            <a:r>
              <a:rPr lang="en-US" sz="3600">
                <a:solidFill>
                  <a:schemeClr val="tx1"/>
                </a:solidFill>
                <a:latin typeface="Times New Roman" panose="02020603050405020304" pitchFamily="18" charset="0"/>
                <a:cs typeface="Times New Roman" panose="02020603050405020304" pitchFamily="18" charset="0"/>
              </a:rPr>
              <a:t>Giấy màu hoặc giấy trắng.</a:t>
            </a:r>
          </a:p>
          <a:p>
            <a:pPr marL="685800" indent="-685800">
              <a:buFont typeface="Wingdings" panose="05000000000000000000" pitchFamily="2" charset="2"/>
              <a:buChar char="§"/>
            </a:pPr>
            <a:r>
              <a:rPr lang="en-US" sz="3600">
                <a:solidFill>
                  <a:schemeClr val="tx1"/>
                </a:solidFill>
                <a:latin typeface="Times New Roman" panose="02020603050405020304" pitchFamily="18" charset="0"/>
                <a:cs typeface="Times New Roman" panose="02020603050405020304" pitchFamily="18" charset="0"/>
              </a:rPr>
              <a:t>Keo dán, màu, kéo, bút</a:t>
            </a:r>
          </a:p>
          <a:p>
            <a:pPr marL="685800" indent="-685800">
              <a:buFont typeface="Wingdings" panose="05000000000000000000" pitchFamily="2" charset="2"/>
              <a:buChar char="§"/>
            </a:pPr>
            <a:r>
              <a:rPr lang="en-US" sz="3600">
                <a:solidFill>
                  <a:schemeClr val="tx1"/>
                </a:solidFill>
                <a:latin typeface="Times New Roman" panose="02020603050405020304" pitchFamily="18" charset="0"/>
                <a:cs typeface="Times New Roman" panose="02020603050405020304" pitchFamily="18" charset="0"/>
              </a:rPr>
              <a:t>Dây</a:t>
            </a:r>
          </a:p>
        </p:txBody>
      </p:sp>
      <p:pic>
        <p:nvPicPr>
          <p:cNvPr id="10" name="Picture 9" descr="A picture containing indoor, toy&#10;&#10;Description automatically generated"/>
          <p:cNvPicPr>
            <a:picLocks noChangeAspect="1"/>
          </p:cNvPicPr>
          <p:nvPr/>
        </p:nvPicPr>
        <p:blipFill rotWithShape="1">
          <a:blip r:embed="rId2"/>
          <a:srcRect l="38009" t="52462"/>
          <a:stretch>
            <a:fillRect/>
          </a:stretch>
        </p:blipFill>
        <p:spPr>
          <a:xfrm>
            <a:off x="4949407" y="3936770"/>
            <a:ext cx="2409079" cy="2951047"/>
          </a:xfrm>
          <a:prstGeom prst="rect">
            <a:avLst/>
          </a:prstGeom>
        </p:spPr>
      </p:pic>
      <p:pic>
        <p:nvPicPr>
          <p:cNvPr id="12" name="Picture 11" descr="A picture containing text, fabric&#10;&#10;Description automatically generated"/>
          <p:cNvPicPr>
            <a:picLocks noChangeAspect="1"/>
          </p:cNvPicPr>
          <p:nvPr/>
        </p:nvPicPr>
        <p:blipFill>
          <a:blip r:embed="rId3"/>
          <a:stretch>
            <a:fillRect/>
          </a:stretch>
        </p:blipFill>
        <p:spPr>
          <a:xfrm>
            <a:off x="7439851" y="3936770"/>
            <a:ext cx="2173419" cy="2951047"/>
          </a:xfrm>
          <a:prstGeom prst="rect">
            <a:avLst/>
          </a:prstGeom>
        </p:spPr>
      </p:pic>
      <p:pic>
        <p:nvPicPr>
          <p:cNvPr id="18" name="Picture 17" descr="A picture containing diagram&#10;&#10;Description automatically generated"/>
          <p:cNvPicPr>
            <a:picLocks noChangeAspect="1"/>
          </p:cNvPicPr>
          <p:nvPr/>
        </p:nvPicPr>
        <p:blipFill>
          <a:blip r:embed="rId4"/>
          <a:stretch>
            <a:fillRect/>
          </a:stretch>
        </p:blipFill>
        <p:spPr>
          <a:xfrm>
            <a:off x="612205" y="3919993"/>
            <a:ext cx="1974364" cy="2790852"/>
          </a:xfrm>
          <a:prstGeom prst="rect">
            <a:avLst/>
          </a:prstGeom>
        </p:spPr>
      </p:pic>
      <p:pic>
        <p:nvPicPr>
          <p:cNvPr id="20" name="Picture 19" descr="Background pattern&#10;&#10;Description automatically generated"/>
          <p:cNvPicPr>
            <a:picLocks noChangeAspect="1"/>
          </p:cNvPicPr>
          <p:nvPr/>
        </p:nvPicPr>
        <p:blipFill>
          <a:blip r:embed="rId5"/>
          <a:stretch>
            <a:fillRect/>
          </a:stretch>
        </p:blipFill>
        <p:spPr>
          <a:xfrm>
            <a:off x="2651236" y="3920351"/>
            <a:ext cx="2216806" cy="2794268"/>
          </a:xfrm>
          <a:prstGeom prst="rect">
            <a:avLst/>
          </a:prstGeom>
        </p:spPr>
      </p:pic>
      <p:pic>
        <p:nvPicPr>
          <p:cNvPr id="22" name="Picture 21" descr="A group of toothbrushes&#10;&#10;Description automatically generated with medium confidence"/>
          <p:cNvPicPr>
            <a:picLocks noChangeAspect="1"/>
          </p:cNvPicPr>
          <p:nvPr/>
        </p:nvPicPr>
        <p:blipFill rotWithShape="1">
          <a:blip r:embed="rId6"/>
          <a:srcRect l="4416" t="13491" b="20212"/>
          <a:stretch>
            <a:fillRect/>
          </a:stretch>
        </p:blipFill>
        <p:spPr>
          <a:xfrm>
            <a:off x="9694635" y="3627690"/>
            <a:ext cx="2171789" cy="326012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27"/>
        <p:cNvGrpSpPr/>
        <p:nvPr/>
      </p:nvGrpSpPr>
      <p:grpSpPr>
        <a:xfrm>
          <a:off x="0" y="0"/>
          <a:ext cx="0" cy="0"/>
          <a:chOff x="0" y="0"/>
          <a:chExt cx="0" cy="0"/>
        </a:xfrm>
      </p:grpSpPr>
      <p:sp>
        <p:nvSpPr>
          <p:cNvPr id="2" name="TextBox 1"/>
          <p:cNvSpPr txBox="1"/>
          <p:nvPr/>
        </p:nvSpPr>
        <p:spPr>
          <a:xfrm>
            <a:off x="2810634" y="2125933"/>
            <a:ext cx="6268630" cy="1754326"/>
          </a:xfrm>
          <a:prstGeom prst="rect">
            <a:avLst/>
          </a:prstGeom>
          <a:noFill/>
        </p:spPr>
        <p:txBody>
          <a:bodyPr wrap="square" rtlCol="0">
            <a:spAutoFit/>
          </a:bodyPr>
          <a:lstStyle/>
          <a:p>
            <a:pPr algn="ctr"/>
            <a:r>
              <a:rPr lang="en-US" sz="5400">
                <a:solidFill>
                  <a:srgbClr val="C00000"/>
                </a:solidFill>
                <a:latin typeface="iCiel Cadena" panose="02000503000000020004" pitchFamily="50" charset="0"/>
              </a:rPr>
              <a:t>TẠM BIỆT VÀ HẸN GẶP LẠI CÁC CON!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3" name="Rectangle: Rounded Corners 2"/>
          <p:cNvSpPr/>
          <p:nvPr/>
        </p:nvSpPr>
        <p:spPr>
          <a:xfrm>
            <a:off x="2727299" y="245145"/>
            <a:ext cx="7394711" cy="718448"/>
          </a:xfrm>
          <a:prstGeom prst="roundRect">
            <a:avLst/>
          </a:prstGeom>
          <a:solidFill>
            <a:schemeClr val="bg1"/>
          </a:solidFill>
          <a:ln>
            <a:solidFill>
              <a:srgbClr val="C0000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iCiel Cadena" panose="02000503000000020004" pitchFamily="50" charset="0"/>
                <a:cs typeface="Times New Roman" panose="02020603050405020304" pitchFamily="18" charset="0"/>
              </a:rPr>
              <a:t>TRÒ CHƠI: THỬ TÀI TINH MẮT</a:t>
            </a:r>
            <a:endParaRPr lang="en-US" sz="3600" b="1">
              <a:latin typeface="iCiel Cadena" panose="02000503000000020004" pitchFamily="50" charset="0"/>
              <a:cs typeface="Times New Roman" panose="02020603050405020304" pitchFamily="18" charset="0"/>
            </a:endParaRPr>
          </a:p>
        </p:txBody>
      </p:sp>
      <p:pic>
        <p:nvPicPr>
          <p:cNvPr id="25" name="图片 87"/>
          <p:cNvPicPr>
            <a:picLocks noChangeAspect="1"/>
          </p:cNvPicPr>
          <p:nvPr/>
        </p:nvPicPr>
        <p:blipFill rotWithShape="1">
          <a:blip r:embed="rId3">
            <a:extLst>
              <a:ext uri="{28A0092B-C50C-407E-A947-70E740481C1C}">
                <a14:useLocalDpi xmlns:a14="http://schemas.microsoft.com/office/drawing/2010/main" val="0"/>
              </a:ext>
            </a:extLst>
          </a:blip>
          <a:srcRect l="34388" t="40698" r="16230" b="32080"/>
          <a:stretch>
            <a:fillRect/>
          </a:stretch>
        </p:blipFill>
        <p:spPr>
          <a:xfrm rot="20605818">
            <a:off x="9754187" y="369379"/>
            <a:ext cx="975679" cy="717123"/>
          </a:xfrm>
          <a:prstGeom prst="rect">
            <a:avLst/>
          </a:prstGeom>
        </p:spPr>
      </p:pic>
      <p:pic>
        <p:nvPicPr>
          <p:cNvPr id="26" name="图片 85"/>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a:fillRect/>
          </a:stretch>
        </p:blipFill>
        <p:spPr>
          <a:xfrm>
            <a:off x="2300730" y="-442199"/>
            <a:ext cx="682166" cy="1715746"/>
          </a:xfrm>
          <a:prstGeom prst="rect">
            <a:avLst/>
          </a:prstGeom>
        </p:spPr>
      </p:pic>
      <p:pic>
        <p:nvPicPr>
          <p:cNvPr id="9"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8387" y="1121184"/>
            <a:ext cx="8420936" cy="5118757"/>
          </a:xfrm>
          <a:prstGeom prst="rect">
            <a:avLst/>
          </a:prstGeom>
        </p:spPr>
      </p:pic>
      <p:sp>
        <p:nvSpPr>
          <p:cNvPr id="11" name="Google Shape;720;p36"/>
          <p:cNvSpPr txBox="1"/>
          <p:nvPr/>
        </p:nvSpPr>
        <p:spPr>
          <a:xfrm>
            <a:off x="3905298" y="2251155"/>
            <a:ext cx="4762128" cy="62250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3600" b="1">
                <a:latin typeface="Times New Roman" panose="02020603050405020304" pitchFamily="18" charset="0"/>
                <a:cs typeface="Times New Roman" panose="02020603050405020304" pitchFamily="18" charset="0"/>
              </a:rPr>
              <a:t>Hướng dẫn chơi:</a:t>
            </a:r>
          </a:p>
        </p:txBody>
      </p:sp>
      <p:sp>
        <p:nvSpPr>
          <p:cNvPr id="12" name="Google Shape;720;p36"/>
          <p:cNvSpPr txBox="1"/>
          <p:nvPr/>
        </p:nvSpPr>
        <p:spPr>
          <a:xfrm>
            <a:off x="2462677" y="3873122"/>
            <a:ext cx="9351516" cy="62250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571500" indent="-571500">
              <a:lnSpc>
                <a:spcPct val="150000"/>
              </a:lnSpc>
              <a:buFontTx/>
              <a:buChar char="-"/>
            </a:pPr>
            <a:r>
              <a:rPr lang="en-US" sz="3600" i="1">
                <a:solidFill>
                  <a:srgbClr val="48958D"/>
                </a:solidFill>
                <a:latin typeface="Times New Roman" panose="02020603050405020304" pitchFamily="18" charset="0"/>
                <a:cs typeface="Times New Roman" panose="02020603050405020304" pitchFamily="18" charset="0"/>
              </a:rPr>
              <a:t>Chọn lồng đèn mình thích</a:t>
            </a:r>
          </a:p>
          <a:p>
            <a:pPr marL="571500" indent="-571500">
              <a:lnSpc>
                <a:spcPct val="150000"/>
              </a:lnSpc>
              <a:buFontTx/>
              <a:buChar char="-"/>
            </a:pPr>
            <a:r>
              <a:rPr lang="en-US" sz="3600" i="1">
                <a:solidFill>
                  <a:srgbClr val="48958D"/>
                </a:solidFill>
                <a:latin typeface="Times New Roman" panose="02020603050405020304" pitchFamily="18" charset="0"/>
                <a:cs typeface="Times New Roman" panose="02020603050405020304" pitchFamily="18" charset="0"/>
              </a:rPr>
              <a:t>Quan sát hình ảnh được cắt</a:t>
            </a:r>
          </a:p>
          <a:p>
            <a:pPr marL="571500" indent="-571500">
              <a:lnSpc>
                <a:spcPct val="150000"/>
              </a:lnSpc>
              <a:buFontTx/>
              <a:buChar char="-"/>
            </a:pPr>
            <a:r>
              <a:rPr lang="en-US" sz="3600" i="1">
                <a:solidFill>
                  <a:srgbClr val="48958D"/>
                </a:solidFill>
                <a:latin typeface="Times New Roman" panose="02020603050405020304" pitchFamily="18" charset="0"/>
                <a:cs typeface="Times New Roman" panose="02020603050405020304" pitchFamily="18" charset="0"/>
              </a:rPr>
              <a:t>Đoán xem đó là gì</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p:cNvSpPr/>
          <p:nvPr/>
        </p:nvSpPr>
        <p:spPr>
          <a:xfrm>
            <a:off x="2711396" y="259204"/>
            <a:ext cx="7394711" cy="718448"/>
          </a:xfrm>
          <a:prstGeom prst="roundRect">
            <a:avLst/>
          </a:prstGeom>
          <a:solidFill>
            <a:schemeClr val="bg1"/>
          </a:solidFill>
          <a:ln>
            <a:solidFill>
              <a:srgbClr val="C0000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iCiel Cadena" panose="02000503000000020004" pitchFamily="50" charset="0"/>
                <a:cs typeface="Times New Roman" panose="02020603050405020304" pitchFamily="18" charset="0"/>
              </a:rPr>
              <a:t>TRÒ CHƠI: THỬ TÀI TINH MẮT</a:t>
            </a:r>
            <a:endParaRPr lang="en-US" sz="3600" b="1">
              <a:latin typeface="iCiel Cadena" panose="02000503000000020004" pitchFamily="50" charset="0"/>
              <a:cs typeface="Times New Roman" panose="02020603050405020304" pitchFamily="18" charset="0"/>
            </a:endParaRPr>
          </a:p>
        </p:txBody>
      </p:sp>
      <p:pic>
        <p:nvPicPr>
          <p:cNvPr id="7" name="图片 87"/>
          <p:cNvPicPr>
            <a:picLocks noChangeAspect="1"/>
          </p:cNvPicPr>
          <p:nvPr/>
        </p:nvPicPr>
        <p:blipFill rotWithShape="1">
          <a:blip r:embed="rId3">
            <a:extLst>
              <a:ext uri="{28A0092B-C50C-407E-A947-70E740481C1C}">
                <a14:useLocalDpi xmlns:a14="http://schemas.microsoft.com/office/drawing/2010/main" val="0"/>
              </a:ext>
            </a:extLst>
          </a:blip>
          <a:srcRect l="34388" t="40698" r="16230" b="32080"/>
          <a:stretch>
            <a:fillRect/>
          </a:stretch>
        </p:blipFill>
        <p:spPr>
          <a:xfrm rot="20605818">
            <a:off x="9754187" y="369379"/>
            <a:ext cx="975679" cy="717123"/>
          </a:xfrm>
          <a:prstGeom prst="rect">
            <a:avLst/>
          </a:prstGeom>
        </p:spPr>
      </p:pic>
      <p:pic>
        <p:nvPicPr>
          <p:cNvPr id="8" name="图片 85"/>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a:fillRect/>
          </a:stretch>
        </p:blipFill>
        <p:spPr>
          <a:xfrm>
            <a:off x="2300730" y="-442199"/>
            <a:ext cx="682166" cy="1715746"/>
          </a:xfrm>
          <a:prstGeom prst="rect">
            <a:avLst/>
          </a:prstGeom>
        </p:spPr>
      </p:pic>
      <p:pic>
        <p:nvPicPr>
          <p:cNvPr id="1028" name="Picture 4" descr="Cách Làm Bánh Trung Thu Nhân Thập Cẩm Ngon Nhất"/>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344" b="96719" l="2625" r="95000">
                        <a14:foregroundMark x1="7125" y1="49531" x2="7625" y2="63906"/>
                        <a14:foregroundMark x1="7625" y1="63906" x2="15375" y2="85625"/>
                        <a14:foregroundMark x1="15375" y1="85625" x2="18000" y2="87813"/>
                        <a14:foregroundMark x1="2750" y1="55313" x2="2625" y2="70156"/>
                        <a14:foregroundMark x1="17500" y1="92344" x2="32125" y2="89844"/>
                        <a14:foregroundMark x1="42750" y1="8125" x2="51750" y2="10313"/>
                        <a14:foregroundMark x1="56000" y1="7344" x2="55000" y2="8594"/>
                        <a14:foregroundMark x1="90375" y1="20625" x2="95000" y2="27344"/>
                        <a14:foregroundMark x1="19125" y1="96719" x2="21125" y2="96719"/>
                      </a14:backgroundRemoval>
                    </a14:imgEffect>
                  </a14:imgLayer>
                </a14:imgProps>
              </a:ext>
              <a:ext uri="{28A0092B-C50C-407E-A947-70E740481C1C}">
                <a14:useLocalDpi xmlns:a14="http://schemas.microsoft.com/office/drawing/2010/main" val="0"/>
              </a:ext>
            </a:extLst>
          </a:blip>
          <a:srcRect l="55110" b="33004"/>
          <a:stretch>
            <a:fillRect/>
          </a:stretch>
        </p:blipFill>
        <p:spPr bwMode="auto">
          <a:xfrm>
            <a:off x="1461533" y="1803463"/>
            <a:ext cx="1423709" cy="16998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lack and white bunny back silhouette Royalty Free Vecto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33700" y1="17778" x2="41300" y2="31111"/>
                        <a14:foregroundMark x1="40100" y1="51389" x2="50800" y2="51481"/>
                        <a14:foregroundMark x1="37700" y1="52685" x2="48400" y2="49907"/>
                        <a14:foregroundMark x1="48400" y1="49907" x2="61500" y2="51852"/>
                        <a14:foregroundMark x1="62500" y1="52500" x2="60100" y2="52963"/>
                      </a14:backgroundRemoval>
                    </a14:imgEffect>
                  </a14:imgLayer>
                </a14:imgProps>
              </a:ext>
              <a:ext uri="{28A0092B-C50C-407E-A947-70E740481C1C}">
                <a14:useLocalDpi xmlns:a14="http://schemas.microsoft.com/office/drawing/2010/main" val="0"/>
              </a:ext>
            </a:extLst>
          </a:blip>
          <a:srcRect l="20665" t="7531" r="23039" b="14708"/>
          <a:stretch>
            <a:fillRect/>
          </a:stretch>
        </p:blipFill>
        <p:spPr bwMode="auto">
          <a:xfrm>
            <a:off x="4883877" y="1592052"/>
            <a:ext cx="1231372" cy="183694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8868290" y="1813121"/>
            <a:ext cx="1629694" cy="1835601"/>
            <a:chOff x="8868290" y="1813121"/>
            <a:chExt cx="1629694" cy="1835601"/>
          </a:xfrm>
        </p:grpSpPr>
        <p:pic>
          <p:nvPicPr>
            <p:cNvPr id="1034" name="Picture 10" descr="Chú cuội chị Hằng là gì của nhau? | thông tin du lich Viettrip"/>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3205" b="90177" l="2783" r="26870">
                          <a14:foregroundMark x1="18783" y1="13205" x2="20783" y2="13527"/>
                          <a14:foregroundMark x1="25130" y1="35749" x2="26870" y2="41063"/>
                          <a14:foregroundMark x1="25391" y1="50725" x2="25913" y2="48309"/>
                        </a14:backgroundRemoval>
                      </a14:imgEffect>
                    </a14:imgLayer>
                  </a14:imgProps>
                </a:ext>
                <a:ext uri="{28A0092B-C50C-407E-A947-70E740481C1C}">
                  <a14:useLocalDpi xmlns:a14="http://schemas.microsoft.com/office/drawing/2010/main" val="0"/>
                </a:ext>
              </a:extLst>
            </a:blip>
            <a:srcRect l="11974" t="10940" r="71988" b="8464"/>
            <a:stretch>
              <a:fillRect/>
            </a:stretch>
          </p:blipFill>
          <p:spPr bwMode="auto">
            <a:xfrm>
              <a:off x="8868290" y="1893020"/>
              <a:ext cx="647022" cy="175570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hú cuội chị Hằng là gì của nhau? | thông tin du lich Viettrip"/>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9984" b="89694" l="10000" r="93652">
                          <a14:foregroundMark x1="79652" y1="27697" x2="84348" y2="45250"/>
                          <a14:foregroundMark x1="83826" y1="44928" x2="84522" y2="62480"/>
                          <a14:foregroundMark x1="82783" y1="18680" x2="83826" y2="21578"/>
                          <a14:foregroundMark x1="81884" y1="23027" x2="83043" y2="27053"/>
                          <a14:foregroundMark x1="81652" y1="22222" x2="81884" y2="23027"/>
                          <a14:foregroundMark x1="80522" y1="52496" x2="82087" y2="62319"/>
                          <a14:foregroundMark x1="74696" y1="76329" x2="81217" y2="67955"/>
                          <a14:foregroundMark x1="87391" y1="50081" x2="92000" y2="57810"/>
                          <a14:foregroundMark x1="92783" y1="55717" x2="93652" y2="56522"/>
                          <a14:foregroundMark x1="85130" y1="54911" x2="85130" y2="54911"/>
                          <a14:foregroundMark x1="77739" y1="44767" x2="77739" y2="44767"/>
                          <a14:foregroundMark x1="80609" y1="41063" x2="80609" y2="41063"/>
                          <a14:foregroundMark x1="80435" y1="37198" x2="80435" y2="37198"/>
                          <a14:foregroundMark x1="87217" y1="36715" x2="87217" y2="36715"/>
                          <a14:foregroundMark x1="87043" y1="41224" x2="87043" y2="41224"/>
                          <a14:foregroundMark x1="86522" y1="17230" x2="86522" y2="17230"/>
                          <a14:foregroundMark x1="86087" y1="17391" x2="86087" y2="17391"/>
                          <a14:foregroundMark x1="85130" y1="17552" x2="84000" y2="19163"/>
                          <a14:backgroundMark x1="71478" y1="59420" x2="72522" y2="51530"/>
                          <a14:backgroundMark x1="71478" y1="57166" x2="70870" y2="48470"/>
                          <a14:backgroundMark x1="88696" y1="40097" x2="88696" y2="40097"/>
                          <a14:backgroundMark x1="87391" y1="29147" x2="87391" y2="29147"/>
                          <a14:backgroundMark x1="83304" y1="23027" x2="83304" y2="23027"/>
                          <a14:backgroundMark x1="83391" y1="23349" x2="83391" y2="23349"/>
                        </a14:backgroundRemoval>
                      </a14:imgEffect>
                    </a14:imgLayer>
                  </a14:imgProps>
                </a:ext>
                <a:ext uri="{28A0092B-C50C-407E-A947-70E740481C1C}">
                  <a14:useLocalDpi xmlns:a14="http://schemas.microsoft.com/office/drawing/2010/main" val="0"/>
                </a:ext>
              </a:extLst>
            </a:blip>
            <a:srcRect l="69242" t="14304" r="5640" b="11615"/>
            <a:stretch>
              <a:fillRect/>
            </a:stretch>
          </p:blipFill>
          <p:spPr bwMode="auto">
            <a:xfrm>
              <a:off x="9345420" y="1813121"/>
              <a:ext cx="1152564" cy="18356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8146872" y="1210736"/>
            <a:ext cx="2838129" cy="4386532"/>
            <a:chOff x="7888238" y="1235734"/>
            <a:chExt cx="2838129" cy="4386532"/>
          </a:xfrm>
        </p:grpSpPr>
        <p:pic>
          <p:nvPicPr>
            <p:cNvPr id="26" name="Picture 25" descr="Hình ảnh Vẽ Tay đèn Lồng đỏ Trang Trí Lễ Hội đèn Lồng Phim Hoạt Hình đèn  Lồng đỏ Trang Trí Lễ Hội, Đèn Lồng đỏ Kiểu Trung Quốc, đèn Lồng đỏ"/>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5938" l="10000" r="90000">
                          <a14:foregroundMark x1="61250" y1="91406" x2="62500" y2="95938"/>
                        </a14:backgroundRemoval>
                      </a14:imgEffect>
                    </a14:imgLayer>
                  </a14:imgProps>
                </a:ext>
                <a:ext uri="{28A0092B-C50C-407E-A947-70E740481C1C}">
                  <a14:useLocalDpi xmlns:a14="http://schemas.microsoft.com/office/drawing/2010/main" val="0"/>
                </a:ext>
              </a:extLst>
            </a:blip>
            <a:srcRect l="17114" t="6706" r="22524"/>
            <a:stretch>
              <a:fillRect/>
            </a:stretch>
          </p:blipFill>
          <p:spPr bwMode="auto">
            <a:xfrm rot="1132935">
              <a:off x="7888238" y="1235734"/>
              <a:ext cx="2838129" cy="4386532"/>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p:cNvSpPr/>
            <p:nvPr/>
          </p:nvSpPr>
          <p:spPr>
            <a:xfrm>
              <a:off x="8940409" y="2084099"/>
              <a:ext cx="1290969" cy="870012"/>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rgbClr val="C00000"/>
                  </a:solidFill>
                  <a:latin typeface="iCiel Cadena" panose="02000503000000020004" pitchFamily="50" charset="0"/>
                </a:rPr>
                <a:t>3</a:t>
              </a:r>
            </a:p>
          </p:txBody>
        </p:sp>
      </p:grpSp>
      <p:grpSp>
        <p:nvGrpSpPr>
          <p:cNvPr id="28" name="Group 27"/>
          <p:cNvGrpSpPr/>
          <p:nvPr/>
        </p:nvGrpSpPr>
        <p:grpSpPr>
          <a:xfrm>
            <a:off x="4104579" y="1210736"/>
            <a:ext cx="2838129" cy="4386532"/>
            <a:chOff x="4113749" y="1235734"/>
            <a:chExt cx="2838129" cy="4386532"/>
          </a:xfrm>
        </p:grpSpPr>
        <p:pic>
          <p:nvPicPr>
            <p:cNvPr id="29" name="Picture 28" descr="Hình ảnh Vẽ Tay đèn Lồng đỏ Trang Trí Lễ Hội đèn Lồng Phim Hoạt Hình đèn  Lồng đỏ Trang Trí Lễ Hội, Đèn Lồng đỏ Kiểu Trung Quốc, đèn Lồng đỏ"/>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5938" l="10000" r="90000">
                          <a14:foregroundMark x1="61250" y1="91406" x2="62500" y2="95938"/>
                        </a14:backgroundRemoval>
                      </a14:imgEffect>
                    </a14:imgLayer>
                  </a14:imgProps>
                </a:ext>
                <a:ext uri="{28A0092B-C50C-407E-A947-70E740481C1C}">
                  <a14:useLocalDpi xmlns:a14="http://schemas.microsoft.com/office/drawing/2010/main" val="0"/>
                </a:ext>
              </a:extLst>
            </a:blip>
            <a:srcRect l="17114" t="6706" r="22524"/>
            <a:stretch>
              <a:fillRect/>
            </a:stretch>
          </p:blipFill>
          <p:spPr bwMode="auto">
            <a:xfrm rot="1132935">
              <a:off x="4113749" y="1235734"/>
              <a:ext cx="2838129" cy="4386532"/>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9"/>
            <p:cNvSpPr/>
            <p:nvPr/>
          </p:nvSpPr>
          <p:spPr>
            <a:xfrm>
              <a:off x="5117782" y="2213902"/>
              <a:ext cx="1290969" cy="870012"/>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rgbClr val="C00000"/>
                  </a:solidFill>
                  <a:latin typeface="iCiel Cadena" panose="02000503000000020004" pitchFamily="50" charset="0"/>
                </a:rPr>
                <a:t>2</a:t>
              </a:r>
            </a:p>
          </p:txBody>
        </p:sp>
      </p:grpSp>
      <p:grpSp>
        <p:nvGrpSpPr>
          <p:cNvPr id="31" name="Group 30"/>
          <p:cNvGrpSpPr/>
          <p:nvPr/>
        </p:nvGrpSpPr>
        <p:grpSpPr>
          <a:xfrm>
            <a:off x="251104" y="1287606"/>
            <a:ext cx="2838129" cy="4386532"/>
            <a:chOff x="339260" y="1312642"/>
            <a:chExt cx="2838129" cy="4386532"/>
          </a:xfrm>
        </p:grpSpPr>
        <p:pic>
          <p:nvPicPr>
            <p:cNvPr id="32" name="Picture 31" descr="Hình ảnh Vẽ Tay đèn Lồng đỏ Trang Trí Lễ Hội đèn Lồng Phim Hoạt Hình đèn  Lồng đỏ Trang Trí Lễ Hội, Đèn Lồng đỏ Kiểu Trung Quốc, đèn Lồng đỏ"/>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5938" l="10000" r="90000">
                          <a14:foregroundMark x1="61250" y1="91406" x2="62500" y2="95938"/>
                        </a14:backgroundRemoval>
                      </a14:imgEffect>
                    </a14:imgLayer>
                  </a14:imgProps>
                </a:ext>
                <a:ext uri="{28A0092B-C50C-407E-A947-70E740481C1C}">
                  <a14:useLocalDpi xmlns:a14="http://schemas.microsoft.com/office/drawing/2010/main" val="0"/>
                </a:ext>
              </a:extLst>
            </a:blip>
            <a:srcRect l="17114" t="6706" r="22524"/>
            <a:stretch>
              <a:fillRect/>
            </a:stretch>
          </p:blipFill>
          <p:spPr bwMode="auto">
            <a:xfrm rot="1175026">
              <a:off x="339260" y="1312642"/>
              <a:ext cx="2838129" cy="4386532"/>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p:cNvSpPr/>
            <p:nvPr/>
          </p:nvSpPr>
          <p:spPr>
            <a:xfrm>
              <a:off x="1295155" y="2343705"/>
              <a:ext cx="1290969" cy="870012"/>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rgbClr val="C00000"/>
                  </a:solidFill>
                  <a:latin typeface="iCiel Cadena" panose="02000503000000020004" pitchFamily="50" charset="0"/>
                </a:rPr>
                <a:t>1</a:t>
              </a:r>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 y="0"/>
            <a:ext cx="12192002" cy="6869288"/>
            <a:chOff x="-2" y="0"/>
            <a:chExt cx="12192002" cy="6869288"/>
          </a:xfrm>
        </p:grpSpPr>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65" name="组合 64"/>
            <p:cNvGrpSpPr/>
            <p:nvPr/>
          </p:nvGrpSpPr>
          <p:grpSpPr>
            <a:xfrm>
              <a:off x="-1" y="0"/>
              <a:ext cx="12192001" cy="698500"/>
              <a:chOff x="310412" y="0"/>
              <a:chExt cx="12416520" cy="698500"/>
            </a:xfrm>
          </p:grpSpPr>
          <p:pic>
            <p:nvPicPr>
              <p:cNvPr id="57" name="图片 56"/>
              <p:cNvPicPr>
                <a:picLocks noChangeAspect="1"/>
              </p:cNvPicPr>
              <p:nvPr/>
            </p:nvPicPr>
            <p:blipFill rotWithShape="1">
              <a:blip r:embed="rId6" cstate="print">
                <a:extLst>
                  <a:ext uri="{28A0092B-C50C-407E-A947-70E740481C1C}">
                    <a14:useLocalDpi xmlns:a14="http://schemas.microsoft.com/office/drawing/2010/main" val="0"/>
                  </a:ext>
                </a:extLst>
              </a:blip>
              <a:srcRect l="4815" b="92778"/>
              <a:stretch>
                <a:fillRect/>
              </a:stretch>
            </p:blipFill>
            <p:spPr>
              <a:xfrm>
                <a:off x="310412" y="0"/>
                <a:ext cx="6136369" cy="698500"/>
              </a:xfrm>
              <a:prstGeom prst="rect">
                <a:avLst/>
              </a:prstGeom>
            </p:spPr>
          </p:pic>
          <p:pic>
            <p:nvPicPr>
              <p:cNvPr id="64" name="图片 63"/>
              <p:cNvPicPr>
                <a:picLocks noChangeAspect="1"/>
              </p:cNvPicPr>
              <p:nvPr/>
            </p:nvPicPr>
            <p:blipFill rotWithShape="1">
              <a:blip r:embed="rId6" cstate="print">
                <a:extLst>
                  <a:ext uri="{28A0092B-C50C-407E-A947-70E740481C1C}">
                    <a14:useLocalDpi xmlns:a14="http://schemas.microsoft.com/office/drawing/2010/main" val="0"/>
                  </a:ext>
                </a:extLst>
              </a:blip>
              <a:srcRect b="92778"/>
              <a:stretch>
                <a:fillRect/>
              </a:stretch>
            </p:blipFill>
            <p:spPr>
              <a:xfrm>
                <a:off x="6280149" y="0"/>
                <a:ext cx="6446783" cy="698500"/>
              </a:xfrm>
              <a:prstGeom prst="rect">
                <a:avLst/>
              </a:prstGeom>
            </p:spPr>
          </p:pic>
        </p:grpSp>
        <p:grpSp>
          <p:nvGrpSpPr>
            <p:cNvPr id="66" name="组合 65"/>
            <p:cNvGrpSpPr/>
            <p:nvPr/>
          </p:nvGrpSpPr>
          <p:grpSpPr>
            <a:xfrm flipV="1">
              <a:off x="-2" y="6083299"/>
              <a:ext cx="12192001" cy="774699"/>
              <a:chOff x="310412" y="0"/>
              <a:chExt cx="12416520" cy="698500"/>
            </a:xfrm>
          </p:grpSpPr>
          <p:pic>
            <p:nvPicPr>
              <p:cNvPr id="67" name="图片 66"/>
              <p:cNvPicPr>
                <a:picLocks noChangeAspect="1"/>
              </p:cNvPicPr>
              <p:nvPr/>
            </p:nvPicPr>
            <p:blipFill rotWithShape="1">
              <a:blip r:embed="rId6">
                <a:extLst>
                  <a:ext uri="{28A0092B-C50C-407E-A947-70E740481C1C}">
                    <a14:useLocalDpi xmlns:a14="http://schemas.microsoft.com/office/drawing/2010/main" val="0"/>
                  </a:ext>
                </a:extLst>
              </a:blip>
              <a:srcRect l="4815" b="92778"/>
              <a:stretch>
                <a:fillRect/>
              </a:stretch>
            </p:blipFill>
            <p:spPr>
              <a:xfrm>
                <a:off x="310412" y="0"/>
                <a:ext cx="6136369" cy="698500"/>
              </a:xfrm>
              <a:prstGeom prst="rect">
                <a:avLst/>
              </a:prstGeom>
            </p:spPr>
          </p:pic>
          <p:pic>
            <p:nvPicPr>
              <p:cNvPr id="68" name="图片 67"/>
              <p:cNvPicPr>
                <a:picLocks noChangeAspect="1"/>
              </p:cNvPicPr>
              <p:nvPr/>
            </p:nvPicPr>
            <p:blipFill rotWithShape="1">
              <a:blip r:embed="rId6">
                <a:extLst>
                  <a:ext uri="{28A0092B-C50C-407E-A947-70E740481C1C}">
                    <a14:useLocalDpi xmlns:a14="http://schemas.microsoft.com/office/drawing/2010/main" val="0"/>
                  </a:ext>
                </a:extLst>
              </a:blip>
              <a:srcRect b="92778"/>
              <a:stretch>
                <a:fillRect/>
              </a:stretch>
            </p:blipFill>
            <p:spPr>
              <a:xfrm>
                <a:off x="6280149" y="0"/>
                <a:ext cx="6446783" cy="698500"/>
              </a:xfrm>
              <a:prstGeom prst="rect">
                <a:avLst/>
              </a:prstGeom>
            </p:spPr>
          </p:pic>
        </p:grpSp>
      </p:grpSp>
      <p:grpSp>
        <p:nvGrpSpPr>
          <p:cNvPr id="5" name="组合 4"/>
          <p:cNvGrpSpPr/>
          <p:nvPr/>
        </p:nvGrpSpPr>
        <p:grpSpPr>
          <a:xfrm>
            <a:off x="0" y="873895"/>
            <a:ext cx="12191999" cy="5596753"/>
            <a:chOff x="0" y="873895"/>
            <a:chExt cx="12191999" cy="5596753"/>
          </a:xfrm>
        </p:grpSpPr>
        <p:pic>
          <p:nvPicPr>
            <p:cNvPr id="70" name="图片 69"/>
            <p:cNvPicPr>
              <a:picLocks noChangeAspect="1"/>
            </p:cNvPicPr>
            <p:nvPr/>
          </p:nvPicPr>
          <p:blipFill rotWithShape="1">
            <a:blip r:embed="rId7">
              <a:extLst>
                <a:ext uri="{28A0092B-C50C-407E-A947-70E740481C1C}">
                  <a14:useLocalDpi xmlns:a14="http://schemas.microsoft.com/office/drawing/2010/main" val="0"/>
                </a:ext>
              </a:extLst>
            </a:blip>
            <a:srcRect t="54259" r="70000" b="29815"/>
            <a:stretch>
              <a:fillRect/>
            </a:stretch>
          </p:blipFill>
          <p:spPr>
            <a:xfrm>
              <a:off x="0" y="3953644"/>
              <a:ext cx="3556000" cy="2517004"/>
            </a:xfrm>
            <a:prstGeom prst="rect">
              <a:avLst/>
            </a:prstGeom>
          </p:spPr>
        </p:pic>
        <p:pic>
          <p:nvPicPr>
            <p:cNvPr id="74" name="图片 73"/>
            <p:cNvPicPr>
              <a:picLocks noChangeAspect="1"/>
            </p:cNvPicPr>
            <p:nvPr/>
          </p:nvPicPr>
          <p:blipFill rotWithShape="1">
            <a:blip r:embed="rId7">
              <a:extLst>
                <a:ext uri="{28A0092B-C50C-407E-A947-70E740481C1C}">
                  <a14:useLocalDpi xmlns:a14="http://schemas.microsoft.com/office/drawing/2010/main" val="0"/>
                </a:ext>
              </a:extLst>
            </a:blip>
            <a:srcRect t="54259" r="70000" b="29815"/>
            <a:stretch>
              <a:fillRect/>
            </a:stretch>
          </p:blipFill>
          <p:spPr>
            <a:xfrm flipH="1">
              <a:off x="8216899" y="873895"/>
              <a:ext cx="3975100" cy="2517004"/>
            </a:xfrm>
            <a:prstGeom prst="rect">
              <a:avLst/>
            </a:prstGeom>
          </p:spPr>
        </p:pic>
      </p:grpSp>
      <p:pic>
        <p:nvPicPr>
          <p:cNvPr id="86" name="图片 85"/>
          <p:cNvPicPr>
            <a:picLocks noChangeAspect="1"/>
          </p:cNvPicPr>
          <p:nvPr/>
        </p:nvPicPr>
        <p:blipFill rotWithShape="1">
          <a:blip r:embed="rId8">
            <a:extLst>
              <a:ext uri="{28A0092B-C50C-407E-A947-70E740481C1C}">
                <a14:useLocalDpi xmlns:a14="http://schemas.microsoft.com/office/drawing/2010/main" val="0"/>
              </a:ext>
            </a:extLst>
          </a:blip>
          <a:srcRect l="49130" t="14387" r="42722" b="70243"/>
          <a:stretch>
            <a:fillRect/>
          </a:stretch>
        </p:blipFill>
        <p:spPr>
          <a:xfrm>
            <a:off x="597167" y="-185638"/>
            <a:ext cx="1180833" cy="2969966"/>
          </a:xfrm>
          <a:prstGeom prst="rect">
            <a:avLst/>
          </a:prstGeom>
        </p:spPr>
      </p:pic>
      <p:pic>
        <p:nvPicPr>
          <p:cNvPr id="85" name="图片 84"/>
          <p:cNvPicPr>
            <a:picLocks noChangeAspect="1"/>
          </p:cNvPicPr>
          <p:nvPr/>
        </p:nvPicPr>
        <p:blipFill rotWithShape="1">
          <a:blip r:embed="rId9">
            <a:extLst>
              <a:ext uri="{28A0092B-C50C-407E-A947-70E740481C1C}">
                <a14:useLocalDpi xmlns:a14="http://schemas.microsoft.com/office/drawing/2010/main" val="0"/>
              </a:ext>
            </a:extLst>
          </a:blip>
          <a:srcRect l="49130" t="14387" r="42722" b="70243"/>
          <a:stretch>
            <a:fillRect/>
          </a:stretch>
        </p:blipFill>
        <p:spPr>
          <a:xfrm>
            <a:off x="1097012" y="-248014"/>
            <a:ext cx="1655955" cy="4164968"/>
          </a:xfrm>
          <a:prstGeom prst="rect">
            <a:avLst/>
          </a:prstGeom>
        </p:spPr>
      </p:pic>
      <p:pic>
        <p:nvPicPr>
          <p:cNvPr id="92" name="图片 91"/>
          <p:cNvPicPr>
            <a:picLocks noChangeAspect="1"/>
          </p:cNvPicPr>
          <p:nvPr/>
        </p:nvPicPr>
        <p:blipFill rotWithShape="1">
          <a:blip r:embed="rId10">
            <a:extLst>
              <a:ext uri="{28A0092B-C50C-407E-A947-70E740481C1C}">
                <a14:useLocalDpi xmlns:a14="http://schemas.microsoft.com/office/drawing/2010/main" val="0"/>
              </a:ext>
            </a:extLst>
          </a:blip>
          <a:srcRect l="44624" t="11171" r="26025" b="77749"/>
          <a:stretch>
            <a:fillRect/>
          </a:stretch>
        </p:blipFill>
        <p:spPr>
          <a:xfrm>
            <a:off x="2375168" y="4208846"/>
            <a:ext cx="3025032" cy="1522569"/>
          </a:xfrm>
          <a:prstGeom prst="rect">
            <a:avLst/>
          </a:prstGeom>
        </p:spPr>
      </p:pic>
      <p:pic>
        <p:nvPicPr>
          <p:cNvPr id="93" name="图片 92"/>
          <p:cNvPicPr>
            <a:picLocks noChangeAspect="1"/>
          </p:cNvPicPr>
          <p:nvPr/>
        </p:nvPicPr>
        <p:blipFill rotWithShape="1">
          <a:blip r:embed="rId10">
            <a:extLst>
              <a:ext uri="{28A0092B-C50C-407E-A947-70E740481C1C}">
                <a14:useLocalDpi xmlns:a14="http://schemas.microsoft.com/office/drawing/2010/main" val="0"/>
              </a:ext>
            </a:extLst>
          </a:blip>
          <a:srcRect l="44624" t="11171" r="26025" b="77749"/>
          <a:stretch>
            <a:fillRect/>
          </a:stretch>
        </p:blipFill>
        <p:spPr>
          <a:xfrm>
            <a:off x="5951905" y="829992"/>
            <a:ext cx="3025032" cy="1522569"/>
          </a:xfrm>
          <a:prstGeom prst="rect">
            <a:avLst/>
          </a:prstGeom>
        </p:spPr>
      </p:pic>
      <p:pic>
        <p:nvPicPr>
          <p:cNvPr id="90" name="图片 89"/>
          <p:cNvPicPr>
            <a:picLocks noChangeAspect="1"/>
          </p:cNvPicPr>
          <p:nvPr/>
        </p:nvPicPr>
        <p:blipFill rotWithShape="1">
          <a:blip r:embed="rId11" cstate="print">
            <a:extLst>
              <a:ext uri="{28A0092B-C50C-407E-A947-70E740481C1C}">
                <a14:useLocalDpi xmlns:a14="http://schemas.microsoft.com/office/drawing/2010/main" val="0"/>
              </a:ext>
            </a:extLst>
          </a:blip>
          <a:srcRect l="32401" t="5628" r="27635" b="61389"/>
          <a:stretch>
            <a:fillRect/>
          </a:stretch>
        </p:blipFill>
        <p:spPr>
          <a:xfrm>
            <a:off x="2375168" y="225286"/>
            <a:ext cx="2985196" cy="3285060"/>
          </a:xfrm>
          <a:prstGeom prst="rect">
            <a:avLst/>
          </a:prstGeom>
        </p:spPr>
      </p:pic>
      <p:pic>
        <p:nvPicPr>
          <p:cNvPr id="81" name="图片 80"/>
          <p:cNvPicPr>
            <a:picLocks noChangeAspect="1"/>
          </p:cNvPicPr>
          <p:nvPr/>
        </p:nvPicPr>
        <p:blipFill rotWithShape="1">
          <a:blip r:embed="rId12">
            <a:extLst>
              <a:ext uri="{28A0092B-C50C-407E-A947-70E740481C1C}">
                <a14:useLocalDpi xmlns:a14="http://schemas.microsoft.com/office/drawing/2010/main" val="0"/>
              </a:ext>
            </a:extLst>
          </a:blip>
          <a:srcRect l="27480" t="30888" r="28920" b="34845"/>
          <a:stretch>
            <a:fillRect/>
          </a:stretch>
        </p:blipFill>
        <p:spPr>
          <a:xfrm>
            <a:off x="3350135" y="544079"/>
            <a:ext cx="5839719" cy="6119655"/>
          </a:xfrm>
          <a:prstGeom prst="rect">
            <a:avLst/>
          </a:prstGeom>
        </p:spPr>
      </p:pic>
      <p:pic>
        <p:nvPicPr>
          <p:cNvPr id="88" name="图片 87"/>
          <p:cNvPicPr>
            <a:picLocks noChangeAspect="1"/>
          </p:cNvPicPr>
          <p:nvPr/>
        </p:nvPicPr>
        <p:blipFill rotWithShape="1">
          <a:blip r:embed="rId13">
            <a:extLst>
              <a:ext uri="{28A0092B-C50C-407E-A947-70E740481C1C}">
                <a14:useLocalDpi xmlns:a14="http://schemas.microsoft.com/office/drawing/2010/main" val="0"/>
              </a:ext>
            </a:extLst>
          </a:blip>
          <a:srcRect l="34388" t="40698" r="16230" b="32080"/>
          <a:stretch>
            <a:fillRect/>
          </a:stretch>
        </p:blipFill>
        <p:spPr>
          <a:xfrm rot="20605818">
            <a:off x="6969473" y="4384701"/>
            <a:ext cx="3130857" cy="2301177"/>
          </a:xfrm>
          <a:prstGeom prst="rect">
            <a:avLst/>
          </a:prstGeom>
        </p:spPr>
      </p:pic>
      <p:pic>
        <p:nvPicPr>
          <p:cNvPr id="95" name="图片 94"/>
          <p:cNvPicPr>
            <a:picLocks noChangeAspect="1"/>
          </p:cNvPicPr>
          <p:nvPr/>
        </p:nvPicPr>
        <p:blipFill rotWithShape="1">
          <a:blip r:embed="rId14" cstate="print">
            <a:extLst>
              <a:ext uri="{28A0092B-C50C-407E-A947-70E740481C1C}">
                <a14:useLocalDpi xmlns:a14="http://schemas.microsoft.com/office/drawing/2010/main" val="0"/>
              </a:ext>
            </a:extLst>
          </a:blip>
          <a:srcRect l="12795" t="27067" r="62447" b="36231"/>
          <a:stretch>
            <a:fillRect/>
          </a:stretch>
        </p:blipFill>
        <p:spPr>
          <a:xfrm rot="2369114">
            <a:off x="2760957" y="718046"/>
            <a:ext cx="1625133" cy="2409143"/>
          </a:xfrm>
          <a:prstGeom prst="rect">
            <a:avLst/>
          </a:prstGeom>
        </p:spPr>
      </p:pic>
      <p:pic>
        <p:nvPicPr>
          <p:cNvPr id="96" name="图片 95"/>
          <p:cNvPicPr>
            <a:picLocks noChangeAspect="1"/>
          </p:cNvPicPr>
          <p:nvPr/>
        </p:nvPicPr>
        <p:blipFill rotWithShape="1">
          <a:blip r:embed="rId10">
            <a:extLst>
              <a:ext uri="{28A0092B-C50C-407E-A947-70E740481C1C}">
                <a14:useLocalDpi xmlns:a14="http://schemas.microsoft.com/office/drawing/2010/main" val="0"/>
              </a:ext>
            </a:extLst>
          </a:blip>
          <a:srcRect l="44624" t="11171" r="26025" b="77749"/>
          <a:stretch>
            <a:fillRect/>
          </a:stretch>
        </p:blipFill>
        <p:spPr>
          <a:xfrm>
            <a:off x="8731616" y="5230887"/>
            <a:ext cx="3716040" cy="1522569"/>
          </a:xfrm>
          <a:prstGeom prst="rect">
            <a:avLst/>
          </a:prstGeom>
        </p:spPr>
      </p:pic>
      <p:pic>
        <p:nvPicPr>
          <p:cNvPr id="4" name="春节喜庆民族流行欢快热情宣传片配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323342" y="2260607"/>
            <a:ext cx="609600" cy="609600"/>
          </a:xfrm>
          <a:prstGeom prst="rect">
            <a:avLst/>
          </a:prstGeom>
        </p:spPr>
      </p:pic>
      <p:sp>
        <p:nvSpPr>
          <p:cNvPr id="3" name="TextBox 2"/>
          <p:cNvSpPr txBox="1"/>
          <p:nvPr/>
        </p:nvSpPr>
        <p:spPr>
          <a:xfrm>
            <a:off x="4587833" y="2502505"/>
            <a:ext cx="3364322" cy="830997"/>
          </a:xfrm>
          <a:prstGeom prst="rect">
            <a:avLst/>
          </a:prstGeom>
          <a:noFill/>
        </p:spPr>
        <p:txBody>
          <a:bodyPr wrap="square" rtlCol="0">
            <a:prstTxWarp prst="textArchUp">
              <a:avLst>
                <a:gd name="adj" fmla="val 10954095"/>
              </a:avLst>
            </a:prstTxWarp>
            <a:spAutoFit/>
          </a:bodyPr>
          <a:lstStyle/>
          <a:p>
            <a:r>
              <a:rPr lang="en-US" sz="4800" b="1">
                <a:latin typeface="Times New Roman" panose="02020603050405020304" pitchFamily="18" charset="0"/>
                <a:cs typeface="Times New Roman" panose="02020603050405020304" pitchFamily="18" charset="0"/>
              </a:rPr>
              <a:t>TÌM HIỂU VỀ</a:t>
            </a:r>
          </a:p>
        </p:txBody>
      </p:sp>
      <p:sp>
        <p:nvSpPr>
          <p:cNvPr id="25" name="TextBox 24"/>
          <p:cNvSpPr txBox="1"/>
          <p:nvPr/>
        </p:nvSpPr>
        <p:spPr>
          <a:xfrm>
            <a:off x="2501564" y="3116512"/>
            <a:ext cx="7510005" cy="923330"/>
          </a:xfrm>
          <a:prstGeom prst="rect">
            <a:avLst/>
          </a:prstGeom>
          <a:noFill/>
        </p:spPr>
        <p:txBody>
          <a:bodyPr wrap="square" rtlCol="0">
            <a:spAutoFit/>
          </a:bodyPr>
          <a:lstStyle/>
          <a:p>
            <a:pPr algn="ctr"/>
            <a:r>
              <a:rPr lang="en-US" sz="5400" b="1">
                <a:solidFill>
                  <a:srgbClr val="C00000"/>
                </a:solidFill>
                <a:latin typeface="Times New Roman" panose="02020603050405020304" pitchFamily="18" charset="0"/>
                <a:cs typeface="Times New Roman" panose="02020603050405020304" pitchFamily="18" charset="0"/>
              </a:rPr>
              <a:t>TẾT TRUNG THU</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52" presetClass="entr" presetSubtype="0" fill="hold" nodeType="withEffect">
                                      <p:stCondLst>
                                        <p:cond delay="0"/>
                                      </p:stCondLst>
                                      <p:childTnLst>
                                        <p:set>
                                          <p:cBhvr>
                                            <p:cTn id="14" dur="1" fill="hold">
                                              <p:stCondLst>
                                                <p:cond delay="0"/>
                                              </p:stCondLst>
                                            </p:cTn>
                                            <p:tgtEl>
                                              <p:spTgt spid="81"/>
                                            </p:tgtEl>
                                            <p:attrNameLst>
                                              <p:attrName>style.visibility</p:attrName>
                                            </p:attrNameLst>
                                          </p:cBhvr>
                                          <p:to>
                                            <p:strVal val="visible"/>
                                          </p:to>
                                        </p:set>
                                        <p:animScale>
                                          <p:cBhvr>
                                            <p:cTn id="15" dur="1000" decel="50000" fill="hold">
                                              <p:stCondLst>
                                                <p:cond delay="0"/>
                                              </p:stCondLst>
                                            </p:cTn>
                                            <p:tgtEl>
                                              <p:spTgt spid="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81"/>
                                            </p:tgtEl>
                                            <p:attrNameLst>
                                              <p:attrName>ppt_x</p:attrName>
                                              <p:attrName>ppt_y</p:attrName>
                                            </p:attrNameLst>
                                          </p:cBhvr>
                                        </p:animMotion>
                                        <p:animEffect transition="in" filter="fade">
                                          <p:cBhvr>
                                            <p:cTn id="17" dur="1000"/>
                                            <p:tgtEl>
                                              <p:spTgt spid="81"/>
                                            </p:tgtEl>
                                          </p:cBhvr>
                                        </p:animEffect>
                                      </p:childTnLst>
                                    </p:cTn>
                                  </p:par>
                                  <p:par>
                                    <p:cTn id="18" presetID="30" presetClass="entr" presetSubtype="0" fill="hold" nodeType="with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fade">
                                          <p:cBhvr>
                                            <p:cTn id="20" dur="800" decel="100000"/>
                                            <p:tgtEl>
                                              <p:spTgt spid="88"/>
                                            </p:tgtEl>
                                          </p:cBhvr>
                                        </p:animEffect>
                                        <p:anim calcmode="lin" valueType="num">
                                          <p:cBhvr>
                                            <p:cTn id="21" dur="800" decel="100000" fill="hold"/>
                                            <p:tgtEl>
                                              <p:spTgt spid="88"/>
                                            </p:tgtEl>
                                            <p:attrNameLst>
                                              <p:attrName>style.rotation</p:attrName>
                                            </p:attrNameLst>
                                          </p:cBhvr>
                                          <p:tavLst>
                                            <p:tav tm="0">
                                              <p:val>
                                                <p:fltVal val="-90"/>
                                              </p:val>
                                            </p:tav>
                                            <p:tav tm="100000">
                                              <p:val>
                                                <p:fltVal val="0"/>
                                              </p:val>
                                            </p:tav>
                                          </p:tavLst>
                                        </p:anim>
                                        <p:anim calcmode="lin" valueType="num">
                                          <p:cBhvr>
                                            <p:cTn id="22" dur="800" decel="100000" fill="hold"/>
                                            <p:tgtEl>
                                              <p:spTgt spid="88"/>
                                            </p:tgtEl>
                                            <p:attrNameLst>
                                              <p:attrName>ppt_x</p:attrName>
                                            </p:attrNameLst>
                                          </p:cBhvr>
                                          <p:tavLst>
                                            <p:tav tm="0">
                                              <p:val>
                                                <p:strVal val="#ppt_x+0.4"/>
                                              </p:val>
                                            </p:tav>
                                            <p:tav tm="100000">
                                              <p:val>
                                                <p:strVal val="#ppt_x-0.05"/>
                                              </p:val>
                                            </p:tav>
                                          </p:tavLst>
                                        </p:anim>
                                        <p:anim calcmode="lin" valueType="num">
                                          <p:cBhvr>
                                            <p:cTn id="23" dur="800" decel="100000" fill="hold"/>
                                            <p:tgtEl>
                                              <p:spTgt spid="88"/>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par>
                                    <p:cTn id="26" presetID="2" presetClass="entr" presetSubtype="9" fill="hold" nodeType="withEffect" p14:presetBounceEnd="60000">
                                      <p:stCondLst>
                                        <p:cond delay="0"/>
                                      </p:stCondLst>
                                      <p:childTnLst>
                                        <p:set>
                                          <p:cBhvr>
                                            <p:cTn id="27" dur="1" fill="hold">
                                              <p:stCondLst>
                                                <p:cond delay="0"/>
                                              </p:stCondLst>
                                            </p:cTn>
                                            <p:tgtEl>
                                              <p:spTgt spid="95"/>
                                            </p:tgtEl>
                                            <p:attrNameLst>
                                              <p:attrName>style.visibility</p:attrName>
                                            </p:attrNameLst>
                                          </p:cBhvr>
                                          <p:to>
                                            <p:strVal val="visible"/>
                                          </p:to>
                                        </p:set>
                                        <p:anim calcmode="lin" valueType="num" p14:bounceEnd="60000">
                                          <p:cBhvr additive="base">
                                            <p:cTn id="28" dur="500" fill="hold"/>
                                            <p:tgtEl>
                                              <p:spTgt spid="95"/>
                                            </p:tgtEl>
                                            <p:attrNameLst>
                                              <p:attrName>ppt_x</p:attrName>
                                            </p:attrNameLst>
                                          </p:cBhvr>
                                          <p:tavLst>
                                            <p:tav tm="0">
                                              <p:val>
                                                <p:strVal val="0-#ppt_w/2"/>
                                              </p:val>
                                            </p:tav>
                                            <p:tav tm="100000">
                                              <p:val>
                                                <p:strVal val="#ppt_x"/>
                                              </p:val>
                                            </p:tav>
                                          </p:tavLst>
                                        </p:anim>
                                        <p:anim calcmode="lin" valueType="num" p14:bounceEnd="60000">
                                          <p:cBhvr additive="base">
                                            <p:cTn id="29" dur="500" fill="hold"/>
                                            <p:tgtEl>
                                              <p:spTgt spid="95"/>
                                            </p:tgtEl>
                                            <p:attrNameLst>
                                              <p:attrName>ppt_y</p:attrName>
                                            </p:attrNameLst>
                                          </p:cBhvr>
                                          <p:tavLst>
                                            <p:tav tm="0">
                                              <p:val>
                                                <p:strVal val="0-#ppt_h/2"/>
                                              </p:val>
                                            </p:tav>
                                            <p:tav tm="100000">
                                              <p:val>
                                                <p:strVal val="#ppt_y"/>
                                              </p:val>
                                            </p:tav>
                                          </p:tavLst>
                                        </p:anim>
                                      </p:childTnLst>
                                    </p:cTn>
                                  </p:par>
                                  <p:par>
                                    <p:cTn id="30" presetID="21" presetClass="entr" presetSubtype="1" fill="hold"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heel(1)">
                                          <p:cBhvr>
                                            <p:cTn id="32" dur="2000"/>
                                            <p:tgtEl>
                                              <p:spTgt spid="90"/>
                                            </p:tgtEl>
                                          </p:cBhvr>
                                        </p:animEffect>
                                      </p:childTnLst>
                                    </p:cTn>
                                  </p:par>
                                  <p:par>
                                    <p:cTn id="33" presetID="2" presetClass="entr" presetSubtype="1" fill="hold" nodeType="withEffect" p14:presetBounceEnd="60000">
                                      <p:stCondLst>
                                        <p:cond delay="0"/>
                                      </p:stCondLst>
                                      <p:childTnLst>
                                        <p:set>
                                          <p:cBhvr>
                                            <p:cTn id="34" dur="1" fill="hold">
                                              <p:stCondLst>
                                                <p:cond delay="0"/>
                                              </p:stCondLst>
                                            </p:cTn>
                                            <p:tgtEl>
                                              <p:spTgt spid="85"/>
                                            </p:tgtEl>
                                            <p:attrNameLst>
                                              <p:attrName>style.visibility</p:attrName>
                                            </p:attrNameLst>
                                          </p:cBhvr>
                                          <p:to>
                                            <p:strVal val="visible"/>
                                          </p:to>
                                        </p:set>
                                        <p:anim calcmode="lin" valueType="num" p14:bounceEnd="60000">
                                          <p:cBhvr additive="base">
                                            <p:cTn id="35" dur="500" fill="hold"/>
                                            <p:tgtEl>
                                              <p:spTgt spid="85"/>
                                            </p:tgtEl>
                                            <p:attrNameLst>
                                              <p:attrName>ppt_x</p:attrName>
                                            </p:attrNameLst>
                                          </p:cBhvr>
                                          <p:tavLst>
                                            <p:tav tm="0">
                                              <p:val>
                                                <p:strVal val="#ppt_x"/>
                                              </p:val>
                                            </p:tav>
                                            <p:tav tm="100000">
                                              <p:val>
                                                <p:strVal val="#ppt_x"/>
                                              </p:val>
                                            </p:tav>
                                          </p:tavLst>
                                        </p:anim>
                                        <p:anim calcmode="lin" valueType="num" p14:bounceEnd="60000">
                                          <p:cBhvr additive="base">
                                            <p:cTn id="36" dur="500" fill="hold"/>
                                            <p:tgtEl>
                                              <p:spTgt spid="85"/>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14:presetBounceEnd="60000">
                                      <p:stCondLst>
                                        <p:cond delay="0"/>
                                      </p:stCondLst>
                                      <p:childTnLst>
                                        <p:set>
                                          <p:cBhvr>
                                            <p:cTn id="38" dur="1" fill="hold">
                                              <p:stCondLst>
                                                <p:cond delay="0"/>
                                              </p:stCondLst>
                                            </p:cTn>
                                            <p:tgtEl>
                                              <p:spTgt spid="86"/>
                                            </p:tgtEl>
                                            <p:attrNameLst>
                                              <p:attrName>style.visibility</p:attrName>
                                            </p:attrNameLst>
                                          </p:cBhvr>
                                          <p:to>
                                            <p:strVal val="visible"/>
                                          </p:to>
                                        </p:set>
                                        <p:anim calcmode="lin" valueType="num" p14:bounceEnd="60000">
                                          <p:cBhvr additive="base">
                                            <p:cTn id="39" dur="50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40" dur="500" fill="hold"/>
                                            <p:tgtEl>
                                              <p:spTgt spid="86"/>
                                            </p:tgtEl>
                                            <p:attrNameLst>
                                              <p:attrName>ppt_y</p:attrName>
                                            </p:attrNameLst>
                                          </p:cBhvr>
                                          <p:tavLst>
                                            <p:tav tm="0">
                                              <p:val>
                                                <p:strVal val="0-#ppt_h/2"/>
                                              </p:val>
                                            </p:tav>
                                            <p:tav tm="100000">
                                              <p:val>
                                                <p:strVal val="#ppt_y"/>
                                              </p:val>
                                            </p:tav>
                                          </p:tavLst>
                                        </p:anim>
                                      </p:childTnLst>
                                    </p:cTn>
                                  </p:par>
                                  <p:par>
                                    <p:cTn id="41" presetID="10" presetClass="entr" presetSubtype="0" fill="hold" nodeType="with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fade">
                                          <p:cBhvr>
                                            <p:cTn id="43" dur="500"/>
                                            <p:tgtEl>
                                              <p:spTgt spid="96"/>
                                            </p:tgtEl>
                                          </p:cBhvr>
                                        </p:animEffect>
                                      </p:childTnLst>
                                    </p:cTn>
                                  </p:par>
                                  <p:par>
                                    <p:cTn id="44" presetID="10" presetClass="entr" presetSubtype="0" fill="hold" nodeType="with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fade">
                                          <p:cBhvr>
                                            <p:cTn id="46" dur="500"/>
                                            <p:tgtEl>
                                              <p:spTgt spid="93"/>
                                            </p:tgtEl>
                                          </p:cBhvr>
                                        </p:animEffect>
                                      </p:childTnLst>
                                    </p:cTn>
                                  </p:par>
                                  <p:par>
                                    <p:cTn id="47" presetID="10" presetClass="entr" presetSubtype="0" fill="hold" nodeType="with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fade">
                                          <p:cBhvr>
                                            <p:cTn id="49"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hold" display="0">
                      <p:stCondLst>
                        <p:cond delay="indefinite"/>
                      </p:stCondLst>
                      <p:endCondLst>
                        <p:cond evt="onStopAudio" delay="0">
                          <p:tgtEl>
                            <p:sldTgt/>
                          </p:tgtEl>
                        </p:cond>
                      </p:endCondLst>
                    </p:cTn>
                    <p:tgtEl>
                      <p:spTgt spid="4"/>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52" presetClass="entr" presetSubtype="0" fill="hold" nodeType="withEffect">
                                      <p:stCondLst>
                                        <p:cond delay="0"/>
                                      </p:stCondLst>
                                      <p:childTnLst>
                                        <p:set>
                                          <p:cBhvr>
                                            <p:cTn id="14" dur="1" fill="hold">
                                              <p:stCondLst>
                                                <p:cond delay="0"/>
                                              </p:stCondLst>
                                            </p:cTn>
                                            <p:tgtEl>
                                              <p:spTgt spid="81"/>
                                            </p:tgtEl>
                                            <p:attrNameLst>
                                              <p:attrName>style.visibility</p:attrName>
                                            </p:attrNameLst>
                                          </p:cBhvr>
                                          <p:to>
                                            <p:strVal val="visible"/>
                                          </p:to>
                                        </p:set>
                                        <p:animScale>
                                          <p:cBhvr>
                                            <p:cTn id="15" dur="1000" decel="50000" fill="hold">
                                              <p:stCondLst>
                                                <p:cond delay="0"/>
                                              </p:stCondLst>
                                            </p:cTn>
                                            <p:tgtEl>
                                              <p:spTgt spid="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81"/>
                                            </p:tgtEl>
                                            <p:attrNameLst>
                                              <p:attrName>ppt_x</p:attrName>
                                              <p:attrName>ppt_y</p:attrName>
                                            </p:attrNameLst>
                                          </p:cBhvr>
                                        </p:animMotion>
                                        <p:animEffect transition="in" filter="fade">
                                          <p:cBhvr>
                                            <p:cTn id="17" dur="1000"/>
                                            <p:tgtEl>
                                              <p:spTgt spid="81"/>
                                            </p:tgtEl>
                                          </p:cBhvr>
                                        </p:animEffect>
                                      </p:childTnLst>
                                    </p:cTn>
                                  </p:par>
                                  <p:par>
                                    <p:cTn id="18" presetID="30" presetClass="entr" presetSubtype="0" fill="hold" nodeType="with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fade">
                                          <p:cBhvr>
                                            <p:cTn id="20" dur="800" decel="100000"/>
                                            <p:tgtEl>
                                              <p:spTgt spid="88"/>
                                            </p:tgtEl>
                                          </p:cBhvr>
                                        </p:animEffect>
                                        <p:anim calcmode="lin" valueType="num">
                                          <p:cBhvr>
                                            <p:cTn id="21" dur="800" decel="100000" fill="hold"/>
                                            <p:tgtEl>
                                              <p:spTgt spid="88"/>
                                            </p:tgtEl>
                                            <p:attrNameLst>
                                              <p:attrName>style.rotation</p:attrName>
                                            </p:attrNameLst>
                                          </p:cBhvr>
                                          <p:tavLst>
                                            <p:tav tm="0">
                                              <p:val>
                                                <p:fltVal val="-90"/>
                                              </p:val>
                                            </p:tav>
                                            <p:tav tm="100000">
                                              <p:val>
                                                <p:fltVal val="0"/>
                                              </p:val>
                                            </p:tav>
                                          </p:tavLst>
                                        </p:anim>
                                        <p:anim calcmode="lin" valueType="num">
                                          <p:cBhvr>
                                            <p:cTn id="22" dur="800" decel="100000" fill="hold"/>
                                            <p:tgtEl>
                                              <p:spTgt spid="88"/>
                                            </p:tgtEl>
                                            <p:attrNameLst>
                                              <p:attrName>ppt_x</p:attrName>
                                            </p:attrNameLst>
                                          </p:cBhvr>
                                          <p:tavLst>
                                            <p:tav tm="0">
                                              <p:val>
                                                <p:strVal val="#ppt_x+0.4"/>
                                              </p:val>
                                            </p:tav>
                                            <p:tav tm="100000">
                                              <p:val>
                                                <p:strVal val="#ppt_x-0.05"/>
                                              </p:val>
                                            </p:tav>
                                          </p:tavLst>
                                        </p:anim>
                                        <p:anim calcmode="lin" valueType="num">
                                          <p:cBhvr>
                                            <p:cTn id="23" dur="800" decel="100000" fill="hold"/>
                                            <p:tgtEl>
                                              <p:spTgt spid="88"/>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par>
                                    <p:cTn id="26" presetID="2" presetClass="entr" presetSubtype="9" fill="hold" nodeType="withEffect">
                                      <p:stCondLst>
                                        <p:cond delay="0"/>
                                      </p:stCondLst>
                                      <p:childTnLst>
                                        <p:set>
                                          <p:cBhvr>
                                            <p:cTn id="27" dur="1" fill="hold">
                                              <p:stCondLst>
                                                <p:cond delay="0"/>
                                              </p:stCondLst>
                                            </p:cTn>
                                            <p:tgtEl>
                                              <p:spTgt spid="95"/>
                                            </p:tgtEl>
                                            <p:attrNameLst>
                                              <p:attrName>style.visibility</p:attrName>
                                            </p:attrNameLst>
                                          </p:cBhvr>
                                          <p:to>
                                            <p:strVal val="visible"/>
                                          </p:to>
                                        </p:set>
                                        <p:anim calcmode="lin" valueType="num">
                                          <p:cBhvr additive="base">
                                            <p:cTn id="28" dur="500" fill="hold"/>
                                            <p:tgtEl>
                                              <p:spTgt spid="95"/>
                                            </p:tgtEl>
                                            <p:attrNameLst>
                                              <p:attrName>ppt_x</p:attrName>
                                            </p:attrNameLst>
                                          </p:cBhvr>
                                          <p:tavLst>
                                            <p:tav tm="0">
                                              <p:val>
                                                <p:strVal val="0-#ppt_w/2"/>
                                              </p:val>
                                            </p:tav>
                                            <p:tav tm="100000">
                                              <p:val>
                                                <p:strVal val="#ppt_x"/>
                                              </p:val>
                                            </p:tav>
                                          </p:tavLst>
                                        </p:anim>
                                        <p:anim calcmode="lin" valueType="num">
                                          <p:cBhvr additive="base">
                                            <p:cTn id="29" dur="500" fill="hold"/>
                                            <p:tgtEl>
                                              <p:spTgt spid="95"/>
                                            </p:tgtEl>
                                            <p:attrNameLst>
                                              <p:attrName>ppt_y</p:attrName>
                                            </p:attrNameLst>
                                          </p:cBhvr>
                                          <p:tavLst>
                                            <p:tav tm="0">
                                              <p:val>
                                                <p:strVal val="0-#ppt_h/2"/>
                                              </p:val>
                                            </p:tav>
                                            <p:tav tm="100000">
                                              <p:val>
                                                <p:strVal val="#ppt_y"/>
                                              </p:val>
                                            </p:tav>
                                          </p:tavLst>
                                        </p:anim>
                                      </p:childTnLst>
                                    </p:cTn>
                                  </p:par>
                                  <p:par>
                                    <p:cTn id="30" presetID="21" presetClass="entr" presetSubtype="1" fill="hold"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heel(1)">
                                          <p:cBhvr>
                                            <p:cTn id="32" dur="2000"/>
                                            <p:tgtEl>
                                              <p:spTgt spid="90"/>
                                            </p:tgtEl>
                                          </p:cBhvr>
                                        </p:animEffect>
                                      </p:childTnLst>
                                    </p:cTn>
                                  </p:par>
                                  <p:par>
                                    <p:cTn id="33" presetID="2" presetClass="entr" presetSubtype="1" fill="hold" nodeType="withEffect">
                                      <p:stCondLst>
                                        <p:cond delay="0"/>
                                      </p:stCondLst>
                                      <p:childTnLst>
                                        <p:set>
                                          <p:cBhvr>
                                            <p:cTn id="34" dur="1" fill="hold">
                                              <p:stCondLst>
                                                <p:cond delay="0"/>
                                              </p:stCondLst>
                                            </p:cTn>
                                            <p:tgtEl>
                                              <p:spTgt spid="85"/>
                                            </p:tgtEl>
                                            <p:attrNameLst>
                                              <p:attrName>style.visibility</p:attrName>
                                            </p:attrNameLst>
                                          </p:cBhvr>
                                          <p:to>
                                            <p:strVal val="visible"/>
                                          </p:to>
                                        </p:set>
                                        <p:anim calcmode="lin" valueType="num">
                                          <p:cBhvr additive="base">
                                            <p:cTn id="35" dur="500" fill="hold"/>
                                            <p:tgtEl>
                                              <p:spTgt spid="85"/>
                                            </p:tgtEl>
                                            <p:attrNameLst>
                                              <p:attrName>ppt_x</p:attrName>
                                            </p:attrNameLst>
                                          </p:cBhvr>
                                          <p:tavLst>
                                            <p:tav tm="0">
                                              <p:val>
                                                <p:strVal val="#ppt_x"/>
                                              </p:val>
                                            </p:tav>
                                            <p:tav tm="100000">
                                              <p:val>
                                                <p:strVal val="#ppt_x"/>
                                              </p:val>
                                            </p:tav>
                                          </p:tavLst>
                                        </p:anim>
                                        <p:anim calcmode="lin" valueType="num">
                                          <p:cBhvr additive="base">
                                            <p:cTn id="36" dur="500" fill="hold"/>
                                            <p:tgtEl>
                                              <p:spTgt spid="85"/>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86"/>
                                            </p:tgtEl>
                                            <p:attrNameLst>
                                              <p:attrName>style.visibility</p:attrName>
                                            </p:attrNameLst>
                                          </p:cBhvr>
                                          <p:to>
                                            <p:strVal val="visible"/>
                                          </p:to>
                                        </p:set>
                                        <p:anim calcmode="lin" valueType="num">
                                          <p:cBhvr additive="base">
                                            <p:cTn id="39" dur="500" fill="hold"/>
                                            <p:tgtEl>
                                              <p:spTgt spid="86"/>
                                            </p:tgtEl>
                                            <p:attrNameLst>
                                              <p:attrName>ppt_x</p:attrName>
                                            </p:attrNameLst>
                                          </p:cBhvr>
                                          <p:tavLst>
                                            <p:tav tm="0">
                                              <p:val>
                                                <p:strVal val="#ppt_x"/>
                                              </p:val>
                                            </p:tav>
                                            <p:tav tm="100000">
                                              <p:val>
                                                <p:strVal val="#ppt_x"/>
                                              </p:val>
                                            </p:tav>
                                          </p:tavLst>
                                        </p:anim>
                                        <p:anim calcmode="lin" valueType="num">
                                          <p:cBhvr additive="base">
                                            <p:cTn id="40" dur="500" fill="hold"/>
                                            <p:tgtEl>
                                              <p:spTgt spid="86"/>
                                            </p:tgtEl>
                                            <p:attrNameLst>
                                              <p:attrName>ppt_y</p:attrName>
                                            </p:attrNameLst>
                                          </p:cBhvr>
                                          <p:tavLst>
                                            <p:tav tm="0">
                                              <p:val>
                                                <p:strVal val="0-#ppt_h/2"/>
                                              </p:val>
                                            </p:tav>
                                            <p:tav tm="100000">
                                              <p:val>
                                                <p:strVal val="#ppt_y"/>
                                              </p:val>
                                            </p:tav>
                                          </p:tavLst>
                                        </p:anim>
                                      </p:childTnLst>
                                    </p:cTn>
                                  </p:par>
                                  <p:par>
                                    <p:cTn id="41" presetID="10" presetClass="entr" presetSubtype="0" fill="hold" nodeType="with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fade">
                                          <p:cBhvr>
                                            <p:cTn id="43" dur="500"/>
                                            <p:tgtEl>
                                              <p:spTgt spid="96"/>
                                            </p:tgtEl>
                                          </p:cBhvr>
                                        </p:animEffect>
                                      </p:childTnLst>
                                    </p:cTn>
                                  </p:par>
                                  <p:par>
                                    <p:cTn id="44" presetID="10" presetClass="entr" presetSubtype="0" fill="hold" nodeType="with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fade">
                                          <p:cBhvr>
                                            <p:cTn id="46" dur="500"/>
                                            <p:tgtEl>
                                              <p:spTgt spid="93"/>
                                            </p:tgtEl>
                                          </p:cBhvr>
                                        </p:animEffect>
                                      </p:childTnLst>
                                    </p:cTn>
                                  </p:par>
                                  <p:par>
                                    <p:cTn id="47" presetID="10" presetClass="entr" presetSubtype="0" fill="hold" nodeType="with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fade">
                                          <p:cBhvr>
                                            <p:cTn id="49"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hold" display="0">
                      <p:stCondLst>
                        <p:cond delay="indefinite"/>
                      </p:stCondLst>
                      <p:endCondLst>
                        <p:cond evt="onStopAudio" delay="0">
                          <p:tgtEl>
                            <p:sldTgt/>
                          </p:tgtEl>
                        </p:cond>
                      </p:endCondLst>
                    </p:cTn>
                    <p:tgtEl>
                      <p:spTgt spid="4"/>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1;p1"/>
          <p:cNvPicPr preferRelativeResize="0"/>
          <p:nvPr/>
        </p:nvPicPr>
        <p:blipFill rotWithShape="1">
          <a:blip r:embed="rId3"/>
          <a:srcRect/>
          <a:stretch>
            <a:fillRect/>
          </a:stretch>
        </p:blipFill>
        <p:spPr>
          <a:xfrm>
            <a:off x="0" y="3493029"/>
            <a:ext cx="3675355" cy="2973606"/>
          </a:xfrm>
          <a:prstGeom prst="rect">
            <a:avLst/>
          </a:prstGeom>
          <a:noFill/>
          <a:ln>
            <a:noFill/>
          </a:ln>
        </p:spPr>
      </p:pic>
      <p:pic>
        <p:nvPicPr>
          <p:cNvPr id="5"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5660" y="-734327"/>
            <a:ext cx="8570190" cy="6450786"/>
          </a:xfrm>
          <a:prstGeom prst="rect">
            <a:avLst/>
          </a:prstGeom>
        </p:spPr>
      </p:pic>
      <p:sp>
        <p:nvSpPr>
          <p:cNvPr id="6" name="TextBox 5">
            <a:hlinkClick r:id="rId5"/>
          </p:cNvPr>
          <p:cNvSpPr txBox="1"/>
          <p:nvPr/>
        </p:nvSpPr>
        <p:spPr>
          <a:xfrm>
            <a:off x="4147485" y="2252500"/>
            <a:ext cx="5799598" cy="2123658"/>
          </a:xfrm>
          <a:prstGeom prst="rect">
            <a:avLst/>
          </a:prstGeom>
          <a:noFill/>
        </p:spPr>
        <p:txBody>
          <a:bodyPr wrap="square" rtlCol="0">
            <a:spAutoFit/>
          </a:bodyPr>
          <a:lstStyle/>
          <a:p>
            <a:pPr algn="ctr"/>
            <a:r>
              <a:rPr lang="en-US" sz="4400" b="1">
                <a:solidFill>
                  <a:srgbClr val="C00000"/>
                </a:solidFill>
                <a:latin typeface="Times New Roman" panose="02020603050405020304" pitchFamily="18" charset="0"/>
                <a:cs typeface="Times New Roman" panose="02020603050405020304" pitchFamily="18" charset="0"/>
              </a:rPr>
              <a:t>Mời bạn cùng xem đoạn video sau đây về Tết Trung thu nhé!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80">
                                          <p:stCondLst>
                                            <p:cond delay="0"/>
                                          </p:stCondLst>
                                        </p:cTn>
                                        <p:tgtEl>
                                          <p:spTgt spid="6"/>
                                        </p:tgtEl>
                                      </p:cBhvr>
                                    </p:animEffect>
                                    <p:anim calcmode="lin" valueType="num">
                                      <p:cBhvr>
                                        <p:cTn id="2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4" dur="26">
                                          <p:stCondLst>
                                            <p:cond delay="650"/>
                                          </p:stCondLst>
                                        </p:cTn>
                                        <p:tgtEl>
                                          <p:spTgt spid="6"/>
                                        </p:tgtEl>
                                      </p:cBhvr>
                                      <p:to x="100000" y="60000"/>
                                    </p:animScale>
                                    <p:animScale>
                                      <p:cBhvr>
                                        <p:cTn id="35" dur="166" decel="50000">
                                          <p:stCondLst>
                                            <p:cond delay="676"/>
                                          </p:stCondLst>
                                        </p:cTn>
                                        <p:tgtEl>
                                          <p:spTgt spid="6"/>
                                        </p:tgtEl>
                                      </p:cBhvr>
                                      <p:to x="100000" y="100000"/>
                                    </p:animScale>
                                    <p:animScale>
                                      <p:cBhvr>
                                        <p:cTn id="36" dur="26">
                                          <p:stCondLst>
                                            <p:cond delay="1312"/>
                                          </p:stCondLst>
                                        </p:cTn>
                                        <p:tgtEl>
                                          <p:spTgt spid="6"/>
                                        </p:tgtEl>
                                      </p:cBhvr>
                                      <p:to x="100000" y="80000"/>
                                    </p:animScale>
                                    <p:animScale>
                                      <p:cBhvr>
                                        <p:cTn id="37" dur="166" decel="50000">
                                          <p:stCondLst>
                                            <p:cond delay="1338"/>
                                          </p:stCondLst>
                                        </p:cTn>
                                        <p:tgtEl>
                                          <p:spTgt spid="6"/>
                                        </p:tgtEl>
                                      </p:cBhvr>
                                      <p:to x="100000" y="100000"/>
                                    </p:animScale>
                                    <p:animScale>
                                      <p:cBhvr>
                                        <p:cTn id="38" dur="26">
                                          <p:stCondLst>
                                            <p:cond delay="1642"/>
                                          </p:stCondLst>
                                        </p:cTn>
                                        <p:tgtEl>
                                          <p:spTgt spid="6"/>
                                        </p:tgtEl>
                                      </p:cBhvr>
                                      <p:to x="100000" y="90000"/>
                                    </p:animScale>
                                    <p:animScale>
                                      <p:cBhvr>
                                        <p:cTn id="39" dur="166" decel="50000">
                                          <p:stCondLst>
                                            <p:cond delay="1668"/>
                                          </p:stCondLst>
                                        </p:cTn>
                                        <p:tgtEl>
                                          <p:spTgt spid="6"/>
                                        </p:tgtEl>
                                      </p:cBhvr>
                                      <p:to x="100000" y="100000"/>
                                    </p:animScale>
                                    <p:animScale>
                                      <p:cBhvr>
                                        <p:cTn id="40" dur="26">
                                          <p:stCondLst>
                                            <p:cond delay="1808"/>
                                          </p:stCondLst>
                                        </p:cTn>
                                        <p:tgtEl>
                                          <p:spTgt spid="6"/>
                                        </p:tgtEl>
                                      </p:cBhvr>
                                      <p:to x="100000" y="95000"/>
                                    </p:animScale>
                                    <p:animScale>
                                      <p:cBhvr>
                                        <p:cTn id="41"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 y="0"/>
            <a:ext cx="12192002" cy="6869288"/>
            <a:chOff x="-2" y="0"/>
            <a:chExt cx="12192002" cy="6869288"/>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65" name="组合 64"/>
            <p:cNvGrpSpPr/>
            <p:nvPr/>
          </p:nvGrpSpPr>
          <p:grpSpPr>
            <a:xfrm>
              <a:off x="-1" y="0"/>
              <a:ext cx="12192001" cy="698500"/>
              <a:chOff x="310412" y="0"/>
              <a:chExt cx="12416520" cy="698500"/>
            </a:xfrm>
          </p:grpSpPr>
          <p:pic>
            <p:nvPicPr>
              <p:cNvPr id="57" name="图片 56"/>
              <p:cNvPicPr>
                <a:picLocks noChangeAspect="1"/>
              </p:cNvPicPr>
              <p:nvPr/>
            </p:nvPicPr>
            <p:blipFill rotWithShape="1">
              <a:blip r:embed="rId4" cstate="print">
                <a:extLst>
                  <a:ext uri="{28A0092B-C50C-407E-A947-70E740481C1C}">
                    <a14:useLocalDpi xmlns:a14="http://schemas.microsoft.com/office/drawing/2010/main" val="0"/>
                  </a:ext>
                </a:extLst>
              </a:blip>
              <a:srcRect l="4815" b="92778"/>
              <a:stretch>
                <a:fillRect/>
              </a:stretch>
            </p:blipFill>
            <p:spPr>
              <a:xfrm>
                <a:off x="310412" y="0"/>
                <a:ext cx="6136369" cy="698500"/>
              </a:xfrm>
              <a:prstGeom prst="rect">
                <a:avLst/>
              </a:prstGeom>
            </p:spPr>
          </p:pic>
          <p:pic>
            <p:nvPicPr>
              <p:cNvPr id="64" name="图片 63"/>
              <p:cNvPicPr>
                <a:picLocks noChangeAspect="1"/>
              </p:cNvPicPr>
              <p:nvPr/>
            </p:nvPicPr>
            <p:blipFill rotWithShape="1">
              <a:blip r:embed="rId4" cstate="print">
                <a:extLst>
                  <a:ext uri="{28A0092B-C50C-407E-A947-70E740481C1C}">
                    <a14:useLocalDpi xmlns:a14="http://schemas.microsoft.com/office/drawing/2010/main" val="0"/>
                  </a:ext>
                </a:extLst>
              </a:blip>
              <a:srcRect b="92778"/>
              <a:stretch>
                <a:fillRect/>
              </a:stretch>
            </p:blipFill>
            <p:spPr>
              <a:xfrm>
                <a:off x="6280149" y="0"/>
                <a:ext cx="6446783" cy="698500"/>
              </a:xfrm>
              <a:prstGeom prst="rect">
                <a:avLst/>
              </a:prstGeom>
            </p:spPr>
          </p:pic>
        </p:grpSp>
        <p:grpSp>
          <p:nvGrpSpPr>
            <p:cNvPr id="66" name="组合 65"/>
            <p:cNvGrpSpPr/>
            <p:nvPr/>
          </p:nvGrpSpPr>
          <p:grpSpPr>
            <a:xfrm flipV="1">
              <a:off x="-2" y="6083299"/>
              <a:ext cx="12192001" cy="774699"/>
              <a:chOff x="310412" y="0"/>
              <a:chExt cx="12416520" cy="698500"/>
            </a:xfrm>
          </p:grpSpPr>
          <p:pic>
            <p:nvPicPr>
              <p:cNvPr id="67" name="图片 66"/>
              <p:cNvPicPr>
                <a:picLocks noChangeAspect="1"/>
              </p:cNvPicPr>
              <p:nvPr/>
            </p:nvPicPr>
            <p:blipFill rotWithShape="1">
              <a:blip r:embed="rId4">
                <a:extLst>
                  <a:ext uri="{28A0092B-C50C-407E-A947-70E740481C1C}">
                    <a14:useLocalDpi xmlns:a14="http://schemas.microsoft.com/office/drawing/2010/main" val="0"/>
                  </a:ext>
                </a:extLst>
              </a:blip>
              <a:srcRect l="4815" b="92778"/>
              <a:stretch>
                <a:fillRect/>
              </a:stretch>
            </p:blipFill>
            <p:spPr>
              <a:xfrm>
                <a:off x="310412" y="0"/>
                <a:ext cx="6136369" cy="698500"/>
              </a:xfrm>
              <a:prstGeom prst="rect">
                <a:avLst/>
              </a:prstGeom>
            </p:spPr>
          </p:pic>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b="92778"/>
              <a:stretch>
                <a:fillRect/>
              </a:stretch>
            </p:blipFill>
            <p:spPr>
              <a:xfrm>
                <a:off x="6280149" y="0"/>
                <a:ext cx="6446783" cy="698500"/>
              </a:xfrm>
              <a:prstGeom prst="rect">
                <a:avLst/>
              </a:prstGeom>
            </p:spPr>
          </p:pic>
        </p:grpSp>
      </p:grpSp>
      <p:grpSp>
        <p:nvGrpSpPr>
          <p:cNvPr id="5" name="组合 4"/>
          <p:cNvGrpSpPr/>
          <p:nvPr/>
        </p:nvGrpSpPr>
        <p:grpSpPr>
          <a:xfrm>
            <a:off x="0" y="873895"/>
            <a:ext cx="12191999" cy="5596753"/>
            <a:chOff x="0" y="873895"/>
            <a:chExt cx="12191999" cy="5596753"/>
          </a:xfrm>
        </p:grpSpPr>
        <p:pic>
          <p:nvPicPr>
            <p:cNvPr id="70" name="图片 69"/>
            <p:cNvPicPr>
              <a:picLocks noChangeAspect="1"/>
            </p:cNvPicPr>
            <p:nvPr/>
          </p:nvPicPr>
          <p:blipFill rotWithShape="1">
            <a:blip r:embed="rId5">
              <a:extLst>
                <a:ext uri="{28A0092B-C50C-407E-A947-70E740481C1C}">
                  <a14:useLocalDpi xmlns:a14="http://schemas.microsoft.com/office/drawing/2010/main" val="0"/>
                </a:ext>
              </a:extLst>
            </a:blip>
            <a:srcRect t="54259" r="70000" b="29815"/>
            <a:stretch>
              <a:fillRect/>
            </a:stretch>
          </p:blipFill>
          <p:spPr>
            <a:xfrm>
              <a:off x="0" y="3953644"/>
              <a:ext cx="3556000" cy="2517004"/>
            </a:xfrm>
            <a:prstGeom prst="rect">
              <a:avLst/>
            </a:prstGeom>
          </p:spPr>
        </p:pic>
        <p:pic>
          <p:nvPicPr>
            <p:cNvPr id="74" name="图片 73"/>
            <p:cNvPicPr>
              <a:picLocks noChangeAspect="1"/>
            </p:cNvPicPr>
            <p:nvPr/>
          </p:nvPicPr>
          <p:blipFill rotWithShape="1">
            <a:blip r:embed="rId5">
              <a:extLst>
                <a:ext uri="{28A0092B-C50C-407E-A947-70E740481C1C}">
                  <a14:useLocalDpi xmlns:a14="http://schemas.microsoft.com/office/drawing/2010/main" val="0"/>
                </a:ext>
              </a:extLst>
            </a:blip>
            <a:srcRect t="54259" r="70000" b="29815"/>
            <a:stretch>
              <a:fillRect/>
            </a:stretch>
          </p:blipFill>
          <p:spPr>
            <a:xfrm flipH="1">
              <a:off x="8216899" y="873895"/>
              <a:ext cx="3975100" cy="2517004"/>
            </a:xfrm>
            <a:prstGeom prst="rect">
              <a:avLst/>
            </a:prstGeom>
          </p:spPr>
        </p:pic>
      </p:grpSp>
      <p:pic>
        <p:nvPicPr>
          <p:cNvPr id="86" name="图片 85"/>
          <p:cNvPicPr>
            <a:picLocks noChangeAspect="1"/>
          </p:cNvPicPr>
          <p:nvPr/>
        </p:nvPicPr>
        <p:blipFill rotWithShape="1">
          <a:blip r:embed="rId6">
            <a:extLst>
              <a:ext uri="{28A0092B-C50C-407E-A947-70E740481C1C}">
                <a14:useLocalDpi xmlns:a14="http://schemas.microsoft.com/office/drawing/2010/main" val="0"/>
              </a:ext>
            </a:extLst>
          </a:blip>
          <a:srcRect l="49130" t="14387" r="42722" b="70243"/>
          <a:stretch>
            <a:fillRect/>
          </a:stretch>
        </p:blipFill>
        <p:spPr>
          <a:xfrm>
            <a:off x="597167" y="-185638"/>
            <a:ext cx="1180833" cy="2969966"/>
          </a:xfrm>
          <a:prstGeom prst="rect">
            <a:avLst/>
          </a:prstGeom>
        </p:spPr>
      </p:pic>
      <p:pic>
        <p:nvPicPr>
          <p:cNvPr id="85" name="图片 84"/>
          <p:cNvPicPr>
            <a:picLocks noChangeAspect="1"/>
          </p:cNvPicPr>
          <p:nvPr/>
        </p:nvPicPr>
        <p:blipFill rotWithShape="1">
          <a:blip r:embed="rId7">
            <a:extLst>
              <a:ext uri="{28A0092B-C50C-407E-A947-70E740481C1C}">
                <a14:useLocalDpi xmlns:a14="http://schemas.microsoft.com/office/drawing/2010/main" val="0"/>
              </a:ext>
            </a:extLst>
          </a:blip>
          <a:srcRect l="49130" t="14387" r="42722" b="70243"/>
          <a:stretch>
            <a:fillRect/>
          </a:stretch>
        </p:blipFill>
        <p:spPr>
          <a:xfrm>
            <a:off x="1097012" y="-248014"/>
            <a:ext cx="1655955" cy="4164968"/>
          </a:xfrm>
          <a:prstGeom prst="rect">
            <a:avLst/>
          </a:prstGeom>
        </p:spPr>
      </p:pic>
      <p:pic>
        <p:nvPicPr>
          <p:cNvPr id="92" name="图片 91"/>
          <p:cNvPicPr>
            <a:picLocks noChangeAspect="1"/>
          </p:cNvPicPr>
          <p:nvPr/>
        </p:nvPicPr>
        <p:blipFill rotWithShape="1">
          <a:blip r:embed="rId8">
            <a:extLst>
              <a:ext uri="{28A0092B-C50C-407E-A947-70E740481C1C}">
                <a14:useLocalDpi xmlns:a14="http://schemas.microsoft.com/office/drawing/2010/main" val="0"/>
              </a:ext>
            </a:extLst>
          </a:blip>
          <a:srcRect l="44624" t="11171" r="26025" b="77749"/>
          <a:stretch>
            <a:fillRect/>
          </a:stretch>
        </p:blipFill>
        <p:spPr>
          <a:xfrm>
            <a:off x="2375168" y="4208846"/>
            <a:ext cx="3025032" cy="1522569"/>
          </a:xfrm>
          <a:prstGeom prst="rect">
            <a:avLst/>
          </a:prstGeom>
        </p:spPr>
      </p:pic>
      <p:pic>
        <p:nvPicPr>
          <p:cNvPr id="93" name="图片 92"/>
          <p:cNvPicPr>
            <a:picLocks noChangeAspect="1"/>
          </p:cNvPicPr>
          <p:nvPr/>
        </p:nvPicPr>
        <p:blipFill rotWithShape="1">
          <a:blip r:embed="rId8">
            <a:extLst>
              <a:ext uri="{28A0092B-C50C-407E-A947-70E740481C1C}">
                <a14:useLocalDpi xmlns:a14="http://schemas.microsoft.com/office/drawing/2010/main" val="0"/>
              </a:ext>
            </a:extLst>
          </a:blip>
          <a:srcRect l="44624" t="11171" r="26025" b="77749"/>
          <a:stretch>
            <a:fillRect/>
          </a:stretch>
        </p:blipFill>
        <p:spPr>
          <a:xfrm>
            <a:off x="5951905" y="829992"/>
            <a:ext cx="3025032" cy="1522569"/>
          </a:xfrm>
          <a:prstGeom prst="rect">
            <a:avLst/>
          </a:prstGeom>
        </p:spPr>
      </p:pic>
      <p:pic>
        <p:nvPicPr>
          <p:cNvPr id="90" name="图片 89"/>
          <p:cNvPicPr>
            <a:picLocks noChangeAspect="1"/>
          </p:cNvPicPr>
          <p:nvPr/>
        </p:nvPicPr>
        <p:blipFill rotWithShape="1">
          <a:blip r:embed="rId9" cstate="print">
            <a:extLst>
              <a:ext uri="{28A0092B-C50C-407E-A947-70E740481C1C}">
                <a14:useLocalDpi xmlns:a14="http://schemas.microsoft.com/office/drawing/2010/main" val="0"/>
              </a:ext>
            </a:extLst>
          </a:blip>
          <a:srcRect l="32401" t="5628" r="27635" b="61389"/>
          <a:stretch>
            <a:fillRect/>
          </a:stretch>
        </p:blipFill>
        <p:spPr>
          <a:xfrm>
            <a:off x="2375168" y="225286"/>
            <a:ext cx="2985196" cy="3285060"/>
          </a:xfrm>
          <a:prstGeom prst="rect">
            <a:avLst/>
          </a:prstGeom>
        </p:spPr>
      </p:pic>
      <p:pic>
        <p:nvPicPr>
          <p:cNvPr id="81" name="图片 80"/>
          <p:cNvPicPr>
            <a:picLocks noChangeAspect="1"/>
          </p:cNvPicPr>
          <p:nvPr/>
        </p:nvPicPr>
        <p:blipFill rotWithShape="1">
          <a:blip r:embed="rId10">
            <a:extLst>
              <a:ext uri="{28A0092B-C50C-407E-A947-70E740481C1C}">
                <a14:useLocalDpi xmlns:a14="http://schemas.microsoft.com/office/drawing/2010/main" val="0"/>
              </a:ext>
            </a:extLst>
          </a:blip>
          <a:srcRect l="27480" t="30888" r="28920" b="34845"/>
          <a:stretch>
            <a:fillRect/>
          </a:stretch>
        </p:blipFill>
        <p:spPr>
          <a:xfrm>
            <a:off x="3350135" y="544079"/>
            <a:ext cx="5839719" cy="6119655"/>
          </a:xfrm>
          <a:prstGeom prst="rect">
            <a:avLst/>
          </a:prstGeom>
        </p:spPr>
      </p:pic>
      <p:pic>
        <p:nvPicPr>
          <p:cNvPr id="88" name="图片 87"/>
          <p:cNvPicPr>
            <a:picLocks noChangeAspect="1"/>
          </p:cNvPicPr>
          <p:nvPr/>
        </p:nvPicPr>
        <p:blipFill rotWithShape="1">
          <a:blip r:embed="rId11">
            <a:extLst>
              <a:ext uri="{28A0092B-C50C-407E-A947-70E740481C1C}">
                <a14:useLocalDpi xmlns:a14="http://schemas.microsoft.com/office/drawing/2010/main" val="0"/>
              </a:ext>
            </a:extLst>
          </a:blip>
          <a:srcRect l="34388" t="40698" r="16230" b="32080"/>
          <a:stretch>
            <a:fillRect/>
          </a:stretch>
        </p:blipFill>
        <p:spPr>
          <a:xfrm rot="20605818">
            <a:off x="6969473" y="4384701"/>
            <a:ext cx="3130857" cy="2301177"/>
          </a:xfrm>
          <a:prstGeom prst="rect">
            <a:avLst/>
          </a:prstGeom>
        </p:spPr>
      </p:pic>
      <p:pic>
        <p:nvPicPr>
          <p:cNvPr id="95" name="图片 94"/>
          <p:cNvPicPr>
            <a:picLocks noChangeAspect="1"/>
          </p:cNvPicPr>
          <p:nvPr/>
        </p:nvPicPr>
        <p:blipFill rotWithShape="1">
          <a:blip r:embed="rId12" cstate="print">
            <a:extLst>
              <a:ext uri="{28A0092B-C50C-407E-A947-70E740481C1C}">
                <a14:useLocalDpi xmlns:a14="http://schemas.microsoft.com/office/drawing/2010/main" val="0"/>
              </a:ext>
            </a:extLst>
          </a:blip>
          <a:srcRect l="12795" t="27067" r="62447" b="36231"/>
          <a:stretch>
            <a:fillRect/>
          </a:stretch>
        </p:blipFill>
        <p:spPr>
          <a:xfrm rot="2369114">
            <a:off x="2760957" y="718046"/>
            <a:ext cx="1625133" cy="2409143"/>
          </a:xfrm>
          <a:prstGeom prst="rect">
            <a:avLst/>
          </a:prstGeom>
        </p:spPr>
      </p:pic>
      <p:pic>
        <p:nvPicPr>
          <p:cNvPr id="96" name="图片 95"/>
          <p:cNvPicPr>
            <a:picLocks noChangeAspect="1"/>
          </p:cNvPicPr>
          <p:nvPr/>
        </p:nvPicPr>
        <p:blipFill rotWithShape="1">
          <a:blip r:embed="rId8">
            <a:extLst>
              <a:ext uri="{28A0092B-C50C-407E-A947-70E740481C1C}">
                <a14:useLocalDpi xmlns:a14="http://schemas.microsoft.com/office/drawing/2010/main" val="0"/>
              </a:ext>
            </a:extLst>
          </a:blip>
          <a:srcRect l="44624" t="11171" r="26025" b="77749"/>
          <a:stretch>
            <a:fillRect/>
          </a:stretch>
        </p:blipFill>
        <p:spPr>
          <a:xfrm>
            <a:off x="8731616" y="5230887"/>
            <a:ext cx="3716040" cy="1522569"/>
          </a:xfrm>
          <a:prstGeom prst="rect">
            <a:avLst/>
          </a:prstGeom>
        </p:spPr>
      </p:pic>
      <p:sp>
        <p:nvSpPr>
          <p:cNvPr id="3" name="TextBox 2"/>
          <p:cNvSpPr txBox="1"/>
          <p:nvPr/>
        </p:nvSpPr>
        <p:spPr>
          <a:xfrm>
            <a:off x="4709042" y="2356120"/>
            <a:ext cx="3364322" cy="830997"/>
          </a:xfrm>
          <a:prstGeom prst="rect">
            <a:avLst/>
          </a:prstGeom>
          <a:noFill/>
        </p:spPr>
        <p:txBody>
          <a:bodyPr wrap="square" rtlCol="0">
            <a:prstTxWarp prst="textArchUp">
              <a:avLst>
                <a:gd name="adj" fmla="val 10954095"/>
              </a:avLst>
            </a:prstTxWarp>
            <a:spAutoFit/>
          </a:bodyPr>
          <a:lstStyle/>
          <a:p>
            <a:r>
              <a:rPr lang="en-US" sz="4800" b="1">
                <a:latin typeface="Times New Roman" panose="02020603050405020304" pitchFamily="18" charset="0"/>
                <a:cs typeface="Times New Roman" panose="02020603050405020304" pitchFamily="18" charset="0"/>
              </a:rPr>
              <a:t>ĐỐ VUI VỀ</a:t>
            </a:r>
          </a:p>
        </p:txBody>
      </p:sp>
      <p:sp>
        <p:nvSpPr>
          <p:cNvPr id="25" name="TextBox 24"/>
          <p:cNvSpPr txBox="1"/>
          <p:nvPr/>
        </p:nvSpPr>
        <p:spPr>
          <a:xfrm>
            <a:off x="2501564" y="3116512"/>
            <a:ext cx="7510005" cy="923330"/>
          </a:xfrm>
          <a:prstGeom prst="rect">
            <a:avLst/>
          </a:prstGeom>
          <a:noFill/>
        </p:spPr>
        <p:txBody>
          <a:bodyPr wrap="square" rtlCol="0">
            <a:spAutoFit/>
          </a:bodyPr>
          <a:lstStyle/>
          <a:p>
            <a:pPr algn="ctr"/>
            <a:r>
              <a:rPr lang="en-US" sz="5400" b="1">
                <a:solidFill>
                  <a:srgbClr val="C00000"/>
                </a:solidFill>
                <a:latin typeface="Times New Roman" panose="02020603050405020304" pitchFamily="18" charset="0"/>
                <a:cs typeface="Times New Roman" panose="02020603050405020304" pitchFamily="18" charset="0"/>
              </a:rPr>
              <a:t>TẾT TRUNG THU</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52"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animScale>
                                          <p:cBhvr>
                                            <p:cTn id="13" dur="1000" decel="50000" fill="hold">
                                              <p:stCondLst>
                                                <p:cond delay="0"/>
                                              </p:stCondLst>
                                            </p:cTn>
                                            <p:tgtEl>
                                              <p:spTgt spid="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81"/>
                                            </p:tgtEl>
                                            <p:attrNameLst>
                                              <p:attrName>ppt_x</p:attrName>
                                              <p:attrName>ppt_y</p:attrName>
                                            </p:attrNameLst>
                                          </p:cBhvr>
                                        </p:animMotion>
                                        <p:animEffect transition="in" filter="fade">
                                          <p:cBhvr>
                                            <p:cTn id="15" dur="1000"/>
                                            <p:tgtEl>
                                              <p:spTgt spid="81"/>
                                            </p:tgtEl>
                                          </p:cBhvr>
                                        </p:animEffect>
                                      </p:childTnLst>
                                    </p:cTn>
                                  </p:par>
                                  <p:par>
                                    <p:cTn id="16" presetID="30" presetClass="entr" presetSubtype="0" fill="hold" nodeType="withEffect">
                                      <p:stCondLst>
                                        <p:cond delay="0"/>
                                      </p:stCondLst>
                                      <p:childTnLst>
                                        <p:set>
                                          <p:cBhvr>
                                            <p:cTn id="17" dur="1" fill="hold">
                                              <p:stCondLst>
                                                <p:cond delay="0"/>
                                              </p:stCondLst>
                                            </p:cTn>
                                            <p:tgtEl>
                                              <p:spTgt spid="88"/>
                                            </p:tgtEl>
                                            <p:attrNameLst>
                                              <p:attrName>style.visibility</p:attrName>
                                            </p:attrNameLst>
                                          </p:cBhvr>
                                          <p:to>
                                            <p:strVal val="visible"/>
                                          </p:to>
                                        </p:set>
                                        <p:animEffect transition="in" filter="fade">
                                          <p:cBhvr>
                                            <p:cTn id="18" dur="800" decel="100000"/>
                                            <p:tgtEl>
                                              <p:spTgt spid="88"/>
                                            </p:tgtEl>
                                          </p:cBhvr>
                                        </p:animEffect>
                                        <p:anim calcmode="lin" valueType="num">
                                          <p:cBhvr>
                                            <p:cTn id="19" dur="800" decel="100000" fill="hold"/>
                                            <p:tgtEl>
                                              <p:spTgt spid="88"/>
                                            </p:tgtEl>
                                            <p:attrNameLst>
                                              <p:attrName>style.rotation</p:attrName>
                                            </p:attrNameLst>
                                          </p:cBhvr>
                                          <p:tavLst>
                                            <p:tav tm="0">
                                              <p:val>
                                                <p:fltVal val="-90"/>
                                              </p:val>
                                            </p:tav>
                                            <p:tav tm="100000">
                                              <p:val>
                                                <p:fltVal val="0"/>
                                              </p:val>
                                            </p:tav>
                                          </p:tavLst>
                                        </p:anim>
                                        <p:anim calcmode="lin" valueType="num">
                                          <p:cBhvr>
                                            <p:cTn id="20" dur="800" decel="100000" fill="hold"/>
                                            <p:tgtEl>
                                              <p:spTgt spid="88"/>
                                            </p:tgtEl>
                                            <p:attrNameLst>
                                              <p:attrName>ppt_x</p:attrName>
                                            </p:attrNameLst>
                                          </p:cBhvr>
                                          <p:tavLst>
                                            <p:tav tm="0">
                                              <p:val>
                                                <p:strVal val="#ppt_x+0.4"/>
                                              </p:val>
                                            </p:tav>
                                            <p:tav tm="100000">
                                              <p:val>
                                                <p:strVal val="#ppt_x-0.05"/>
                                              </p:val>
                                            </p:tav>
                                          </p:tavLst>
                                        </p:anim>
                                        <p:anim calcmode="lin" valueType="num">
                                          <p:cBhvr>
                                            <p:cTn id="21" dur="800" decel="100000" fill="hold"/>
                                            <p:tgtEl>
                                              <p:spTgt spid="88"/>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par>
                                    <p:cTn id="24" presetID="2" presetClass="entr" presetSubtype="9" fill="hold" nodeType="withEffect" p14:presetBounceEnd="60000">
                                      <p:stCondLst>
                                        <p:cond delay="0"/>
                                      </p:stCondLst>
                                      <p:childTnLst>
                                        <p:set>
                                          <p:cBhvr>
                                            <p:cTn id="25" dur="1" fill="hold">
                                              <p:stCondLst>
                                                <p:cond delay="0"/>
                                              </p:stCondLst>
                                            </p:cTn>
                                            <p:tgtEl>
                                              <p:spTgt spid="95"/>
                                            </p:tgtEl>
                                            <p:attrNameLst>
                                              <p:attrName>style.visibility</p:attrName>
                                            </p:attrNameLst>
                                          </p:cBhvr>
                                          <p:to>
                                            <p:strVal val="visible"/>
                                          </p:to>
                                        </p:set>
                                        <p:anim calcmode="lin" valueType="num" p14:bounceEnd="60000">
                                          <p:cBhvr additive="base">
                                            <p:cTn id="26" dur="500" fill="hold"/>
                                            <p:tgtEl>
                                              <p:spTgt spid="95"/>
                                            </p:tgtEl>
                                            <p:attrNameLst>
                                              <p:attrName>ppt_x</p:attrName>
                                            </p:attrNameLst>
                                          </p:cBhvr>
                                          <p:tavLst>
                                            <p:tav tm="0">
                                              <p:val>
                                                <p:strVal val="0-#ppt_w/2"/>
                                              </p:val>
                                            </p:tav>
                                            <p:tav tm="100000">
                                              <p:val>
                                                <p:strVal val="#ppt_x"/>
                                              </p:val>
                                            </p:tav>
                                          </p:tavLst>
                                        </p:anim>
                                        <p:anim calcmode="lin" valueType="num" p14:bounceEnd="60000">
                                          <p:cBhvr additive="base">
                                            <p:cTn id="27" dur="500" fill="hold"/>
                                            <p:tgtEl>
                                              <p:spTgt spid="95"/>
                                            </p:tgtEl>
                                            <p:attrNameLst>
                                              <p:attrName>ppt_y</p:attrName>
                                            </p:attrNameLst>
                                          </p:cBhvr>
                                          <p:tavLst>
                                            <p:tav tm="0">
                                              <p:val>
                                                <p:strVal val="0-#ppt_h/2"/>
                                              </p:val>
                                            </p:tav>
                                            <p:tav tm="100000">
                                              <p:val>
                                                <p:strVal val="#ppt_y"/>
                                              </p:val>
                                            </p:tav>
                                          </p:tavLst>
                                        </p:anim>
                                      </p:childTnLst>
                                    </p:cTn>
                                  </p:par>
                                  <p:par>
                                    <p:cTn id="28" presetID="21" presetClass="entr" presetSubtype="1" fill="hold" nodeType="with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wheel(1)">
                                          <p:cBhvr>
                                            <p:cTn id="30" dur="2000"/>
                                            <p:tgtEl>
                                              <p:spTgt spid="90"/>
                                            </p:tgtEl>
                                          </p:cBhvr>
                                        </p:animEffect>
                                      </p:childTnLst>
                                    </p:cTn>
                                  </p:par>
                                  <p:par>
                                    <p:cTn id="31" presetID="2" presetClass="entr" presetSubtype="1" fill="hold" nodeType="withEffect" p14:presetBounceEnd="60000">
                                      <p:stCondLst>
                                        <p:cond delay="0"/>
                                      </p:stCondLst>
                                      <p:childTnLst>
                                        <p:set>
                                          <p:cBhvr>
                                            <p:cTn id="32" dur="1" fill="hold">
                                              <p:stCondLst>
                                                <p:cond delay="0"/>
                                              </p:stCondLst>
                                            </p:cTn>
                                            <p:tgtEl>
                                              <p:spTgt spid="85"/>
                                            </p:tgtEl>
                                            <p:attrNameLst>
                                              <p:attrName>style.visibility</p:attrName>
                                            </p:attrNameLst>
                                          </p:cBhvr>
                                          <p:to>
                                            <p:strVal val="visible"/>
                                          </p:to>
                                        </p:set>
                                        <p:anim calcmode="lin" valueType="num" p14:bounceEnd="60000">
                                          <p:cBhvr additive="base">
                                            <p:cTn id="33" dur="500" fill="hold"/>
                                            <p:tgtEl>
                                              <p:spTgt spid="85"/>
                                            </p:tgtEl>
                                            <p:attrNameLst>
                                              <p:attrName>ppt_x</p:attrName>
                                            </p:attrNameLst>
                                          </p:cBhvr>
                                          <p:tavLst>
                                            <p:tav tm="0">
                                              <p:val>
                                                <p:strVal val="#ppt_x"/>
                                              </p:val>
                                            </p:tav>
                                            <p:tav tm="100000">
                                              <p:val>
                                                <p:strVal val="#ppt_x"/>
                                              </p:val>
                                            </p:tav>
                                          </p:tavLst>
                                        </p:anim>
                                        <p:anim calcmode="lin" valueType="num" p14:bounceEnd="60000">
                                          <p:cBhvr additive="base">
                                            <p:cTn id="34" dur="500" fill="hold"/>
                                            <p:tgtEl>
                                              <p:spTgt spid="85"/>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14:presetBounceEnd="60000">
                                      <p:stCondLst>
                                        <p:cond delay="0"/>
                                      </p:stCondLst>
                                      <p:childTnLst>
                                        <p:set>
                                          <p:cBhvr>
                                            <p:cTn id="36" dur="1" fill="hold">
                                              <p:stCondLst>
                                                <p:cond delay="0"/>
                                              </p:stCondLst>
                                            </p:cTn>
                                            <p:tgtEl>
                                              <p:spTgt spid="86"/>
                                            </p:tgtEl>
                                            <p:attrNameLst>
                                              <p:attrName>style.visibility</p:attrName>
                                            </p:attrNameLst>
                                          </p:cBhvr>
                                          <p:to>
                                            <p:strVal val="visible"/>
                                          </p:to>
                                        </p:set>
                                        <p:anim calcmode="lin" valueType="num" p14:bounceEnd="60000">
                                          <p:cBhvr additive="base">
                                            <p:cTn id="37" dur="50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38" dur="500" fill="hold"/>
                                            <p:tgtEl>
                                              <p:spTgt spid="86"/>
                                            </p:tgtEl>
                                            <p:attrNameLst>
                                              <p:attrName>ppt_y</p:attrName>
                                            </p:attrNameLst>
                                          </p:cBhvr>
                                          <p:tavLst>
                                            <p:tav tm="0">
                                              <p:val>
                                                <p:strVal val="0-#ppt_h/2"/>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96"/>
                                            </p:tgtEl>
                                            <p:attrNameLst>
                                              <p:attrName>style.visibility</p:attrName>
                                            </p:attrNameLst>
                                          </p:cBhvr>
                                          <p:to>
                                            <p:strVal val="visible"/>
                                          </p:to>
                                        </p:set>
                                        <p:animEffect transition="in" filter="fade">
                                          <p:cBhvr>
                                            <p:cTn id="41" dur="500"/>
                                            <p:tgtEl>
                                              <p:spTgt spid="96"/>
                                            </p:tgtEl>
                                          </p:cBhvr>
                                        </p:animEffect>
                                      </p:childTnLst>
                                    </p:cTn>
                                  </p:par>
                                  <p:par>
                                    <p:cTn id="42" presetID="10" presetClass="entr" presetSubtype="0" fill="hold" nodeType="withEffect">
                                      <p:stCondLst>
                                        <p:cond delay="0"/>
                                      </p:stCondLst>
                                      <p:childTnLst>
                                        <p:set>
                                          <p:cBhvr>
                                            <p:cTn id="43" dur="1" fill="hold">
                                              <p:stCondLst>
                                                <p:cond delay="0"/>
                                              </p:stCondLst>
                                            </p:cTn>
                                            <p:tgtEl>
                                              <p:spTgt spid="93"/>
                                            </p:tgtEl>
                                            <p:attrNameLst>
                                              <p:attrName>style.visibility</p:attrName>
                                            </p:attrNameLst>
                                          </p:cBhvr>
                                          <p:to>
                                            <p:strVal val="visible"/>
                                          </p:to>
                                        </p:set>
                                        <p:animEffect transition="in" filter="fade">
                                          <p:cBhvr>
                                            <p:cTn id="44" dur="500"/>
                                            <p:tgtEl>
                                              <p:spTgt spid="93"/>
                                            </p:tgtEl>
                                          </p:cBhvr>
                                        </p:animEffect>
                                      </p:childTnLst>
                                    </p:cTn>
                                  </p:par>
                                  <p:par>
                                    <p:cTn id="45" presetID="10" presetClass="entr" presetSubtype="0" fill="hold" nodeType="withEffect">
                                      <p:stCondLst>
                                        <p:cond delay="0"/>
                                      </p:stCondLst>
                                      <p:childTnLst>
                                        <p:set>
                                          <p:cBhvr>
                                            <p:cTn id="46" dur="1" fill="hold">
                                              <p:stCondLst>
                                                <p:cond delay="0"/>
                                              </p:stCondLst>
                                            </p:cTn>
                                            <p:tgtEl>
                                              <p:spTgt spid="92"/>
                                            </p:tgtEl>
                                            <p:attrNameLst>
                                              <p:attrName>style.visibility</p:attrName>
                                            </p:attrNameLst>
                                          </p:cBhvr>
                                          <p:to>
                                            <p:strVal val="visible"/>
                                          </p:to>
                                        </p:set>
                                        <p:animEffect transition="in" filter="fade">
                                          <p:cBhvr>
                                            <p:cTn id="4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52"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animScale>
                                          <p:cBhvr>
                                            <p:cTn id="13" dur="1000" decel="50000" fill="hold">
                                              <p:stCondLst>
                                                <p:cond delay="0"/>
                                              </p:stCondLst>
                                            </p:cTn>
                                            <p:tgtEl>
                                              <p:spTgt spid="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81"/>
                                            </p:tgtEl>
                                            <p:attrNameLst>
                                              <p:attrName>ppt_x</p:attrName>
                                              <p:attrName>ppt_y</p:attrName>
                                            </p:attrNameLst>
                                          </p:cBhvr>
                                        </p:animMotion>
                                        <p:animEffect transition="in" filter="fade">
                                          <p:cBhvr>
                                            <p:cTn id="15" dur="1000"/>
                                            <p:tgtEl>
                                              <p:spTgt spid="81"/>
                                            </p:tgtEl>
                                          </p:cBhvr>
                                        </p:animEffect>
                                      </p:childTnLst>
                                    </p:cTn>
                                  </p:par>
                                  <p:par>
                                    <p:cTn id="16" presetID="30" presetClass="entr" presetSubtype="0" fill="hold" nodeType="withEffect">
                                      <p:stCondLst>
                                        <p:cond delay="0"/>
                                      </p:stCondLst>
                                      <p:childTnLst>
                                        <p:set>
                                          <p:cBhvr>
                                            <p:cTn id="17" dur="1" fill="hold">
                                              <p:stCondLst>
                                                <p:cond delay="0"/>
                                              </p:stCondLst>
                                            </p:cTn>
                                            <p:tgtEl>
                                              <p:spTgt spid="88"/>
                                            </p:tgtEl>
                                            <p:attrNameLst>
                                              <p:attrName>style.visibility</p:attrName>
                                            </p:attrNameLst>
                                          </p:cBhvr>
                                          <p:to>
                                            <p:strVal val="visible"/>
                                          </p:to>
                                        </p:set>
                                        <p:animEffect transition="in" filter="fade">
                                          <p:cBhvr>
                                            <p:cTn id="18" dur="800" decel="100000"/>
                                            <p:tgtEl>
                                              <p:spTgt spid="88"/>
                                            </p:tgtEl>
                                          </p:cBhvr>
                                        </p:animEffect>
                                        <p:anim calcmode="lin" valueType="num">
                                          <p:cBhvr>
                                            <p:cTn id="19" dur="800" decel="100000" fill="hold"/>
                                            <p:tgtEl>
                                              <p:spTgt spid="88"/>
                                            </p:tgtEl>
                                            <p:attrNameLst>
                                              <p:attrName>style.rotation</p:attrName>
                                            </p:attrNameLst>
                                          </p:cBhvr>
                                          <p:tavLst>
                                            <p:tav tm="0">
                                              <p:val>
                                                <p:fltVal val="-90"/>
                                              </p:val>
                                            </p:tav>
                                            <p:tav tm="100000">
                                              <p:val>
                                                <p:fltVal val="0"/>
                                              </p:val>
                                            </p:tav>
                                          </p:tavLst>
                                        </p:anim>
                                        <p:anim calcmode="lin" valueType="num">
                                          <p:cBhvr>
                                            <p:cTn id="20" dur="800" decel="100000" fill="hold"/>
                                            <p:tgtEl>
                                              <p:spTgt spid="88"/>
                                            </p:tgtEl>
                                            <p:attrNameLst>
                                              <p:attrName>ppt_x</p:attrName>
                                            </p:attrNameLst>
                                          </p:cBhvr>
                                          <p:tavLst>
                                            <p:tav tm="0">
                                              <p:val>
                                                <p:strVal val="#ppt_x+0.4"/>
                                              </p:val>
                                            </p:tav>
                                            <p:tav tm="100000">
                                              <p:val>
                                                <p:strVal val="#ppt_x-0.05"/>
                                              </p:val>
                                            </p:tav>
                                          </p:tavLst>
                                        </p:anim>
                                        <p:anim calcmode="lin" valueType="num">
                                          <p:cBhvr>
                                            <p:cTn id="21" dur="800" decel="100000" fill="hold"/>
                                            <p:tgtEl>
                                              <p:spTgt spid="88"/>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par>
                                    <p:cTn id="24" presetID="2" presetClass="entr" presetSubtype="9" fill="hold" nodeType="withEffect">
                                      <p:stCondLst>
                                        <p:cond delay="0"/>
                                      </p:stCondLst>
                                      <p:childTnLst>
                                        <p:set>
                                          <p:cBhvr>
                                            <p:cTn id="25" dur="1" fill="hold">
                                              <p:stCondLst>
                                                <p:cond delay="0"/>
                                              </p:stCondLst>
                                            </p:cTn>
                                            <p:tgtEl>
                                              <p:spTgt spid="95"/>
                                            </p:tgtEl>
                                            <p:attrNameLst>
                                              <p:attrName>style.visibility</p:attrName>
                                            </p:attrNameLst>
                                          </p:cBhvr>
                                          <p:to>
                                            <p:strVal val="visible"/>
                                          </p:to>
                                        </p:set>
                                        <p:anim calcmode="lin" valueType="num">
                                          <p:cBhvr additive="base">
                                            <p:cTn id="26" dur="500" fill="hold"/>
                                            <p:tgtEl>
                                              <p:spTgt spid="95"/>
                                            </p:tgtEl>
                                            <p:attrNameLst>
                                              <p:attrName>ppt_x</p:attrName>
                                            </p:attrNameLst>
                                          </p:cBhvr>
                                          <p:tavLst>
                                            <p:tav tm="0">
                                              <p:val>
                                                <p:strVal val="0-#ppt_w/2"/>
                                              </p:val>
                                            </p:tav>
                                            <p:tav tm="100000">
                                              <p:val>
                                                <p:strVal val="#ppt_x"/>
                                              </p:val>
                                            </p:tav>
                                          </p:tavLst>
                                        </p:anim>
                                        <p:anim calcmode="lin" valueType="num">
                                          <p:cBhvr additive="base">
                                            <p:cTn id="27" dur="500" fill="hold"/>
                                            <p:tgtEl>
                                              <p:spTgt spid="95"/>
                                            </p:tgtEl>
                                            <p:attrNameLst>
                                              <p:attrName>ppt_y</p:attrName>
                                            </p:attrNameLst>
                                          </p:cBhvr>
                                          <p:tavLst>
                                            <p:tav tm="0">
                                              <p:val>
                                                <p:strVal val="0-#ppt_h/2"/>
                                              </p:val>
                                            </p:tav>
                                            <p:tav tm="100000">
                                              <p:val>
                                                <p:strVal val="#ppt_y"/>
                                              </p:val>
                                            </p:tav>
                                          </p:tavLst>
                                        </p:anim>
                                      </p:childTnLst>
                                    </p:cTn>
                                  </p:par>
                                  <p:par>
                                    <p:cTn id="28" presetID="21" presetClass="entr" presetSubtype="1" fill="hold" nodeType="with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wheel(1)">
                                          <p:cBhvr>
                                            <p:cTn id="30" dur="2000"/>
                                            <p:tgtEl>
                                              <p:spTgt spid="90"/>
                                            </p:tgtEl>
                                          </p:cBhvr>
                                        </p:animEffect>
                                      </p:childTnLst>
                                    </p:cTn>
                                  </p:par>
                                  <p:par>
                                    <p:cTn id="31" presetID="2" presetClass="entr" presetSubtype="1" fill="hold" nodeType="withEffect">
                                      <p:stCondLst>
                                        <p:cond delay="0"/>
                                      </p:stCondLst>
                                      <p:childTnLst>
                                        <p:set>
                                          <p:cBhvr>
                                            <p:cTn id="32" dur="1" fill="hold">
                                              <p:stCondLst>
                                                <p:cond delay="0"/>
                                              </p:stCondLst>
                                            </p:cTn>
                                            <p:tgtEl>
                                              <p:spTgt spid="85"/>
                                            </p:tgtEl>
                                            <p:attrNameLst>
                                              <p:attrName>style.visibility</p:attrName>
                                            </p:attrNameLst>
                                          </p:cBhvr>
                                          <p:to>
                                            <p:strVal val="visible"/>
                                          </p:to>
                                        </p:set>
                                        <p:anim calcmode="lin" valueType="num">
                                          <p:cBhvr additive="base">
                                            <p:cTn id="33" dur="500" fill="hold"/>
                                            <p:tgtEl>
                                              <p:spTgt spid="85"/>
                                            </p:tgtEl>
                                            <p:attrNameLst>
                                              <p:attrName>ppt_x</p:attrName>
                                            </p:attrNameLst>
                                          </p:cBhvr>
                                          <p:tavLst>
                                            <p:tav tm="0">
                                              <p:val>
                                                <p:strVal val="#ppt_x"/>
                                              </p:val>
                                            </p:tav>
                                            <p:tav tm="100000">
                                              <p:val>
                                                <p:strVal val="#ppt_x"/>
                                              </p:val>
                                            </p:tav>
                                          </p:tavLst>
                                        </p:anim>
                                        <p:anim calcmode="lin" valueType="num">
                                          <p:cBhvr additive="base">
                                            <p:cTn id="34" dur="500" fill="hold"/>
                                            <p:tgtEl>
                                              <p:spTgt spid="85"/>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86"/>
                                            </p:tgtEl>
                                            <p:attrNameLst>
                                              <p:attrName>style.visibility</p:attrName>
                                            </p:attrNameLst>
                                          </p:cBhvr>
                                          <p:to>
                                            <p:strVal val="visible"/>
                                          </p:to>
                                        </p:set>
                                        <p:anim calcmode="lin" valueType="num">
                                          <p:cBhvr additive="base">
                                            <p:cTn id="37" dur="500" fill="hold"/>
                                            <p:tgtEl>
                                              <p:spTgt spid="86"/>
                                            </p:tgtEl>
                                            <p:attrNameLst>
                                              <p:attrName>ppt_x</p:attrName>
                                            </p:attrNameLst>
                                          </p:cBhvr>
                                          <p:tavLst>
                                            <p:tav tm="0">
                                              <p:val>
                                                <p:strVal val="#ppt_x"/>
                                              </p:val>
                                            </p:tav>
                                            <p:tav tm="100000">
                                              <p:val>
                                                <p:strVal val="#ppt_x"/>
                                              </p:val>
                                            </p:tav>
                                          </p:tavLst>
                                        </p:anim>
                                        <p:anim calcmode="lin" valueType="num">
                                          <p:cBhvr additive="base">
                                            <p:cTn id="38" dur="500" fill="hold"/>
                                            <p:tgtEl>
                                              <p:spTgt spid="86"/>
                                            </p:tgtEl>
                                            <p:attrNameLst>
                                              <p:attrName>ppt_y</p:attrName>
                                            </p:attrNameLst>
                                          </p:cBhvr>
                                          <p:tavLst>
                                            <p:tav tm="0">
                                              <p:val>
                                                <p:strVal val="0-#ppt_h/2"/>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96"/>
                                            </p:tgtEl>
                                            <p:attrNameLst>
                                              <p:attrName>style.visibility</p:attrName>
                                            </p:attrNameLst>
                                          </p:cBhvr>
                                          <p:to>
                                            <p:strVal val="visible"/>
                                          </p:to>
                                        </p:set>
                                        <p:animEffect transition="in" filter="fade">
                                          <p:cBhvr>
                                            <p:cTn id="41" dur="500"/>
                                            <p:tgtEl>
                                              <p:spTgt spid="96"/>
                                            </p:tgtEl>
                                          </p:cBhvr>
                                        </p:animEffect>
                                      </p:childTnLst>
                                    </p:cTn>
                                  </p:par>
                                  <p:par>
                                    <p:cTn id="42" presetID="10" presetClass="entr" presetSubtype="0" fill="hold" nodeType="withEffect">
                                      <p:stCondLst>
                                        <p:cond delay="0"/>
                                      </p:stCondLst>
                                      <p:childTnLst>
                                        <p:set>
                                          <p:cBhvr>
                                            <p:cTn id="43" dur="1" fill="hold">
                                              <p:stCondLst>
                                                <p:cond delay="0"/>
                                              </p:stCondLst>
                                            </p:cTn>
                                            <p:tgtEl>
                                              <p:spTgt spid="93"/>
                                            </p:tgtEl>
                                            <p:attrNameLst>
                                              <p:attrName>style.visibility</p:attrName>
                                            </p:attrNameLst>
                                          </p:cBhvr>
                                          <p:to>
                                            <p:strVal val="visible"/>
                                          </p:to>
                                        </p:set>
                                        <p:animEffect transition="in" filter="fade">
                                          <p:cBhvr>
                                            <p:cTn id="44" dur="500"/>
                                            <p:tgtEl>
                                              <p:spTgt spid="93"/>
                                            </p:tgtEl>
                                          </p:cBhvr>
                                        </p:animEffect>
                                      </p:childTnLst>
                                    </p:cTn>
                                  </p:par>
                                  <p:par>
                                    <p:cTn id="45" presetID="10" presetClass="entr" presetSubtype="0" fill="hold" nodeType="withEffect">
                                      <p:stCondLst>
                                        <p:cond delay="0"/>
                                      </p:stCondLst>
                                      <p:childTnLst>
                                        <p:set>
                                          <p:cBhvr>
                                            <p:cTn id="46" dur="1" fill="hold">
                                              <p:stCondLst>
                                                <p:cond delay="0"/>
                                              </p:stCondLst>
                                            </p:cTn>
                                            <p:tgtEl>
                                              <p:spTgt spid="92"/>
                                            </p:tgtEl>
                                            <p:attrNameLst>
                                              <p:attrName>style.visibility</p:attrName>
                                            </p:attrNameLst>
                                          </p:cBhvr>
                                          <p:to>
                                            <p:strVal val="visible"/>
                                          </p:to>
                                        </p:set>
                                        <p:animEffect transition="in" filter="fade">
                                          <p:cBhvr>
                                            <p:cTn id="4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3" name="Rectangle: Rounded Corners 2"/>
          <p:cNvSpPr/>
          <p:nvPr/>
        </p:nvSpPr>
        <p:spPr>
          <a:xfrm>
            <a:off x="2711396" y="259204"/>
            <a:ext cx="7394711" cy="718448"/>
          </a:xfrm>
          <a:prstGeom prst="roundRect">
            <a:avLst/>
          </a:prstGeom>
          <a:solidFill>
            <a:schemeClr val="bg1"/>
          </a:solidFill>
          <a:ln>
            <a:solidFill>
              <a:srgbClr val="C0000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Times New Roman" panose="02020603050405020304" pitchFamily="18" charset="0"/>
                <a:cs typeface="Times New Roman" panose="02020603050405020304" pitchFamily="18" charset="0"/>
              </a:rPr>
              <a:t>TRÒ CHƠI: LẬT MẢNH GHÉP</a:t>
            </a:r>
            <a:endParaRPr lang="en-US" sz="3600" b="1">
              <a:latin typeface="Times New Roman" panose="02020603050405020304" pitchFamily="18" charset="0"/>
              <a:cs typeface="Times New Roman" panose="02020603050405020304" pitchFamily="18" charset="0"/>
            </a:endParaRPr>
          </a:p>
        </p:txBody>
      </p:sp>
      <p:pic>
        <p:nvPicPr>
          <p:cNvPr id="25" name="图片 87"/>
          <p:cNvPicPr>
            <a:picLocks noChangeAspect="1"/>
          </p:cNvPicPr>
          <p:nvPr/>
        </p:nvPicPr>
        <p:blipFill rotWithShape="1">
          <a:blip r:embed="rId3">
            <a:extLst>
              <a:ext uri="{28A0092B-C50C-407E-A947-70E740481C1C}">
                <a14:useLocalDpi xmlns:a14="http://schemas.microsoft.com/office/drawing/2010/main" val="0"/>
              </a:ext>
            </a:extLst>
          </a:blip>
          <a:srcRect l="34388" t="40698" r="16230" b="32080"/>
          <a:stretch>
            <a:fillRect/>
          </a:stretch>
        </p:blipFill>
        <p:spPr>
          <a:xfrm rot="20605818">
            <a:off x="9754187" y="369379"/>
            <a:ext cx="975679" cy="717123"/>
          </a:xfrm>
          <a:prstGeom prst="rect">
            <a:avLst/>
          </a:prstGeom>
        </p:spPr>
      </p:pic>
      <p:pic>
        <p:nvPicPr>
          <p:cNvPr id="26" name="图片 85"/>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a:fillRect/>
          </a:stretch>
        </p:blipFill>
        <p:spPr>
          <a:xfrm>
            <a:off x="2300730" y="-442199"/>
            <a:ext cx="682166" cy="1715746"/>
          </a:xfrm>
          <a:prstGeom prst="rect">
            <a:avLst/>
          </a:prstGeom>
        </p:spPr>
      </p:pic>
      <p:pic>
        <p:nvPicPr>
          <p:cNvPr id="8"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0334" y="1210736"/>
            <a:ext cx="8420936" cy="5118757"/>
          </a:xfrm>
          <a:prstGeom prst="rect">
            <a:avLst/>
          </a:prstGeom>
        </p:spPr>
      </p:pic>
      <p:sp>
        <p:nvSpPr>
          <p:cNvPr id="9" name="Google Shape;720;p36"/>
          <p:cNvSpPr txBox="1"/>
          <p:nvPr/>
        </p:nvSpPr>
        <p:spPr>
          <a:xfrm>
            <a:off x="3734828" y="2354521"/>
            <a:ext cx="4762128" cy="62250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3600" b="1">
                <a:latin typeface="Times New Roman" panose="02020603050405020304" pitchFamily="18" charset="0"/>
                <a:cs typeface="Times New Roman" panose="02020603050405020304" pitchFamily="18" charset="0"/>
              </a:rPr>
              <a:t>Hướng dẫn chơi:</a:t>
            </a:r>
          </a:p>
        </p:txBody>
      </p:sp>
      <p:sp>
        <p:nvSpPr>
          <p:cNvPr id="10" name="Google Shape;720;p36"/>
          <p:cNvSpPr txBox="1"/>
          <p:nvPr/>
        </p:nvSpPr>
        <p:spPr>
          <a:xfrm>
            <a:off x="2048757" y="3865464"/>
            <a:ext cx="7623433" cy="62250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571500" indent="-571500">
              <a:lnSpc>
                <a:spcPct val="150000"/>
              </a:lnSpc>
              <a:buFontTx/>
              <a:buChar char="-"/>
            </a:pPr>
            <a:r>
              <a:rPr lang="en-US" sz="3600" i="1">
                <a:solidFill>
                  <a:srgbClr val="48958D"/>
                </a:solidFill>
                <a:latin typeface="Times New Roman" panose="02020603050405020304" pitchFamily="18" charset="0"/>
                <a:cs typeface="Times New Roman" panose="02020603050405020304" pitchFamily="18" charset="0"/>
              </a:rPr>
              <a:t>Học sinh chọn mảnh ghép bất kì</a:t>
            </a:r>
          </a:p>
          <a:p>
            <a:pPr marL="571500" indent="-571500">
              <a:lnSpc>
                <a:spcPct val="150000"/>
              </a:lnSpc>
              <a:buFontTx/>
              <a:buChar char="-"/>
            </a:pPr>
            <a:r>
              <a:rPr lang="en-US" sz="3600" i="1">
                <a:solidFill>
                  <a:srgbClr val="48958D"/>
                </a:solidFill>
                <a:latin typeface="Times New Roman" panose="02020603050405020304" pitchFamily="18" charset="0"/>
                <a:cs typeface="Times New Roman" panose="02020603050405020304" pitchFamily="18" charset="0"/>
              </a:rPr>
              <a:t>Trả lời câu hỏi trong mảnh ghép để mở được bức tranh bí ẩn.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p:nvPr/>
        </p:nvSpPr>
        <p:spPr>
          <a:xfrm>
            <a:off x="4305959" y="738002"/>
            <a:ext cx="7677150" cy="5334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Picture 1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0" y="7620"/>
            <a:ext cx="12187269" cy="6858767"/>
          </a:xfrm>
          <a:prstGeom prst="rect">
            <a:avLst/>
          </a:prstGeom>
        </p:spPr>
      </p:pic>
      <p:pic>
        <p:nvPicPr>
          <p:cNvPr id="124" name="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25" name="den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126" name="den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127" name="den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28" name="den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59" name="Picture 158">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625420" y="5537553"/>
            <a:ext cx="1647827" cy="1393009"/>
          </a:xfrm>
          <a:prstGeom prst="rect">
            <a:avLst/>
          </a:prstGeom>
        </p:spPr>
      </p:pic>
      <p:pic>
        <p:nvPicPr>
          <p:cNvPr id="139" name="mau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40" name="mau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954326" y="1090663"/>
            <a:ext cx="2633741" cy="2639810"/>
          </a:xfrm>
          <a:prstGeom prst="rect">
            <a:avLst/>
          </a:prstGeom>
        </p:spPr>
      </p:pic>
      <p:pic>
        <p:nvPicPr>
          <p:cNvPr id="141" name="mau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230378" y="738002"/>
            <a:ext cx="2639810" cy="2639810"/>
          </a:xfrm>
          <a:prstGeom prst="rect">
            <a:avLst/>
          </a:prstGeom>
        </p:spPr>
      </p:pic>
      <p:pic>
        <p:nvPicPr>
          <p:cNvPr id="142" name="mau4">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43" name="mau5">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600992" y="3381011"/>
            <a:ext cx="2633741" cy="2639810"/>
          </a:xfrm>
          <a:prstGeom prst="rect">
            <a:avLst/>
          </a:prstGeom>
        </p:spPr>
      </p:pic>
      <p:pic>
        <p:nvPicPr>
          <p:cNvPr id="144" name="mau6">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4"/>
                                        </p:tgtEl>
                                      </p:cBhvr>
                                    </p:animEffect>
                                    <p:set>
                                      <p:cBhvr>
                                        <p:cTn id="16"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4"/>
                  </p:tgtEl>
                </p:cond>
              </p:nextCondLst>
            </p:seq>
            <p:seq concurrent="1" nextAc="seek">
              <p:cTn id="17" restart="whenNotActive" fill="hold" evtFilter="cancelBubble" nodeType="interactiveSeq">
                <p:stCondLst>
                  <p:cond evt="onClick" delay="0">
                    <p:tgtEl>
                      <p:spTgt spid="125"/>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25"/>
                                        </p:tgtEl>
                                      </p:cBhvr>
                                    </p:animEffect>
                                    <p:set>
                                      <p:cBhvr>
                                        <p:cTn id="22"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5"/>
                  </p:tgtEl>
                </p:cond>
              </p:nextCondLst>
            </p:seq>
            <p:seq concurrent="1" nextAc="seek">
              <p:cTn id="23" restart="whenNotActive" fill="hold" evtFilter="cancelBubble" nodeType="interactiveSeq">
                <p:stCondLst>
                  <p:cond evt="onClick" delay="0">
                    <p:tgtEl>
                      <p:spTgt spid="126"/>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26"/>
                                        </p:tgtEl>
                                      </p:cBhvr>
                                    </p:animEffect>
                                    <p:set>
                                      <p:cBhvr>
                                        <p:cTn id="28"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6"/>
                  </p:tgtEl>
                </p:cond>
              </p:nextCondLst>
            </p:seq>
            <p:seq concurrent="1" nextAc="seek">
              <p:cTn id="29" restart="whenNotActive" fill="hold" evtFilter="cancelBubble" nodeType="interactiveSeq">
                <p:stCondLst>
                  <p:cond evt="onClick" delay="0">
                    <p:tgtEl>
                      <p:spTgt spid="127"/>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27"/>
                                        </p:tgtEl>
                                      </p:cBhvr>
                                    </p:animEffect>
                                    <p:set>
                                      <p:cBhvr>
                                        <p:cTn id="34"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7"/>
                  </p:tgtEl>
                </p:cond>
              </p:nextCondLst>
            </p:seq>
            <p:seq concurrent="1" nextAc="seek">
              <p:cTn id="35" restart="whenNotActive" fill="hold" evtFilter="cancelBubble" nodeType="interactiveSeq">
                <p:stCondLst>
                  <p:cond evt="onClick" delay="0">
                    <p:tgtEl>
                      <p:spTgt spid="128"/>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28"/>
                                        </p:tgtEl>
                                      </p:cBhvr>
                                    </p:animEffect>
                                    <p:set>
                                      <p:cBhvr>
                                        <p:cTn id="40"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8"/>
                  </p:tgtEl>
                </p:cond>
              </p:nextCondLst>
            </p:seq>
            <p:seq concurrent="1" nextAc="seek">
              <p:cTn id="41" restart="whenNotActive" fill="hold" evtFilter="cancelBubble" nodeType="interactiveSeq">
                <p:stCondLst>
                  <p:cond evt="onClick" delay="0">
                    <p:tgtEl>
                      <p:spTgt spid="129"/>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29"/>
                                        </p:tgtEl>
                                      </p:cBhvr>
                                    </p:animEffect>
                                    <p:set>
                                      <p:cBhvr>
                                        <p:cTn id="46"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9"/>
                  </p:tgtEl>
                </p:cond>
              </p:nextCondLst>
            </p:seq>
            <p:seq concurrent="1" nextAc="seek">
              <p:cTn id="47" restart="whenNotActive" fill="hold" evtFilter="cancelBubble" nodeType="interactiveSeq">
                <p:stCondLst>
                  <p:cond evt="onClick" delay="0">
                    <p:tgtEl>
                      <p:spTgt spid="139"/>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39"/>
                                        </p:tgtEl>
                                      </p:cBhvr>
                                    </p:animEffect>
                                    <p:set>
                                      <p:cBhvr>
                                        <p:cTn id="52"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3" restart="whenNotActive" fill="hold" evtFilter="cancelBubble" nodeType="interactiveSeq">
                <p:stCondLst>
                  <p:cond evt="onClick" delay="0">
                    <p:tgtEl>
                      <p:spTgt spid="140"/>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140"/>
                                        </p:tgtEl>
                                      </p:cBhvr>
                                    </p:animEffect>
                                    <p:set>
                                      <p:cBhvr>
                                        <p:cTn id="58"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59" restart="whenNotActive" fill="hold" evtFilter="cancelBubble" nodeType="interactiveSeq">
                <p:stCondLst>
                  <p:cond evt="onClick" delay="0">
                    <p:tgtEl>
                      <p:spTgt spid="141"/>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141"/>
                                        </p:tgtEl>
                                      </p:cBhvr>
                                    </p:animEffect>
                                    <p:set>
                                      <p:cBhvr>
                                        <p:cTn id="64"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5" restart="whenNotActive" fill="hold" evtFilter="cancelBubble" nodeType="interactiveSeq">
                <p:stCondLst>
                  <p:cond evt="onClick" delay="0">
                    <p:tgtEl>
                      <p:spTgt spid="14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142"/>
                                        </p:tgtEl>
                                      </p:cBhvr>
                                    </p:animEffect>
                                    <p:set>
                                      <p:cBhvr>
                                        <p:cTn id="70"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1" restart="whenNotActive" fill="hold" evtFilter="cancelBubble" nodeType="interactiveSeq">
                <p:stCondLst>
                  <p:cond evt="onClick" delay="0">
                    <p:tgtEl>
                      <p:spTgt spid="143"/>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43"/>
                                        </p:tgtEl>
                                      </p:cBhvr>
                                    </p:animEffect>
                                    <p:set>
                                      <p:cBhvr>
                                        <p:cTn id="76"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7" restart="whenNotActive" fill="hold" evtFilter="cancelBubble" nodeType="interactiveSeq">
                <p:stCondLst>
                  <p:cond evt="onClick" delay="0">
                    <p:tgtEl>
                      <p:spTgt spid="144"/>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44"/>
                                        </p:tgtEl>
                                      </p:cBhvr>
                                    </p:animEffect>
                                    <p:set>
                                      <p:cBhvr>
                                        <p:cTn id="82"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childTnLst>
        </p:cTn>
      </p:par>
    </p:tnLst>
  </p:timing>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537</Words>
  <Application>Microsoft Office PowerPoint</Application>
  <PresentationFormat>Widescreen</PresentationFormat>
  <Paragraphs>77</Paragraphs>
  <Slides>21</Slides>
  <Notes>13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iCiel Cadena</vt:lpstr>
      <vt:lpstr>Times New Roman</vt:lpstr>
      <vt:lpstr>Arial Black</vt:lpstr>
      <vt:lpstr>方正少儿简体</vt:lpstr>
      <vt:lpstr>Arial</vt:lpstr>
      <vt:lpstr>宋体</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用户</dc:creator>
  <cp:lastModifiedBy>Admin</cp:lastModifiedBy>
  <cp:revision>11</cp:revision>
  <dcterms:created xsi:type="dcterms:W3CDTF">2018-06-17T04:53:00Z</dcterms:created>
  <dcterms:modified xsi:type="dcterms:W3CDTF">2023-11-02T06:18:24Z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1886C4E68EB14F828E150CF278E4B423</vt:lpwstr>
  </property>
  <property fmtid="{D5CDD505-2E9C-101B-9397-08002B2CF9AE}" pid="3" name="KSOProductBuildVer">
    <vt:lpwstr>1033-11.2.0.11254</vt:lpwstr>
  </property>
</Properties>
</file>