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96D-F889-4B10-9C13-A45C7088C5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FECF7-26B1-4EB0-8405-432AA7BB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2A0EC-688A-46D5-BCD4-C9F6701E34FA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5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A87A5-44E9-4EDD-90F3-95D51BF40DD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97A9B-CE6B-4998-97B4-1A65B769BB29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97A9B-CE6B-4998-97B4-1A65B769BB2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E12F0-8209-4284-8DD1-61A7E3ED34D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6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0B89-E757-4C97-801B-76379B47D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9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8435-8C62-49A4-ABC4-59B805E0F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F80E-D1E9-43E3-888A-11C4E4B9AF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9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6BAD-BDD1-4E38-9046-C62DA9D8D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5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0B24-7ACA-4C3C-8765-4CFC050F4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1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2C5E5-157B-4B7C-989B-AEB1E8BF9A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7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2E2F-8B47-4148-BA8C-20B2338A6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8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928C7-286F-435B-AF20-49CEF3687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39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FD77-F76E-4957-9BF0-93C9CB108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6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615A-F64A-4DF8-96B1-8E67D496AA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B780-1E15-4818-A37E-D434A029D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1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2F937-5BF3-47EB-B383-5D9D4A7DA3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10.gif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2823" y="850810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73484" y="94465"/>
            <a:ext cx="6623923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3484" y="-380324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163751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A897904F-ABB9-6942-996A-3D2A2A7BC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21510" name="Group 6">
            <a:extLst>
              <a:ext uri="{FF2B5EF4-FFF2-40B4-BE49-F238E27FC236}">
                <a16:creationId xmlns:a16="http://schemas.microsoft.com/office/drawing/2014/main" id="{D336E84E-0E18-4644-A888-AA7BF86E1F8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404645"/>
            <a:ext cx="4724400" cy="2117725"/>
            <a:chOff x="288" y="1584"/>
            <a:chExt cx="2976" cy="1334"/>
          </a:xfrm>
        </p:grpSpPr>
        <p:sp>
          <p:nvSpPr>
            <p:cNvPr id="21529" name="Line 7">
              <a:extLst>
                <a:ext uri="{FF2B5EF4-FFF2-40B4-BE49-F238E27FC236}">
                  <a16:creationId xmlns:a16="http://schemas.microsoft.com/office/drawing/2014/main" id="{90B6A8B8-CD18-E247-A79C-AAA58AC96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" y="2676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30" name="Line 8">
              <a:extLst>
                <a:ext uri="{FF2B5EF4-FFF2-40B4-BE49-F238E27FC236}">
                  <a16:creationId xmlns:a16="http://schemas.microsoft.com/office/drawing/2014/main" id="{8FEE486C-D9AE-E94A-AE0F-F0767E660F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869219">
              <a:off x="540" y="2174"/>
              <a:ext cx="1231" cy="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9">
              <a:extLst>
                <a:ext uri="{FF2B5EF4-FFF2-40B4-BE49-F238E27FC236}">
                  <a16:creationId xmlns:a16="http://schemas.microsoft.com/office/drawing/2014/main" id="{D01BE337-C140-0D48-8A68-806FAA31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6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O</a:t>
              </a:r>
            </a:p>
          </p:txBody>
        </p:sp>
        <p:sp>
          <p:nvSpPr>
            <p:cNvPr id="21532" name="Text Box 10">
              <a:extLst>
                <a:ext uri="{FF2B5EF4-FFF2-40B4-BE49-F238E27FC236}">
                  <a16:creationId xmlns:a16="http://schemas.microsoft.com/office/drawing/2014/main" id="{D71F8E51-A237-EF4B-A4E3-F0E79DB96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66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M</a:t>
              </a:r>
            </a:p>
          </p:txBody>
        </p:sp>
        <p:sp>
          <p:nvSpPr>
            <p:cNvPr id="21533" name="Text Box 11">
              <a:extLst>
                <a:ext uri="{FF2B5EF4-FFF2-40B4-BE49-F238E27FC236}">
                  <a16:creationId xmlns:a16="http://schemas.microsoft.com/office/drawing/2014/main" id="{2548205A-0A86-5749-9F41-A386A4079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687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N</a:t>
              </a:r>
            </a:p>
          </p:txBody>
        </p:sp>
        <p:sp>
          <p:nvSpPr>
            <p:cNvPr id="21534" name="Text Box 12">
              <a:extLst>
                <a:ext uri="{FF2B5EF4-FFF2-40B4-BE49-F238E27FC236}">
                  <a16:creationId xmlns:a16="http://schemas.microsoft.com/office/drawing/2014/main" id="{1167CDD7-EA7D-8645-93BE-0D7E8C62F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77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660033"/>
                  </a:solidFill>
                </a:rPr>
                <a:t>b)</a:t>
              </a:r>
            </a:p>
          </p:txBody>
        </p:sp>
      </p:grpSp>
      <p:grpSp>
        <p:nvGrpSpPr>
          <p:cNvPr id="21512" name="Group 14">
            <a:extLst>
              <a:ext uri="{FF2B5EF4-FFF2-40B4-BE49-F238E27FC236}">
                <a16:creationId xmlns:a16="http://schemas.microsoft.com/office/drawing/2014/main" id="{EDF92AF6-C284-864B-9E97-1B73E1AF7EEE}"/>
              </a:ext>
            </a:extLst>
          </p:cNvPr>
          <p:cNvGrpSpPr>
            <a:grpSpLocks/>
          </p:cNvGrpSpPr>
          <p:nvPr/>
        </p:nvGrpSpPr>
        <p:grpSpPr bwMode="auto">
          <a:xfrm>
            <a:off x="1888603" y="119608"/>
            <a:ext cx="4038600" cy="1997075"/>
            <a:chOff x="336" y="480"/>
            <a:chExt cx="2496" cy="1258"/>
          </a:xfrm>
        </p:grpSpPr>
        <p:sp>
          <p:nvSpPr>
            <p:cNvPr id="21523" name="Line 15">
              <a:extLst>
                <a:ext uri="{FF2B5EF4-FFF2-40B4-BE49-F238E27FC236}">
                  <a16:creationId xmlns:a16="http://schemas.microsoft.com/office/drawing/2014/main" id="{1763A70C-40EB-BD4D-86E3-75AE165D4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0" y="826"/>
              <a:ext cx="1584" cy="6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24" name="Line 16">
              <a:extLst>
                <a:ext uri="{FF2B5EF4-FFF2-40B4-BE49-F238E27FC236}">
                  <a16:creationId xmlns:a16="http://schemas.microsoft.com/office/drawing/2014/main" id="{2BF0FEAD-7839-1541-A891-B82B16AE3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440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25" name="Text Box 17">
              <a:extLst>
                <a:ext uri="{FF2B5EF4-FFF2-40B4-BE49-F238E27FC236}">
                  <a16:creationId xmlns:a16="http://schemas.microsoft.com/office/drawing/2014/main" id="{ECBF0641-7F61-644B-84E9-E4FA3FDB7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" y="123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660033"/>
                  </a:solidFill>
                </a:rPr>
                <a:t>O</a:t>
              </a:r>
            </a:p>
          </p:txBody>
        </p:sp>
        <p:sp>
          <p:nvSpPr>
            <p:cNvPr id="21526" name="Text Box 18">
              <a:extLst>
                <a:ext uri="{FF2B5EF4-FFF2-40B4-BE49-F238E27FC236}">
                  <a16:creationId xmlns:a16="http://schemas.microsoft.com/office/drawing/2014/main" id="{A4D1C149-D67F-DB48-ABC0-D899ACE0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53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A</a:t>
              </a:r>
            </a:p>
          </p:txBody>
        </p:sp>
        <p:sp>
          <p:nvSpPr>
            <p:cNvPr id="21527" name="Text Box 19">
              <a:extLst>
                <a:ext uri="{FF2B5EF4-FFF2-40B4-BE49-F238E27FC236}">
                  <a16:creationId xmlns:a16="http://schemas.microsoft.com/office/drawing/2014/main" id="{B24E2762-315E-E84B-B85E-FA0AD9655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507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B</a:t>
              </a:r>
            </a:p>
          </p:txBody>
        </p:sp>
        <p:sp>
          <p:nvSpPr>
            <p:cNvPr id="21528" name="Text Box 20">
              <a:extLst>
                <a:ext uri="{FF2B5EF4-FFF2-40B4-BE49-F238E27FC236}">
                  <a16:creationId xmlns:a16="http://schemas.microsoft.com/office/drawing/2014/main" id="{CEC27E79-F921-604B-AB17-1985AB7AE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8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660033"/>
                  </a:solidFill>
                </a:rPr>
                <a:t>a)</a:t>
              </a:r>
            </a:p>
          </p:txBody>
        </p:sp>
      </p:grpSp>
      <p:grpSp>
        <p:nvGrpSpPr>
          <p:cNvPr id="21513" name="Group 21">
            <a:extLst>
              <a:ext uri="{FF2B5EF4-FFF2-40B4-BE49-F238E27FC236}">
                <a16:creationId xmlns:a16="http://schemas.microsoft.com/office/drawing/2014/main" id="{8D8985AC-059E-4147-BE0A-E0CB572BF1F4}"/>
              </a:ext>
            </a:extLst>
          </p:cNvPr>
          <p:cNvGrpSpPr>
            <a:grpSpLocks/>
          </p:cNvGrpSpPr>
          <p:nvPr/>
        </p:nvGrpSpPr>
        <p:grpSpPr bwMode="auto">
          <a:xfrm>
            <a:off x="2658300" y="5252180"/>
            <a:ext cx="4872958" cy="1179518"/>
            <a:chOff x="-53" y="3385"/>
            <a:chExt cx="3269" cy="743"/>
          </a:xfrm>
        </p:grpSpPr>
        <p:grpSp>
          <p:nvGrpSpPr>
            <p:cNvPr id="21514" name="Group 22">
              <a:extLst>
                <a:ext uri="{FF2B5EF4-FFF2-40B4-BE49-F238E27FC236}">
                  <a16:creationId xmlns:a16="http://schemas.microsoft.com/office/drawing/2014/main" id="{0D3E1D52-1822-F741-BFC0-717051753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3" y="3385"/>
              <a:ext cx="3269" cy="743"/>
              <a:chOff x="91" y="3385"/>
              <a:chExt cx="3269" cy="743"/>
            </a:xfrm>
          </p:grpSpPr>
          <p:sp>
            <p:nvSpPr>
              <p:cNvPr id="21516" name="Text Box 23">
                <a:extLst>
                  <a:ext uri="{FF2B5EF4-FFF2-40B4-BE49-F238E27FC236}">
                    <a16:creationId xmlns:a16="http://schemas.microsoft.com/office/drawing/2014/main" id="{07752CFE-6036-3F4B-B1EA-AE253D7B0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" y="3385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660033"/>
                    </a:solidFill>
                  </a:rPr>
                  <a:t>c)</a:t>
                </a:r>
              </a:p>
            </p:txBody>
          </p:sp>
          <p:grpSp>
            <p:nvGrpSpPr>
              <p:cNvPr id="21517" name="Group 24">
                <a:extLst>
                  <a:ext uri="{FF2B5EF4-FFF2-40B4-BE49-F238E27FC236}">
                    <a16:creationId xmlns:a16="http://schemas.microsoft.com/office/drawing/2014/main" id="{CD0FA304-8F27-BE43-9E5A-FB21C68AB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875"/>
                <a:ext cx="3168" cy="0"/>
                <a:chOff x="144" y="4067"/>
                <a:chExt cx="3168" cy="0"/>
              </a:xfrm>
            </p:grpSpPr>
            <p:sp>
              <p:nvSpPr>
                <p:cNvPr id="21521" name="Line 25">
                  <a:extLst>
                    <a:ext uri="{FF2B5EF4-FFF2-40B4-BE49-F238E27FC236}">
                      <a16:creationId xmlns:a16="http://schemas.microsoft.com/office/drawing/2014/main" id="{95E9DBC4-A30C-C44C-9FBB-6919C2358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4067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2" name="Line 26">
                  <a:extLst>
                    <a:ext uri="{FF2B5EF4-FFF2-40B4-BE49-F238E27FC236}">
                      <a16:creationId xmlns:a16="http://schemas.microsoft.com/office/drawing/2014/main" id="{E31FE67C-4B21-B043-8D93-FF77B1A7C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" y="4067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518" name="Text Box 27">
                <a:extLst>
                  <a:ext uri="{FF2B5EF4-FFF2-40B4-BE49-F238E27FC236}">
                    <a16:creationId xmlns:a16="http://schemas.microsoft.com/office/drawing/2014/main" id="{2A031BB0-84B6-194D-AB4E-99E610D01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3897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>
                    <a:solidFill>
                      <a:srgbClr val="660033"/>
                    </a:solidFill>
                  </a:rPr>
                  <a:t>C</a:t>
                </a:r>
              </a:p>
            </p:txBody>
          </p:sp>
          <p:sp>
            <p:nvSpPr>
              <p:cNvPr id="21519" name="Text Box 28">
                <a:extLst>
                  <a:ext uri="{FF2B5EF4-FFF2-40B4-BE49-F238E27FC236}">
                    <a16:creationId xmlns:a16="http://schemas.microsoft.com/office/drawing/2014/main" id="{E5483167-3A6B-334C-84A1-253B1CA01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388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>
                    <a:solidFill>
                      <a:srgbClr val="660033"/>
                    </a:solidFill>
                  </a:rPr>
                  <a:t>D</a:t>
                </a:r>
              </a:p>
            </p:txBody>
          </p:sp>
          <p:sp>
            <p:nvSpPr>
              <p:cNvPr id="21520" name="Text Box 29">
                <a:extLst>
                  <a:ext uri="{FF2B5EF4-FFF2-40B4-BE49-F238E27FC236}">
                    <a16:creationId xmlns:a16="http://schemas.microsoft.com/office/drawing/2014/main" id="{67F340F9-B7A4-6C44-98D5-47C697F2A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897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>
                    <a:solidFill>
                      <a:srgbClr val="660033"/>
                    </a:solidFill>
                  </a:rPr>
                  <a:t>O</a:t>
                </a:r>
              </a:p>
            </p:txBody>
          </p:sp>
        </p:grpSp>
        <p:sp>
          <p:nvSpPr>
            <p:cNvPr id="21515" name="AutoShape 30">
              <a:extLst>
                <a:ext uri="{FF2B5EF4-FFF2-40B4-BE49-F238E27FC236}">
                  <a16:creationId xmlns:a16="http://schemas.microsoft.com/office/drawing/2014/main" id="{321287C5-A9C9-F54C-A6B9-70599795F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53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762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4045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47963" y="273050"/>
            <a:ext cx="6400800" cy="762000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006600"/>
                </a:solidFill>
              </a:rPr>
              <a:t>Luyện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tập</a:t>
            </a:r>
            <a:r>
              <a:rPr lang="en-US" sz="4000" b="1" dirty="0">
                <a:solidFill>
                  <a:srgbClr val="006600"/>
                </a:solidFill>
              </a:rPr>
              <a:t>: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2019300" y="1066801"/>
            <a:ext cx="81407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1) Trong các góc sau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ây, góc nào là: góc vuông, góc nhọn, góc tù, góc bẹt ?</a:t>
            </a:r>
            <a:endParaRPr lang="en-US" sz="2800" b="1" i="1">
              <a:solidFill>
                <a:srgbClr val="FF33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524001" y="2027239"/>
            <a:ext cx="2949575" cy="1908175"/>
            <a:chOff x="0" y="1277"/>
            <a:chExt cx="1858" cy="1202"/>
          </a:xfrm>
        </p:grpSpPr>
        <p:grpSp>
          <p:nvGrpSpPr>
            <p:cNvPr id="8230" name="Group 21"/>
            <p:cNvGrpSpPr>
              <a:grpSpLocks/>
            </p:cNvGrpSpPr>
            <p:nvPr/>
          </p:nvGrpSpPr>
          <p:grpSpPr bwMode="auto">
            <a:xfrm>
              <a:off x="301" y="1508"/>
              <a:ext cx="1330" cy="676"/>
              <a:chOff x="359" y="2368"/>
              <a:chExt cx="1639" cy="832"/>
            </a:xfrm>
          </p:grpSpPr>
          <p:sp>
            <p:nvSpPr>
              <p:cNvPr id="8234" name="Line 22"/>
              <p:cNvSpPr>
                <a:spLocks noChangeShapeType="1"/>
              </p:cNvSpPr>
              <p:nvPr/>
            </p:nvSpPr>
            <p:spPr bwMode="auto">
              <a:xfrm flipV="1">
                <a:off x="359" y="2368"/>
                <a:ext cx="1442" cy="8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5" name="Line 23"/>
              <p:cNvSpPr>
                <a:spLocks noChangeShapeType="1"/>
              </p:cNvSpPr>
              <p:nvPr/>
            </p:nvSpPr>
            <p:spPr bwMode="auto">
              <a:xfrm>
                <a:off x="360" y="3200"/>
                <a:ext cx="16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31" name="Text Box 24"/>
            <p:cNvSpPr txBox="1">
              <a:spLocks noChangeArrowheads="1"/>
            </p:cNvSpPr>
            <p:nvPr/>
          </p:nvSpPr>
          <p:spPr bwMode="auto">
            <a:xfrm>
              <a:off x="1414" y="127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8232" name="Text Box 25"/>
            <p:cNvSpPr txBox="1">
              <a:spLocks noChangeArrowheads="1"/>
            </p:cNvSpPr>
            <p:nvPr/>
          </p:nvSpPr>
          <p:spPr bwMode="auto">
            <a:xfrm>
              <a:off x="0" y="2121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8233" name="Text Box 26"/>
            <p:cNvSpPr txBox="1">
              <a:spLocks noChangeArrowheads="1"/>
            </p:cNvSpPr>
            <p:nvPr/>
          </p:nvSpPr>
          <p:spPr bwMode="auto">
            <a:xfrm>
              <a:off x="1433" y="2152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031039" y="3981451"/>
            <a:ext cx="2998787" cy="1241425"/>
            <a:chOff x="936" y="924"/>
            <a:chExt cx="3370" cy="1826"/>
          </a:xfrm>
        </p:grpSpPr>
        <p:sp>
          <p:nvSpPr>
            <p:cNvPr id="8225" name="Line 35"/>
            <p:cNvSpPr>
              <a:spLocks noChangeShapeType="1"/>
            </p:cNvSpPr>
            <p:nvPr/>
          </p:nvSpPr>
          <p:spPr bwMode="auto">
            <a:xfrm flipH="1" flipV="1">
              <a:off x="1326" y="1017"/>
              <a:ext cx="1037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226" name="Line 36"/>
            <p:cNvSpPr>
              <a:spLocks noChangeShapeType="1"/>
            </p:cNvSpPr>
            <p:nvPr/>
          </p:nvSpPr>
          <p:spPr bwMode="auto">
            <a:xfrm>
              <a:off x="2364" y="2025"/>
              <a:ext cx="1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227" name="Text Box 37"/>
            <p:cNvSpPr txBox="1">
              <a:spLocks noChangeArrowheads="1"/>
            </p:cNvSpPr>
            <p:nvPr/>
          </p:nvSpPr>
          <p:spPr bwMode="auto">
            <a:xfrm>
              <a:off x="936" y="924"/>
              <a:ext cx="523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8228" name="Text Box 38"/>
            <p:cNvSpPr txBox="1">
              <a:spLocks noChangeArrowheads="1"/>
            </p:cNvSpPr>
            <p:nvPr/>
          </p:nvSpPr>
          <p:spPr bwMode="auto">
            <a:xfrm>
              <a:off x="1980" y="1935"/>
              <a:ext cx="52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O</a:t>
              </a:r>
            </a:p>
          </p:txBody>
        </p:sp>
        <p:sp>
          <p:nvSpPr>
            <p:cNvPr id="8229" name="Text Box 39"/>
            <p:cNvSpPr txBox="1">
              <a:spLocks noChangeArrowheads="1"/>
            </p:cNvSpPr>
            <p:nvPr/>
          </p:nvSpPr>
          <p:spPr bwMode="auto">
            <a:xfrm>
              <a:off x="3783" y="1987"/>
              <a:ext cx="523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H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524000" y="4533900"/>
            <a:ext cx="3632200" cy="579438"/>
            <a:chOff x="2368" y="3012"/>
            <a:chExt cx="3178" cy="365"/>
          </a:xfrm>
        </p:grpSpPr>
        <p:grpSp>
          <p:nvGrpSpPr>
            <p:cNvPr id="8219" name="Group 40"/>
            <p:cNvGrpSpPr>
              <a:grpSpLocks/>
            </p:cNvGrpSpPr>
            <p:nvPr/>
          </p:nvGrpSpPr>
          <p:grpSpPr bwMode="auto">
            <a:xfrm>
              <a:off x="2368" y="3012"/>
              <a:ext cx="3178" cy="365"/>
              <a:chOff x="0" y="2001"/>
              <a:chExt cx="3178" cy="365"/>
            </a:xfrm>
          </p:grpSpPr>
          <p:sp>
            <p:nvSpPr>
              <p:cNvPr id="8221" name="Text Box 41"/>
              <p:cNvSpPr txBox="1">
                <a:spLocks noChangeArrowheads="1"/>
              </p:cNvSpPr>
              <p:nvPr/>
            </p:nvSpPr>
            <p:spPr bwMode="auto">
              <a:xfrm>
                <a:off x="0" y="2014"/>
                <a:ext cx="5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3300"/>
                    </a:solidFill>
                  </a:rPr>
                  <a:t>X</a:t>
                </a:r>
              </a:p>
            </p:txBody>
          </p:sp>
          <p:sp>
            <p:nvSpPr>
              <p:cNvPr id="8222" name="Text Box 42"/>
              <p:cNvSpPr txBox="1">
                <a:spLocks noChangeArrowheads="1"/>
              </p:cNvSpPr>
              <p:nvPr/>
            </p:nvSpPr>
            <p:spPr bwMode="auto">
              <a:xfrm>
                <a:off x="1453" y="2039"/>
                <a:ext cx="5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3300"/>
                    </a:solidFill>
                  </a:rPr>
                  <a:t>E</a:t>
                </a:r>
              </a:p>
            </p:txBody>
          </p:sp>
          <p:sp>
            <p:nvSpPr>
              <p:cNvPr id="8223" name="Text Box 43"/>
              <p:cNvSpPr txBox="1">
                <a:spLocks noChangeArrowheads="1"/>
              </p:cNvSpPr>
              <p:nvPr/>
            </p:nvSpPr>
            <p:spPr bwMode="auto">
              <a:xfrm>
                <a:off x="2654" y="2001"/>
                <a:ext cx="5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3300"/>
                    </a:solidFill>
                  </a:rPr>
                  <a:t>Y</a:t>
                </a:r>
              </a:p>
            </p:txBody>
          </p:sp>
          <p:sp>
            <p:nvSpPr>
              <p:cNvPr id="8224" name="Line 44"/>
              <p:cNvSpPr>
                <a:spLocks noChangeShapeType="1"/>
              </p:cNvSpPr>
              <p:nvPr/>
            </p:nvSpPr>
            <p:spPr bwMode="auto">
              <a:xfrm>
                <a:off x="346" y="2048"/>
                <a:ext cx="24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20" name="Oval 45"/>
            <p:cNvSpPr>
              <a:spLocks noChangeArrowheads="1"/>
            </p:cNvSpPr>
            <p:nvPr/>
          </p:nvSpPr>
          <p:spPr bwMode="auto">
            <a:xfrm>
              <a:off x="4045" y="303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996113" y="1970088"/>
            <a:ext cx="2578100" cy="2019300"/>
            <a:chOff x="3344" y="1241"/>
            <a:chExt cx="1624" cy="1272"/>
          </a:xfrm>
        </p:grpSpPr>
        <p:grpSp>
          <p:nvGrpSpPr>
            <p:cNvPr id="8213" name="Group 48"/>
            <p:cNvGrpSpPr>
              <a:grpSpLocks/>
            </p:cNvGrpSpPr>
            <p:nvPr/>
          </p:nvGrpSpPr>
          <p:grpSpPr bwMode="auto">
            <a:xfrm>
              <a:off x="3733" y="1371"/>
              <a:ext cx="989" cy="808"/>
              <a:chOff x="442" y="2042"/>
              <a:chExt cx="1272" cy="1179"/>
            </a:xfrm>
          </p:grpSpPr>
          <p:sp>
            <p:nvSpPr>
              <p:cNvPr id="8217" name="Line 49"/>
              <p:cNvSpPr>
                <a:spLocks noChangeShapeType="1"/>
              </p:cNvSpPr>
              <p:nvPr/>
            </p:nvSpPr>
            <p:spPr bwMode="auto">
              <a:xfrm>
                <a:off x="442" y="2042"/>
                <a:ext cx="0" cy="1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50"/>
              <p:cNvSpPr>
                <a:spLocks noChangeShapeType="1"/>
              </p:cNvSpPr>
              <p:nvPr/>
            </p:nvSpPr>
            <p:spPr bwMode="auto">
              <a:xfrm>
                <a:off x="443" y="3214"/>
                <a:ext cx="12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14" name="Text Box 51"/>
            <p:cNvSpPr txBox="1">
              <a:spLocks noChangeArrowheads="1"/>
            </p:cNvSpPr>
            <p:nvPr/>
          </p:nvSpPr>
          <p:spPr bwMode="auto">
            <a:xfrm>
              <a:off x="3344" y="1241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I</a:t>
              </a:r>
            </a:p>
          </p:txBody>
        </p:sp>
        <p:sp>
          <p:nvSpPr>
            <p:cNvPr id="8215" name="Text Box 52"/>
            <p:cNvSpPr txBox="1">
              <a:spLocks noChangeArrowheads="1"/>
            </p:cNvSpPr>
            <p:nvPr/>
          </p:nvSpPr>
          <p:spPr bwMode="auto">
            <a:xfrm>
              <a:off x="3459" y="2186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8216" name="Text Box 53"/>
            <p:cNvSpPr txBox="1">
              <a:spLocks noChangeArrowheads="1"/>
            </p:cNvSpPr>
            <p:nvPr/>
          </p:nvSpPr>
          <p:spPr bwMode="auto">
            <a:xfrm>
              <a:off x="4404" y="2169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K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7097713" y="4813300"/>
            <a:ext cx="2876550" cy="2044700"/>
            <a:chOff x="2500" y="3032"/>
            <a:chExt cx="1812" cy="1288"/>
          </a:xfrm>
        </p:grpSpPr>
        <p:sp>
          <p:nvSpPr>
            <p:cNvPr id="8208" name="Line 56"/>
            <p:cNvSpPr>
              <a:spLocks noChangeShapeType="1"/>
            </p:cNvSpPr>
            <p:nvPr/>
          </p:nvSpPr>
          <p:spPr bwMode="auto">
            <a:xfrm rot="12272378" flipV="1">
              <a:off x="2709" y="3603"/>
              <a:ext cx="1170" cy="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209" name="Line 57"/>
            <p:cNvSpPr>
              <a:spLocks noChangeShapeType="1"/>
            </p:cNvSpPr>
            <p:nvPr/>
          </p:nvSpPr>
          <p:spPr bwMode="auto">
            <a:xfrm rot="-9327622">
              <a:off x="2696" y="3600"/>
              <a:ext cx="1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210" name="Text Box 61"/>
            <p:cNvSpPr txBox="1">
              <a:spLocks noChangeArrowheads="1"/>
            </p:cNvSpPr>
            <p:nvPr/>
          </p:nvSpPr>
          <p:spPr bwMode="auto">
            <a:xfrm>
              <a:off x="2552" y="3032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V</a:t>
              </a:r>
            </a:p>
          </p:txBody>
        </p:sp>
        <p:sp>
          <p:nvSpPr>
            <p:cNvPr id="8211" name="Text Box 63"/>
            <p:cNvSpPr txBox="1">
              <a:spLocks noChangeArrowheads="1"/>
            </p:cNvSpPr>
            <p:nvPr/>
          </p:nvSpPr>
          <p:spPr bwMode="auto">
            <a:xfrm>
              <a:off x="3887" y="3726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8212" name="Text Box 64"/>
            <p:cNvSpPr txBox="1">
              <a:spLocks noChangeArrowheads="1"/>
            </p:cNvSpPr>
            <p:nvPr/>
          </p:nvSpPr>
          <p:spPr bwMode="auto">
            <a:xfrm>
              <a:off x="2500" y="3993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U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871664" y="5130800"/>
            <a:ext cx="3241675" cy="1481138"/>
            <a:chOff x="219" y="3232"/>
            <a:chExt cx="2042" cy="933"/>
          </a:xfrm>
        </p:grpSpPr>
        <p:grpSp>
          <p:nvGrpSpPr>
            <p:cNvPr id="8202" name="Group 73"/>
            <p:cNvGrpSpPr>
              <a:grpSpLocks/>
            </p:cNvGrpSpPr>
            <p:nvPr/>
          </p:nvGrpSpPr>
          <p:grpSpPr bwMode="auto">
            <a:xfrm flipH="1">
              <a:off x="386" y="3419"/>
              <a:ext cx="1500" cy="432"/>
              <a:chOff x="1372" y="3188"/>
              <a:chExt cx="1500" cy="432"/>
            </a:xfrm>
          </p:grpSpPr>
          <p:sp>
            <p:nvSpPr>
              <p:cNvPr id="8206" name="Line 68"/>
              <p:cNvSpPr>
                <a:spLocks noChangeShapeType="1"/>
              </p:cNvSpPr>
              <p:nvPr/>
            </p:nvSpPr>
            <p:spPr bwMode="auto">
              <a:xfrm flipH="1" flipV="1">
                <a:off x="1372" y="3188"/>
                <a:ext cx="581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7" name="Line 69"/>
              <p:cNvSpPr>
                <a:spLocks noChangeShapeType="1"/>
              </p:cNvSpPr>
              <p:nvPr/>
            </p:nvSpPr>
            <p:spPr bwMode="auto">
              <a:xfrm>
                <a:off x="1953" y="3620"/>
                <a:ext cx="9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03" name="Text Box 70"/>
            <p:cNvSpPr txBox="1">
              <a:spLocks noChangeArrowheads="1"/>
            </p:cNvSpPr>
            <p:nvPr/>
          </p:nvSpPr>
          <p:spPr bwMode="auto">
            <a:xfrm>
              <a:off x="219" y="3838"/>
              <a:ext cx="2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P</a:t>
              </a:r>
            </a:p>
          </p:txBody>
        </p:sp>
        <p:sp>
          <p:nvSpPr>
            <p:cNvPr id="8204" name="Text Box 71"/>
            <p:cNvSpPr txBox="1">
              <a:spLocks noChangeArrowheads="1"/>
            </p:cNvSpPr>
            <p:nvPr/>
          </p:nvSpPr>
          <p:spPr bwMode="auto">
            <a:xfrm>
              <a:off x="1201" y="3837"/>
              <a:ext cx="2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8205" name="Text Box 72"/>
            <p:cNvSpPr txBox="1">
              <a:spLocks noChangeArrowheads="1"/>
            </p:cNvSpPr>
            <p:nvPr/>
          </p:nvSpPr>
          <p:spPr bwMode="auto">
            <a:xfrm>
              <a:off x="1968" y="3232"/>
              <a:ext cx="2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69063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  <p:bldP spid="72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C442-4EF3-8246-B6C2-AAE89FA9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E95D8-38C7-584D-8E83-111858669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734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47963" y="273050"/>
            <a:ext cx="64008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6600"/>
                </a:solidFill>
              </a:rPr>
              <a:t>Luyện tập: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019300" y="1066800"/>
            <a:ext cx="82613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2) Trong các hình tam giác sau: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00FF"/>
                </a:solidFill>
              </a:rPr>
              <a:t> Hình tam giác n</a:t>
            </a:r>
            <a:r>
              <a:rPr lang="en-US" sz="2800">
                <a:solidFill>
                  <a:srgbClr val="0000FF"/>
                </a:solidFill>
              </a:rPr>
              <a:t>ào </a:t>
            </a:r>
            <a:r>
              <a:rPr lang="en-US" sz="2800" b="1">
                <a:solidFill>
                  <a:srgbClr val="0000FF"/>
                </a:solidFill>
              </a:rPr>
              <a:t>có ba góc nhọn?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00FF"/>
                </a:solidFill>
              </a:rPr>
              <a:t> Hình tam giác n</a:t>
            </a:r>
            <a:r>
              <a:rPr lang="en-US" sz="2800">
                <a:solidFill>
                  <a:srgbClr val="0000FF"/>
                </a:solidFill>
              </a:rPr>
              <a:t>ào</a:t>
            </a:r>
            <a:r>
              <a:rPr lang="en-US" sz="2800" b="1">
                <a:solidFill>
                  <a:srgbClr val="0000FF"/>
                </a:solidFill>
              </a:rPr>
              <a:t> có 1 góc vuông?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00FF"/>
                </a:solidFill>
              </a:rPr>
              <a:t> Hình tam giác n</a:t>
            </a:r>
            <a:r>
              <a:rPr lang="en-US" sz="2800">
                <a:solidFill>
                  <a:srgbClr val="0000FF"/>
                </a:solidFill>
              </a:rPr>
              <a:t>ào</a:t>
            </a:r>
            <a:r>
              <a:rPr lang="en-US" sz="2800" b="1">
                <a:solidFill>
                  <a:srgbClr val="0000FF"/>
                </a:solidFill>
              </a:rPr>
              <a:t> có 1 góc tù?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endParaRPr lang="en-US" sz="2800" b="1" i="1">
              <a:solidFill>
                <a:srgbClr val="FF3300"/>
              </a:solidFill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524000" y="3367088"/>
            <a:ext cx="3460751" cy="2653082"/>
            <a:chOff x="0" y="2121"/>
            <a:chExt cx="1936" cy="1547"/>
          </a:xfrm>
        </p:grpSpPr>
        <p:grpSp>
          <p:nvGrpSpPr>
            <p:cNvPr id="10258" name="Group 50"/>
            <p:cNvGrpSpPr>
              <a:grpSpLocks/>
            </p:cNvGrpSpPr>
            <p:nvPr/>
          </p:nvGrpSpPr>
          <p:grpSpPr bwMode="auto">
            <a:xfrm>
              <a:off x="166" y="2394"/>
              <a:ext cx="1563" cy="998"/>
              <a:chOff x="320" y="2381"/>
              <a:chExt cx="1563" cy="998"/>
            </a:xfrm>
          </p:grpSpPr>
          <p:sp>
            <p:nvSpPr>
              <p:cNvPr id="10262" name="Line 47"/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3" name="Line 48"/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Line 49"/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59" name="Text Box 61"/>
            <p:cNvSpPr txBox="1">
              <a:spLocks noChangeArrowheads="1"/>
            </p:cNvSpPr>
            <p:nvPr/>
          </p:nvSpPr>
          <p:spPr bwMode="auto">
            <a:xfrm>
              <a:off x="499" y="2121"/>
              <a:ext cx="42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0" y="3363"/>
              <a:ext cx="42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511" y="3363"/>
              <a:ext cx="42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C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646489" y="3306764"/>
            <a:ext cx="4079875" cy="2408237"/>
            <a:chOff x="1337" y="2083"/>
            <a:chExt cx="2570" cy="1517"/>
          </a:xfrm>
        </p:grpSpPr>
        <p:grpSp>
          <p:nvGrpSpPr>
            <p:cNvPr id="10251" name="Group 51"/>
            <p:cNvGrpSpPr>
              <a:grpSpLocks/>
            </p:cNvGrpSpPr>
            <p:nvPr/>
          </p:nvGrpSpPr>
          <p:grpSpPr bwMode="auto">
            <a:xfrm rot="-9458972">
              <a:off x="1347" y="2828"/>
              <a:ext cx="2361" cy="334"/>
              <a:chOff x="320" y="2381"/>
              <a:chExt cx="1563" cy="998"/>
            </a:xfrm>
          </p:grpSpPr>
          <p:sp>
            <p:nvSpPr>
              <p:cNvPr id="10255" name="Line 52"/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6" name="Line 53"/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Line 54"/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52" name="Text Box 60"/>
            <p:cNvSpPr txBox="1">
              <a:spLocks noChangeArrowheads="1"/>
            </p:cNvSpPr>
            <p:nvPr/>
          </p:nvSpPr>
          <p:spPr bwMode="auto">
            <a:xfrm>
              <a:off x="1337" y="2083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0253" name="Text Box 62"/>
            <p:cNvSpPr txBox="1">
              <a:spLocks noChangeArrowheads="1"/>
            </p:cNvSpPr>
            <p:nvPr/>
          </p:nvSpPr>
          <p:spPr bwMode="auto">
            <a:xfrm>
              <a:off x="2521" y="3240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0254" name="Text Box 65"/>
            <p:cNvSpPr txBox="1">
              <a:spLocks noChangeArrowheads="1"/>
            </p:cNvSpPr>
            <p:nvPr/>
          </p:nvSpPr>
          <p:spPr bwMode="auto">
            <a:xfrm>
              <a:off x="3482" y="3273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P</a:t>
              </a:r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7661276" y="3570288"/>
            <a:ext cx="3006725" cy="2165350"/>
            <a:chOff x="3866" y="2249"/>
            <a:chExt cx="1894" cy="1364"/>
          </a:xfrm>
        </p:grpSpPr>
        <p:sp>
          <p:nvSpPr>
            <p:cNvPr id="10247" name="AutoShape 44"/>
            <p:cNvSpPr>
              <a:spLocks noChangeArrowheads="1"/>
            </p:cNvSpPr>
            <p:nvPr/>
          </p:nvSpPr>
          <p:spPr bwMode="auto">
            <a:xfrm>
              <a:off x="3994" y="2535"/>
              <a:ext cx="1599" cy="75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48" name="Text Box 66"/>
            <p:cNvSpPr txBox="1">
              <a:spLocks noChangeArrowheads="1"/>
            </p:cNvSpPr>
            <p:nvPr/>
          </p:nvSpPr>
          <p:spPr bwMode="auto">
            <a:xfrm>
              <a:off x="3866" y="2249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10249" name="Text Box 67"/>
            <p:cNvSpPr txBox="1">
              <a:spLocks noChangeArrowheads="1"/>
            </p:cNvSpPr>
            <p:nvPr/>
          </p:nvSpPr>
          <p:spPr bwMode="auto">
            <a:xfrm>
              <a:off x="3892" y="324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10250" name="Text Box 68"/>
            <p:cNvSpPr txBox="1">
              <a:spLocks noChangeArrowheads="1"/>
            </p:cNvSpPr>
            <p:nvPr/>
          </p:nvSpPr>
          <p:spPr bwMode="auto">
            <a:xfrm>
              <a:off x="5335" y="3286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78429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  <p:bldP spid="768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47963" y="273050"/>
            <a:ext cx="64008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6600"/>
                </a:solidFill>
              </a:rPr>
              <a:t>Luyện tập:</a:t>
            </a:r>
            <a:endParaRPr lang="en-US" b="1">
              <a:solidFill>
                <a:srgbClr val="006600"/>
              </a:solidFill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757921" y="825502"/>
            <a:ext cx="5655253" cy="2681775"/>
            <a:chOff x="0" y="2121"/>
            <a:chExt cx="1936" cy="1543"/>
          </a:xfrm>
        </p:grpSpPr>
        <p:grpSp>
          <p:nvGrpSpPr>
            <p:cNvPr id="10258" name="Group 50"/>
            <p:cNvGrpSpPr>
              <a:grpSpLocks/>
            </p:cNvGrpSpPr>
            <p:nvPr/>
          </p:nvGrpSpPr>
          <p:grpSpPr bwMode="auto">
            <a:xfrm>
              <a:off x="166" y="2394"/>
              <a:ext cx="1563" cy="998"/>
              <a:chOff x="320" y="2381"/>
              <a:chExt cx="1563" cy="998"/>
            </a:xfrm>
          </p:grpSpPr>
          <p:sp>
            <p:nvSpPr>
              <p:cNvPr id="10262" name="Line 47"/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3" name="Line 48"/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Line 49"/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59" name="Text Box 61"/>
            <p:cNvSpPr txBox="1">
              <a:spLocks noChangeArrowheads="1"/>
            </p:cNvSpPr>
            <p:nvPr/>
          </p:nvSpPr>
          <p:spPr bwMode="auto">
            <a:xfrm>
              <a:off x="499" y="2121"/>
              <a:ext cx="42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0" y="3363"/>
              <a:ext cx="42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511" y="3363"/>
              <a:ext cx="42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C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366839" y="3352903"/>
            <a:ext cx="4806948" cy="2847727"/>
            <a:chOff x="1337" y="2083"/>
            <a:chExt cx="2570" cy="1458"/>
          </a:xfrm>
        </p:grpSpPr>
        <p:grpSp>
          <p:nvGrpSpPr>
            <p:cNvPr id="10251" name="Group 51"/>
            <p:cNvGrpSpPr>
              <a:grpSpLocks/>
            </p:cNvGrpSpPr>
            <p:nvPr/>
          </p:nvGrpSpPr>
          <p:grpSpPr bwMode="auto">
            <a:xfrm rot="-9458972">
              <a:off x="1347" y="2828"/>
              <a:ext cx="2361" cy="334"/>
              <a:chOff x="320" y="2381"/>
              <a:chExt cx="1563" cy="998"/>
            </a:xfrm>
          </p:grpSpPr>
          <p:sp>
            <p:nvSpPr>
              <p:cNvPr id="10255" name="Line 52"/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6" name="Line 53"/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Line 54"/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52" name="Text Box 60"/>
            <p:cNvSpPr txBox="1">
              <a:spLocks noChangeArrowheads="1"/>
            </p:cNvSpPr>
            <p:nvPr/>
          </p:nvSpPr>
          <p:spPr bwMode="auto">
            <a:xfrm>
              <a:off x="1337" y="2083"/>
              <a:ext cx="42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0253" name="Text Box 62"/>
            <p:cNvSpPr txBox="1">
              <a:spLocks noChangeArrowheads="1"/>
            </p:cNvSpPr>
            <p:nvPr/>
          </p:nvSpPr>
          <p:spPr bwMode="auto">
            <a:xfrm>
              <a:off x="2521" y="3240"/>
              <a:ext cx="42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0254" name="Text Box 65"/>
            <p:cNvSpPr txBox="1">
              <a:spLocks noChangeArrowheads="1"/>
            </p:cNvSpPr>
            <p:nvPr/>
          </p:nvSpPr>
          <p:spPr bwMode="auto">
            <a:xfrm>
              <a:off x="3482" y="3273"/>
              <a:ext cx="42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P</a:t>
              </a:r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6196968" y="3576798"/>
            <a:ext cx="4516897" cy="2607041"/>
            <a:chOff x="3866" y="2249"/>
            <a:chExt cx="1894" cy="1297"/>
          </a:xfrm>
        </p:grpSpPr>
        <p:sp>
          <p:nvSpPr>
            <p:cNvPr id="10247" name="AutoShape 44"/>
            <p:cNvSpPr>
              <a:spLocks noChangeArrowheads="1"/>
            </p:cNvSpPr>
            <p:nvPr/>
          </p:nvSpPr>
          <p:spPr bwMode="auto">
            <a:xfrm>
              <a:off x="3994" y="2535"/>
              <a:ext cx="1599" cy="75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48" name="Text Box 66"/>
            <p:cNvSpPr txBox="1">
              <a:spLocks noChangeArrowheads="1"/>
            </p:cNvSpPr>
            <p:nvPr/>
          </p:nvSpPr>
          <p:spPr bwMode="auto">
            <a:xfrm>
              <a:off x="3866" y="2249"/>
              <a:ext cx="42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10249" name="Text Box 67"/>
            <p:cNvSpPr txBox="1">
              <a:spLocks noChangeArrowheads="1"/>
            </p:cNvSpPr>
            <p:nvPr/>
          </p:nvSpPr>
          <p:spPr bwMode="auto">
            <a:xfrm>
              <a:off x="3892" y="3247"/>
              <a:ext cx="42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10250" name="Text Box 68"/>
            <p:cNvSpPr txBox="1">
              <a:spLocks noChangeArrowheads="1"/>
            </p:cNvSpPr>
            <p:nvPr/>
          </p:nvSpPr>
          <p:spPr bwMode="auto">
            <a:xfrm>
              <a:off x="5335" y="3286"/>
              <a:ext cx="42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59712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00350" y="260350"/>
            <a:ext cx="64008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6600"/>
                </a:solidFill>
              </a:rPr>
              <a:t>Luyện tập: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019300" y="1066801"/>
            <a:ext cx="81407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2) Trong các hình tam giác sau: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00FF"/>
                </a:solidFill>
              </a:rPr>
              <a:t> Hình tam giác ABC có ba góc nhọn.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00FF"/>
                </a:solidFill>
              </a:rPr>
              <a:t> Hình tam giác DEG có 1 góc vuông.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00FF"/>
                </a:solidFill>
              </a:rPr>
              <a:t> Hình tam giác MNP có 1 góc tù.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endParaRPr lang="en-US" sz="2800" b="1" i="1">
              <a:solidFill>
                <a:srgbClr val="FF33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367089"/>
            <a:ext cx="3073400" cy="2490787"/>
            <a:chOff x="0" y="2121"/>
            <a:chExt cx="1936" cy="1569"/>
          </a:xfrm>
        </p:grpSpPr>
        <p:grpSp>
          <p:nvGrpSpPr>
            <p:cNvPr id="11282" name="Group 5"/>
            <p:cNvGrpSpPr>
              <a:grpSpLocks/>
            </p:cNvGrpSpPr>
            <p:nvPr/>
          </p:nvGrpSpPr>
          <p:grpSpPr bwMode="auto">
            <a:xfrm>
              <a:off x="166" y="2394"/>
              <a:ext cx="1563" cy="998"/>
              <a:chOff x="320" y="2381"/>
              <a:chExt cx="1563" cy="998"/>
            </a:xfrm>
          </p:grpSpPr>
          <p:sp>
            <p:nvSpPr>
              <p:cNvPr id="11286" name="Line 6"/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7" name="Line 7"/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Line 8"/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83" name="Text Box 9"/>
            <p:cNvSpPr txBox="1">
              <a:spLocks noChangeArrowheads="1"/>
            </p:cNvSpPr>
            <p:nvPr/>
          </p:nvSpPr>
          <p:spPr bwMode="auto">
            <a:xfrm>
              <a:off x="499" y="2121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11284" name="Text Box 10"/>
            <p:cNvSpPr txBox="1">
              <a:spLocks noChangeArrowheads="1"/>
            </p:cNvSpPr>
            <p:nvPr/>
          </p:nvSpPr>
          <p:spPr bwMode="auto">
            <a:xfrm>
              <a:off x="0" y="3363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1285" name="Text Box 11"/>
            <p:cNvSpPr txBox="1">
              <a:spLocks noChangeArrowheads="1"/>
            </p:cNvSpPr>
            <p:nvPr/>
          </p:nvSpPr>
          <p:spPr bwMode="auto">
            <a:xfrm>
              <a:off x="1511" y="3363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646489" y="3306764"/>
            <a:ext cx="4079875" cy="2408237"/>
            <a:chOff x="1337" y="2083"/>
            <a:chExt cx="2570" cy="1517"/>
          </a:xfrm>
        </p:grpSpPr>
        <p:grpSp>
          <p:nvGrpSpPr>
            <p:cNvPr id="11275" name="Group 13"/>
            <p:cNvGrpSpPr>
              <a:grpSpLocks/>
            </p:cNvGrpSpPr>
            <p:nvPr/>
          </p:nvGrpSpPr>
          <p:grpSpPr bwMode="auto">
            <a:xfrm rot="-9458972">
              <a:off x="1347" y="2828"/>
              <a:ext cx="2361" cy="334"/>
              <a:chOff x="320" y="2381"/>
              <a:chExt cx="1563" cy="998"/>
            </a:xfrm>
          </p:grpSpPr>
          <p:sp>
            <p:nvSpPr>
              <p:cNvPr id="11279" name="Line 14"/>
              <p:cNvSpPr>
                <a:spLocks noChangeShapeType="1"/>
              </p:cNvSpPr>
              <p:nvPr/>
            </p:nvSpPr>
            <p:spPr bwMode="auto">
              <a:xfrm flipH="1">
                <a:off x="320" y="2381"/>
                <a:ext cx="576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Line 15"/>
              <p:cNvSpPr>
                <a:spLocks noChangeShapeType="1"/>
              </p:cNvSpPr>
              <p:nvPr/>
            </p:nvSpPr>
            <p:spPr bwMode="auto">
              <a:xfrm>
                <a:off x="321" y="3379"/>
                <a:ext cx="15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Line 16"/>
              <p:cNvSpPr>
                <a:spLocks noChangeShapeType="1"/>
              </p:cNvSpPr>
              <p:nvPr/>
            </p:nvSpPr>
            <p:spPr bwMode="auto">
              <a:xfrm>
                <a:off x="897" y="2393"/>
                <a:ext cx="972" cy="9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6" name="Text Box 17"/>
            <p:cNvSpPr txBox="1">
              <a:spLocks noChangeArrowheads="1"/>
            </p:cNvSpPr>
            <p:nvPr/>
          </p:nvSpPr>
          <p:spPr bwMode="auto">
            <a:xfrm>
              <a:off x="1337" y="2083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1277" name="Text Box 18"/>
            <p:cNvSpPr txBox="1">
              <a:spLocks noChangeArrowheads="1"/>
            </p:cNvSpPr>
            <p:nvPr/>
          </p:nvSpPr>
          <p:spPr bwMode="auto">
            <a:xfrm>
              <a:off x="2521" y="3240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1278" name="Text Box 19"/>
            <p:cNvSpPr txBox="1">
              <a:spLocks noChangeArrowheads="1"/>
            </p:cNvSpPr>
            <p:nvPr/>
          </p:nvSpPr>
          <p:spPr bwMode="auto">
            <a:xfrm>
              <a:off x="3482" y="3273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P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661276" y="3570288"/>
            <a:ext cx="3006725" cy="2165350"/>
            <a:chOff x="3866" y="2249"/>
            <a:chExt cx="1894" cy="1364"/>
          </a:xfrm>
        </p:grpSpPr>
        <p:sp>
          <p:nvSpPr>
            <p:cNvPr id="11271" name="AutoShape 21"/>
            <p:cNvSpPr>
              <a:spLocks noChangeArrowheads="1"/>
            </p:cNvSpPr>
            <p:nvPr/>
          </p:nvSpPr>
          <p:spPr bwMode="auto">
            <a:xfrm>
              <a:off x="3994" y="2535"/>
              <a:ext cx="1599" cy="75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72" name="Text Box 22"/>
            <p:cNvSpPr txBox="1">
              <a:spLocks noChangeArrowheads="1"/>
            </p:cNvSpPr>
            <p:nvPr/>
          </p:nvSpPr>
          <p:spPr bwMode="auto">
            <a:xfrm>
              <a:off x="3866" y="2249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11273" name="Text Box 23"/>
            <p:cNvSpPr txBox="1">
              <a:spLocks noChangeArrowheads="1"/>
            </p:cNvSpPr>
            <p:nvPr/>
          </p:nvSpPr>
          <p:spPr bwMode="auto">
            <a:xfrm>
              <a:off x="3892" y="324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11274" name="Text Box 24"/>
            <p:cNvSpPr txBox="1">
              <a:spLocks noChangeArrowheads="1"/>
            </p:cNvSpPr>
            <p:nvPr/>
          </p:nvSpPr>
          <p:spPr bwMode="auto">
            <a:xfrm>
              <a:off x="5335" y="3286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3300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76994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  <p:bldP spid="849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91778CAD-3542-8848-9D3E-69D493C972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14300"/>
            <a:ext cx="7467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6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215">
            <a:extLst>
              <a:ext uri="{FF2B5EF4-FFF2-40B4-BE49-F238E27FC236}">
                <a16:creationId xmlns:a16="http://schemas.microsoft.com/office/drawing/2014/main" id="{A15A90DF-D53E-8A4A-BC3F-E5DC0202B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446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        </a:t>
            </a:r>
          </a:p>
        </p:txBody>
      </p:sp>
      <p:graphicFrame>
        <p:nvGraphicFramePr>
          <p:cNvPr id="34006" name="Group 214">
            <a:extLst>
              <a:ext uri="{FF2B5EF4-FFF2-40B4-BE49-F238E27FC236}">
                <a16:creationId xmlns:a16="http://schemas.microsoft.com/office/drawing/2014/main" id="{DC21AF9C-F96B-0740-8A37-7A134EEF851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90800" y="3810000"/>
          <a:ext cx="5105400" cy="60960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084" name="Group 292">
            <a:extLst>
              <a:ext uri="{FF2B5EF4-FFF2-40B4-BE49-F238E27FC236}">
                <a16:creationId xmlns:a16="http://schemas.microsoft.com/office/drawing/2014/main" id="{54813F8C-355D-144E-BFF0-12E4F3C4E3CE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362201"/>
          <a:ext cx="5105400" cy="720725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064" name="Group 272">
            <a:extLst>
              <a:ext uri="{FF2B5EF4-FFF2-40B4-BE49-F238E27FC236}">
                <a16:creationId xmlns:a16="http://schemas.microsoft.com/office/drawing/2014/main" id="{D8C0E802-162B-FA4B-AC3B-082003562D35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327276"/>
          <a:ext cx="5105400" cy="720725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085" name="Group 293">
            <a:extLst>
              <a:ext uri="{FF2B5EF4-FFF2-40B4-BE49-F238E27FC236}">
                <a16:creationId xmlns:a16="http://schemas.microsoft.com/office/drawing/2014/main" id="{CEB3EC51-D7BE-F643-B799-BB53162BA3EF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048001"/>
          <a:ext cx="5105400" cy="720725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875" name="Group 83">
            <a:extLst>
              <a:ext uri="{FF2B5EF4-FFF2-40B4-BE49-F238E27FC236}">
                <a16:creationId xmlns:a16="http://schemas.microsoft.com/office/drawing/2014/main" id="{F453CC5B-A71C-904B-BEC2-D5108BF69134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600201"/>
          <a:ext cx="5105400" cy="720725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061" name="Group 269">
            <a:extLst>
              <a:ext uri="{FF2B5EF4-FFF2-40B4-BE49-F238E27FC236}">
                <a16:creationId xmlns:a16="http://schemas.microsoft.com/office/drawing/2014/main" id="{6E914AB7-1306-E34A-A766-7F9E9CBAE984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089276"/>
          <a:ext cx="5105400" cy="720725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915" name="Rectangle 123">
            <a:extLst>
              <a:ext uri="{FF2B5EF4-FFF2-40B4-BE49-F238E27FC236}">
                <a16:creationId xmlns:a16="http://schemas.microsoft.com/office/drawing/2014/main" id="{B3088E63-A552-7A4A-B519-D155EFCAB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00200"/>
            <a:ext cx="685800" cy="762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916" name="Rectangle 124">
            <a:extLst>
              <a:ext uri="{FF2B5EF4-FFF2-40B4-BE49-F238E27FC236}">
                <a16:creationId xmlns:a16="http://schemas.microsoft.com/office/drawing/2014/main" id="{0D325BFC-1208-1248-82DF-67B400020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685800" cy="762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917" name="Rectangle 125">
            <a:extLst>
              <a:ext uri="{FF2B5EF4-FFF2-40B4-BE49-F238E27FC236}">
                <a16:creationId xmlns:a16="http://schemas.microsoft.com/office/drawing/2014/main" id="{173CA759-8175-384E-BCB9-17914875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685800" cy="685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3918" name="Text Box 126">
            <a:extLst>
              <a:ext uri="{FF2B5EF4-FFF2-40B4-BE49-F238E27FC236}">
                <a16:creationId xmlns:a16="http://schemas.microsoft.com/office/drawing/2014/main" id="{E9DEC3F4-8074-F14B-A842-723FF0DF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4976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</a:rPr>
              <a:t>1.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bé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hơn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33919" name="Text Box 127">
            <a:extLst>
              <a:ext uri="{FF2B5EF4-FFF2-40B4-BE49-F238E27FC236}">
                <a16:creationId xmlns:a16="http://schemas.microsoft.com/office/drawing/2014/main" id="{FE9FF586-054A-8C43-B8BB-FF401CA1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</a:rPr>
              <a:t>2.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hơn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33920" name="Text Box 128">
            <a:extLst>
              <a:ext uri="{FF2B5EF4-FFF2-40B4-BE49-F238E27FC236}">
                <a16:creationId xmlns:a16="http://schemas.microsoft.com/office/drawing/2014/main" id="{4140291A-A841-2447-9D58-1D2C9A98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56260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</a:rPr>
              <a:t>3.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hai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vuông</a:t>
            </a:r>
            <a:r>
              <a:rPr lang="en-US" altLang="en-US" sz="2000" b="1" dirty="0">
                <a:solidFill>
                  <a:srgbClr val="0000FF"/>
                </a:solidFill>
              </a:rPr>
              <a:t> ?</a:t>
            </a:r>
          </a:p>
        </p:txBody>
      </p:sp>
      <p:graphicFrame>
        <p:nvGraphicFramePr>
          <p:cNvPr id="34035" name="Group 243">
            <a:extLst>
              <a:ext uri="{FF2B5EF4-FFF2-40B4-BE49-F238E27FC236}">
                <a16:creationId xmlns:a16="http://schemas.microsoft.com/office/drawing/2014/main" id="{282D868D-8BE1-144C-BAA1-B5B5286A4D4B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810000"/>
          <a:ext cx="5105400" cy="60960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030" name="Rectangle 238">
            <a:extLst>
              <a:ext uri="{FF2B5EF4-FFF2-40B4-BE49-F238E27FC236}">
                <a16:creationId xmlns:a16="http://schemas.microsoft.com/office/drawing/2014/main" id="{2A6D7C36-783A-1241-B304-0110A3A5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685800" cy="609600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4036" name="Text Box 244">
            <a:extLst>
              <a:ext uri="{FF2B5EF4-FFF2-40B4-BE49-F238E27FC236}">
                <a16:creationId xmlns:a16="http://schemas.microsoft.com/office/drawing/2014/main" id="{65C1FD03-E058-4D4B-9ACB-0CABD5BE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0"/>
            <a:ext cx="594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</a:rPr>
              <a:t>4.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nào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nửa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góc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bẹt</a:t>
            </a:r>
            <a:r>
              <a:rPr lang="en-US" altLang="en-US" sz="2000" b="1" dirty="0">
                <a:solidFill>
                  <a:srgbClr val="0000FF"/>
                </a:solidFill>
              </a:rPr>
              <a:t>?</a:t>
            </a:r>
          </a:p>
        </p:txBody>
      </p:sp>
      <p:graphicFrame>
        <p:nvGraphicFramePr>
          <p:cNvPr id="34062" name="Group 270">
            <a:extLst>
              <a:ext uri="{FF2B5EF4-FFF2-40B4-BE49-F238E27FC236}">
                <a16:creationId xmlns:a16="http://schemas.microsoft.com/office/drawing/2014/main" id="{7C56F3B8-D5F3-AA4A-94E5-E8E1B373D87D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600201"/>
          <a:ext cx="5105400" cy="720725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BB6F1C-2B2A-EC44-B4D2-51AEA67F09C3}"/>
              </a:ext>
            </a:extLst>
          </p:cNvPr>
          <p:cNvSpPr txBox="1"/>
          <p:nvPr/>
        </p:nvSpPr>
        <p:spPr>
          <a:xfrm>
            <a:off x="8513380" y="8408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30"/>
                  </p:tgtEl>
                </p:cond>
              </p:nextCondLst>
            </p:seq>
          </p:childTnLst>
        </p:cTn>
      </p:par>
    </p:tnLst>
    <p:bldLst>
      <p:bldP spid="33918" grpId="0"/>
      <p:bldP spid="33919" grpId="0"/>
      <p:bldP spid="33919" grpId="1"/>
      <p:bldP spid="33920" grpId="0"/>
      <p:bldP spid="33920" grpId="1"/>
      <p:bldP spid="34036" grpId="0"/>
      <p:bldP spid="340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212" y="1168815"/>
            <a:ext cx="11682539" cy="67174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Oval 43">
            <a:hlinkClick r:id="rId5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45" name="Oval 44">
            <a:hlinkClick r:id="rId6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46" name="Oval 45">
            <a:hlinkClick r:id="rId7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3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7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497" y="171042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382" y="288764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Hình tam giác ABC có bao nhiêu góc vuông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2908" y="4108095"/>
            <a:ext cx="4962496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B. 1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179" y="5191007"/>
            <a:ext cx="4943397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C. 3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92908" y="5191008"/>
            <a:ext cx="496249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D. 0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958" y="4156177"/>
            <a:ext cx="4943398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A. 2 </a:t>
            </a: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938" y="-945533"/>
            <a:ext cx="4943398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ACE87840-513A-BA45-A2BB-4B17BDEDD8C5}"/>
              </a:ext>
            </a:extLst>
          </p:cNvPr>
          <p:cNvSpPr/>
          <p:nvPr/>
        </p:nvSpPr>
        <p:spPr>
          <a:xfrm>
            <a:off x="2434728" y="1222139"/>
            <a:ext cx="4560983" cy="19776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C61F2-00DE-BC40-92F3-509780D478F1}"/>
              </a:ext>
            </a:extLst>
          </p:cNvPr>
          <p:cNvSpPr txBox="1"/>
          <p:nvPr/>
        </p:nvSpPr>
        <p:spPr>
          <a:xfrm>
            <a:off x="1872867" y="894027"/>
            <a:ext cx="40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6FBA15-77AF-6040-ACE1-52DF85290EBF}"/>
              </a:ext>
            </a:extLst>
          </p:cNvPr>
          <p:cNvSpPr txBox="1"/>
          <p:nvPr/>
        </p:nvSpPr>
        <p:spPr>
          <a:xfrm>
            <a:off x="7116099" y="2775210"/>
            <a:ext cx="40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70A97-901F-7341-9B45-624E53B3374F}"/>
              </a:ext>
            </a:extLst>
          </p:cNvPr>
          <p:cNvSpPr txBox="1"/>
          <p:nvPr/>
        </p:nvSpPr>
        <p:spPr>
          <a:xfrm>
            <a:off x="1809482" y="2819121"/>
            <a:ext cx="40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8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Hình chữ nhật ABCD có bao nhiêu góc vuông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D. 4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C. 3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694691" y="403133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B. 2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36597" y="417994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A.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2156" y="-232395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5A864D-3572-A048-BAD2-D896D19FD3AF}"/>
              </a:ext>
            </a:extLst>
          </p:cNvPr>
          <p:cNvSpPr/>
          <p:nvPr/>
        </p:nvSpPr>
        <p:spPr>
          <a:xfrm>
            <a:off x="2765234" y="1366229"/>
            <a:ext cx="4186409" cy="1718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B5A36-AC32-3047-9596-62B6E38F20B1}"/>
              </a:ext>
            </a:extLst>
          </p:cNvPr>
          <p:cNvSpPr txBox="1"/>
          <p:nvPr/>
        </p:nvSpPr>
        <p:spPr>
          <a:xfrm>
            <a:off x="2226649" y="1013885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8F0EB-AF2C-3145-B632-8E90A8142E80}"/>
              </a:ext>
            </a:extLst>
          </p:cNvPr>
          <p:cNvSpPr txBox="1"/>
          <p:nvPr/>
        </p:nvSpPr>
        <p:spPr>
          <a:xfrm>
            <a:off x="7066978" y="959044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9CC3D-F799-064E-A4B0-9BEC1410E4DD}"/>
              </a:ext>
            </a:extLst>
          </p:cNvPr>
          <p:cNvSpPr txBox="1"/>
          <p:nvPr/>
        </p:nvSpPr>
        <p:spPr>
          <a:xfrm>
            <a:off x="7046186" y="2872433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3A0B0D-506C-E44F-99FC-11C20C06B5C1}"/>
              </a:ext>
            </a:extLst>
          </p:cNvPr>
          <p:cNvSpPr txBox="1"/>
          <p:nvPr/>
        </p:nvSpPr>
        <p:spPr>
          <a:xfrm>
            <a:off x="2192913" y="2798398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42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121024" y="226120"/>
            <a:ext cx="11916767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462" y="370407"/>
            <a:ext cx="1130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Hình tứ giác MNPQ có bao nhiêu góc không vuông?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B. 4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C. 3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D. 2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A. 1</a:t>
            </a:r>
            <a:endParaRPr lang="en-US" sz="2800" b="1" dirty="0"/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440" y="-348321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rapezoid 16">
            <a:extLst>
              <a:ext uri="{FF2B5EF4-FFF2-40B4-BE49-F238E27FC236}">
                <a16:creationId xmlns:a16="http://schemas.microsoft.com/office/drawing/2014/main" id="{679DD47B-FA0A-5949-83A3-FB32F31118AC}"/>
              </a:ext>
            </a:extLst>
          </p:cNvPr>
          <p:cNvSpPr/>
          <p:nvPr/>
        </p:nvSpPr>
        <p:spPr>
          <a:xfrm>
            <a:off x="2484163" y="1190981"/>
            <a:ext cx="4511547" cy="221033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2982B3-2357-3240-B110-E22239C7335C}"/>
              </a:ext>
            </a:extLst>
          </p:cNvPr>
          <p:cNvSpPr txBox="1"/>
          <p:nvPr/>
        </p:nvSpPr>
        <p:spPr>
          <a:xfrm>
            <a:off x="2519442" y="893145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1BAFB1-54A0-AC45-9716-3E764CDD805A}"/>
              </a:ext>
            </a:extLst>
          </p:cNvPr>
          <p:cNvSpPr txBox="1"/>
          <p:nvPr/>
        </p:nvSpPr>
        <p:spPr>
          <a:xfrm>
            <a:off x="6631426" y="877308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92DE7D-5751-894A-A4CE-09B15DA397B0}"/>
              </a:ext>
            </a:extLst>
          </p:cNvPr>
          <p:cNvSpPr txBox="1"/>
          <p:nvPr/>
        </p:nvSpPr>
        <p:spPr>
          <a:xfrm>
            <a:off x="7088217" y="3084391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1FA056-2AC9-BD48-8E56-6C0019CF8E3A}"/>
              </a:ext>
            </a:extLst>
          </p:cNvPr>
          <p:cNvSpPr txBox="1"/>
          <p:nvPr/>
        </p:nvSpPr>
        <p:spPr>
          <a:xfrm>
            <a:off x="2057575" y="3043904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3532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B11347-96E9-304A-B408-D7501FF44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062"/>
            <a:ext cx="9144000" cy="1470025"/>
          </a:xfrm>
        </p:spPr>
        <p:txBody>
          <a:bodyPr/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25508"/>
      </p:ext>
    </p:extLst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3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A897904F-ABB9-6942-996A-3D2A2A7BC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21510" name="Group 6">
            <a:extLst>
              <a:ext uri="{FF2B5EF4-FFF2-40B4-BE49-F238E27FC236}">
                <a16:creationId xmlns:a16="http://schemas.microsoft.com/office/drawing/2014/main" id="{D336E84E-0E18-4644-A888-AA7BF86E1F8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404645"/>
            <a:ext cx="4724400" cy="2117725"/>
            <a:chOff x="288" y="1584"/>
            <a:chExt cx="2976" cy="1334"/>
          </a:xfrm>
        </p:grpSpPr>
        <p:sp>
          <p:nvSpPr>
            <p:cNvPr id="21529" name="Line 7">
              <a:extLst>
                <a:ext uri="{FF2B5EF4-FFF2-40B4-BE49-F238E27FC236}">
                  <a16:creationId xmlns:a16="http://schemas.microsoft.com/office/drawing/2014/main" id="{90B6A8B8-CD18-E247-A79C-AAA58AC96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" y="2676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30" name="Line 8">
              <a:extLst>
                <a:ext uri="{FF2B5EF4-FFF2-40B4-BE49-F238E27FC236}">
                  <a16:creationId xmlns:a16="http://schemas.microsoft.com/office/drawing/2014/main" id="{8FEE486C-D9AE-E94A-AE0F-F0767E660F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869219">
              <a:off x="540" y="2174"/>
              <a:ext cx="1231" cy="5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9">
              <a:extLst>
                <a:ext uri="{FF2B5EF4-FFF2-40B4-BE49-F238E27FC236}">
                  <a16:creationId xmlns:a16="http://schemas.microsoft.com/office/drawing/2014/main" id="{D01BE337-C140-0D48-8A68-806FAA31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6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O</a:t>
              </a:r>
            </a:p>
          </p:txBody>
        </p:sp>
        <p:sp>
          <p:nvSpPr>
            <p:cNvPr id="21532" name="Text Box 10">
              <a:extLst>
                <a:ext uri="{FF2B5EF4-FFF2-40B4-BE49-F238E27FC236}">
                  <a16:creationId xmlns:a16="http://schemas.microsoft.com/office/drawing/2014/main" id="{D71F8E51-A237-EF4B-A4E3-F0E79DB96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66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M</a:t>
              </a:r>
            </a:p>
          </p:txBody>
        </p:sp>
        <p:sp>
          <p:nvSpPr>
            <p:cNvPr id="21533" name="Text Box 11">
              <a:extLst>
                <a:ext uri="{FF2B5EF4-FFF2-40B4-BE49-F238E27FC236}">
                  <a16:creationId xmlns:a16="http://schemas.microsoft.com/office/drawing/2014/main" id="{2548205A-0A86-5749-9F41-A386A4079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687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N</a:t>
              </a:r>
            </a:p>
          </p:txBody>
        </p:sp>
        <p:sp>
          <p:nvSpPr>
            <p:cNvPr id="21534" name="Text Box 12">
              <a:extLst>
                <a:ext uri="{FF2B5EF4-FFF2-40B4-BE49-F238E27FC236}">
                  <a16:creationId xmlns:a16="http://schemas.microsoft.com/office/drawing/2014/main" id="{1167CDD7-EA7D-8645-93BE-0D7E8C62F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77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660033"/>
                  </a:solidFill>
                </a:rPr>
                <a:t>b)</a:t>
              </a:r>
            </a:p>
          </p:txBody>
        </p:sp>
      </p:grpSp>
      <p:grpSp>
        <p:nvGrpSpPr>
          <p:cNvPr id="21512" name="Group 14">
            <a:extLst>
              <a:ext uri="{FF2B5EF4-FFF2-40B4-BE49-F238E27FC236}">
                <a16:creationId xmlns:a16="http://schemas.microsoft.com/office/drawing/2014/main" id="{EDF92AF6-C284-864B-9E97-1B73E1AF7EEE}"/>
              </a:ext>
            </a:extLst>
          </p:cNvPr>
          <p:cNvGrpSpPr>
            <a:grpSpLocks/>
          </p:cNvGrpSpPr>
          <p:nvPr/>
        </p:nvGrpSpPr>
        <p:grpSpPr bwMode="auto">
          <a:xfrm>
            <a:off x="1888603" y="119608"/>
            <a:ext cx="4038600" cy="1997075"/>
            <a:chOff x="336" y="480"/>
            <a:chExt cx="2496" cy="1258"/>
          </a:xfrm>
        </p:grpSpPr>
        <p:sp>
          <p:nvSpPr>
            <p:cNvPr id="21523" name="Line 15">
              <a:extLst>
                <a:ext uri="{FF2B5EF4-FFF2-40B4-BE49-F238E27FC236}">
                  <a16:creationId xmlns:a16="http://schemas.microsoft.com/office/drawing/2014/main" id="{1763A70C-40EB-BD4D-86E3-75AE165D4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0" y="826"/>
              <a:ext cx="1584" cy="6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24" name="Line 16">
              <a:extLst>
                <a:ext uri="{FF2B5EF4-FFF2-40B4-BE49-F238E27FC236}">
                  <a16:creationId xmlns:a16="http://schemas.microsoft.com/office/drawing/2014/main" id="{2BF0FEAD-7839-1541-A891-B82B16AE3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440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525" name="Text Box 17">
              <a:extLst>
                <a:ext uri="{FF2B5EF4-FFF2-40B4-BE49-F238E27FC236}">
                  <a16:creationId xmlns:a16="http://schemas.microsoft.com/office/drawing/2014/main" id="{ECBF0641-7F61-644B-84E9-E4FA3FDB7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" y="123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660033"/>
                  </a:solidFill>
                </a:rPr>
                <a:t>O</a:t>
              </a:r>
            </a:p>
          </p:txBody>
        </p:sp>
        <p:sp>
          <p:nvSpPr>
            <p:cNvPr id="21526" name="Text Box 18">
              <a:extLst>
                <a:ext uri="{FF2B5EF4-FFF2-40B4-BE49-F238E27FC236}">
                  <a16:creationId xmlns:a16="http://schemas.microsoft.com/office/drawing/2014/main" id="{A4D1C149-D67F-DB48-ABC0-D899ACE0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53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A</a:t>
              </a:r>
            </a:p>
          </p:txBody>
        </p:sp>
        <p:sp>
          <p:nvSpPr>
            <p:cNvPr id="21527" name="Text Box 19">
              <a:extLst>
                <a:ext uri="{FF2B5EF4-FFF2-40B4-BE49-F238E27FC236}">
                  <a16:creationId xmlns:a16="http://schemas.microsoft.com/office/drawing/2014/main" id="{B24E2762-315E-E84B-B85E-FA0AD9655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507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660033"/>
                  </a:solidFill>
                </a:rPr>
                <a:t>B</a:t>
              </a:r>
            </a:p>
          </p:txBody>
        </p:sp>
        <p:sp>
          <p:nvSpPr>
            <p:cNvPr id="21528" name="Text Box 20">
              <a:extLst>
                <a:ext uri="{FF2B5EF4-FFF2-40B4-BE49-F238E27FC236}">
                  <a16:creationId xmlns:a16="http://schemas.microsoft.com/office/drawing/2014/main" id="{CEC27E79-F921-604B-AB17-1985AB7AE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8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660033"/>
                  </a:solidFill>
                </a:rPr>
                <a:t>a)</a:t>
              </a:r>
            </a:p>
          </p:txBody>
        </p:sp>
      </p:grpSp>
      <p:grpSp>
        <p:nvGrpSpPr>
          <p:cNvPr id="21513" name="Group 21">
            <a:extLst>
              <a:ext uri="{FF2B5EF4-FFF2-40B4-BE49-F238E27FC236}">
                <a16:creationId xmlns:a16="http://schemas.microsoft.com/office/drawing/2014/main" id="{8D8985AC-059E-4147-BE0A-E0CB572BF1F4}"/>
              </a:ext>
            </a:extLst>
          </p:cNvPr>
          <p:cNvGrpSpPr>
            <a:grpSpLocks/>
          </p:cNvGrpSpPr>
          <p:nvPr/>
        </p:nvGrpSpPr>
        <p:grpSpPr bwMode="auto">
          <a:xfrm>
            <a:off x="1997950" y="5252180"/>
            <a:ext cx="5533308" cy="1179518"/>
            <a:chOff x="-496" y="3385"/>
            <a:chExt cx="3712" cy="743"/>
          </a:xfrm>
        </p:grpSpPr>
        <p:grpSp>
          <p:nvGrpSpPr>
            <p:cNvPr id="21514" name="Group 22">
              <a:extLst>
                <a:ext uri="{FF2B5EF4-FFF2-40B4-BE49-F238E27FC236}">
                  <a16:creationId xmlns:a16="http://schemas.microsoft.com/office/drawing/2014/main" id="{0D3E1D52-1822-F741-BFC0-717051753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96" y="3385"/>
              <a:ext cx="3712" cy="743"/>
              <a:chOff x="-352" y="3385"/>
              <a:chExt cx="3712" cy="743"/>
            </a:xfrm>
          </p:grpSpPr>
          <p:sp>
            <p:nvSpPr>
              <p:cNvPr id="21516" name="Text Box 23">
                <a:extLst>
                  <a:ext uri="{FF2B5EF4-FFF2-40B4-BE49-F238E27FC236}">
                    <a16:creationId xmlns:a16="http://schemas.microsoft.com/office/drawing/2014/main" id="{07752CFE-6036-3F4B-B1EA-AE253D7B0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52" y="3385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660033"/>
                    </a:solidFill>
                  </a:rPr>
                  <a:t>c)</a:t>
                </a:r>
              </a:p>
            </p:txBody>
          </p:sp>
          <p:grpSp>
            <p:nvGrpSpPr>
              <p:cNvPr id="21517" name="Group 24">
                <a:extLst>
                  <a:ext uri="{FF2B5EF4-FFF2-40B4-BE49-F238E27FC236}">
                    <a16:creationId xmlns:a16="http://schemas.microsoft.com/office/drawing/2014/main" id="{CD0FA304-8F27-BE43-9E5A-FB21C68AB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875"/>
                <a:ext cx="3168" cy="0"/>
                <a:chOff x="144" y="4067"/>
                <a:chExt cx="3168" cy="0"/>
              </a:xfrm>
            </p:grpSpPr>
            <p:sp>
              <p:nvSpPr>
                <p:cNvPr id="21521" name="Line 25">
                  <a:extLst>
                    <a:ext uri="{FF2B5EF4-FFF2-40B4-BE49-F238E27FC236}">
                      <a16:creationId xmlns:a16="http://schemas.microsoft.com/office/drawing/2014/main" id="{95E9DBC4-A30C-C44C-9FBB-6919C2358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4067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2" name="Line 26">
                  <a:extLst>
                    <a:ext uri="{FF2B5EF4-FFF2-40B4-BE49-F238E27FC236}">
                      <a16:creationId xmlns:a16="http://schemas.microsoft.com/office/drawing/2014/main" id="{E31FE67C-4B21-B043-8D93-FF77B1A7C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" y="4067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518" name="Text Box 27">
                <a:extLst>
                  <a:ext uri="{FF2B5EF4-FFF2-40B4-BE49-F238E27FC236}">
                    <a16:creationId xmlns:a16="http://schemas.microsoft.com/office/drawing/2014/main" id="{2A031BB0-84B6-194D-AB4E-99E610D01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3897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>
                    <a:solidFill>
                      <a:srgbClr val="660033"/>
                    </a:solidFill>
                  </a:rPr>
                  <a:t>C</a:t>
                </a:r>
              </a:p>
            </p:txBody>
          </p:sp>
          <p:sp>
            <p:nvSpPr>
              <p:cNvPr id="21519" name="Text Box 28">
                <a:extLst>
                  <a:ext uri="{FF2B5EF4-FFF2-40B4-BE49-F238E27FC236}">
                    <a16:creationId xmlns:a16="http://schemas.microsoft.com/office/drawing/2014/main" id="{E5483167-3A6B-334C-84A1-253B1CA01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388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>
                    <a:solidFill>
                      <a:srgbClr val="660033"/>
                    </a:solidFill>
                  </a:rPr>
                  <a:t>D</a:t>
                </a:r>
              </a:p>
            </p:txBody>
          </p:sp>
          <p:sp>
            <p:nvSpPr>
              <p:cNvPr id="21520" name="Text Box 29">
                <a:extLst>
                  <a:ext uri="{FF2B5EF4-FFF2-40B4-BE49-F238E27FC236}">
                    <a16:creationId xmlns:a16="http://schemas.microsoft.com/office/drawing/2014/main" id="{67F340F9-B7A4-6C44-98D5-47C697F2A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897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800">
                    <a:solidFill>
                      <a:srgbClr val="660033"/>
                    </a:solidFill>
                  </a:rPr>
                  <a:t>O</a:t>
                </a:r>
              </a:p>
            </p:txBody>
          </p:sp>
        </p:grpSp>
        <p:sp>
          <p:nvSpPr>
            <p:cNvPr id="21515" name="AutoShape 30">
              <a:extLst>
                <a:ext uri="{FF2B5EF4-FFF2-40B4-BE49-F238E27FC236}">
                  <a16:creationId xmlns:a16="http://schemas.microsoft.com/office/drawing/2014/main" id="{321287C5-A9C9-F54C-A6B9-70599795F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53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7620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00993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0200" y="5414964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1619" y="5488781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94775" y="3175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0" y="1752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4400" b="1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rot="14414418" flipH="1">
            <a:off x="2951163" y="2011363"/>
            <a:ext cx="20638" cy="2189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0" y="2590800"/>
            <a:ext cx="457200" cy="990600"/>
            <a:chOff x="720" y="720"/>
            <a:chExt cx="576" cy="1296"/>
          </a:xfrm>
        </p:grpSpPr>
        <p:sp>
          <p:nvSpPr>
            <p:cNvPr id="15397" name="AutoShape 12"/>
            <p:cNvSpPr>
              <a:spLocks noChangeArrowheads="1"/>
            </p:cNvSpPr>
            <p:nvPr/>
          </p:nvSpPr>
          <p:spPr bwMode="auto">
            <a:xfrm>
              <a:off x="720" y="720"/>
              <a:ext cx="576" cy="1296"/>
            </a:xfrm>
            <a:prstGeom prst="rtTriangle">
              <a:avLst/>
            </a:prstGeom>
            <a:solidFill>
              <a:srgbClr val="FFFF99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8" name="AutoShape 13"/>
            <p:cNvSpPr>
              <a:spLocks noChangeArrowheads="1"/>
            </p:cNvSpPr>
            <p:nvPr/>
          </p:nvSpPr>
          <p:spPr bwMode="auto">
            <a:xfrm>
              <a:off x="816" y="1165"/>
              <a:ext cx="314" cy="751"/>
            </a:xfrm>
            <a:prstGeom prst="rtTriangle">
              <a:avLst/>
            </a:prstGeom>
            <a:solidFill>
              <a:srgbClr val="FFFF99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5305425" y="3614738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4557713" y="2466975"/>
            <a:ext cx="7620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28825" y="2624138"/>
            <a:ext cx="457200" cy="990600"/>
            <a:chOff x="720" y="720"/>
            <a:chExt cx="576" cy="1296"/>
          </a:xfrm>
        </p:grpSpPr>
        <p:sp>
          <p:nvSpPr>
            <p:cNvPr id="15395" name="AutoShape 17"/>
            <p:cNvSpPr>
              <a:spLocks noChangeArrowheads="1"/>
            </p:cNvSpPr>
            <p:nvPr/>
          </p:nvSpPr>
          <p:spPr bwMode="auto">
            <a:xfrm>
              <a:off x="720" y="720"/>
              <a:ext cx="576" cy="1296"/>
            </a:xfrm>
            <a:prstGeom prst="rtTriangle">
              <a:avLst/>
            </a:prstGeom>
            <a:solidFill>
              <a:srgbClr val="FFFF99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6" name="AutoShape 18"/>
            <p:cNvSpPr>
              <a:spLocks noChangeArrowheads="1"/>
            </p:cNvSpPr>
            <p:nvPr/>
          </p:nvSpPr>
          <p:spPr bwMode="auto">
            <a:xfrm>
              <a:off x="816" y="1165"/>
              <a:ext cx="314" cy="751"/>
            </a:xfrm>
            <a:prstGeom prst="rtTriangle">
              <a:avLst/>
            </a:prstGeom>
            <a:solidFill>
              <a:srgbClr val="FFFF99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8805863" y="3552825"/>
            <a:ext cx="76200" cy="76200"/>
          </a:xfrm>
          <a:prstGeom prst="flowChartConnector">
            <a:avLst/>
          </a:prstGeom>
          <a:solidFill>
            <a:schemeClr val="bg2"/>
          </a:solidFill>
          <a:ln w="76200" algn="ctr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7391400" y="3600450"/>
            <a:ext cx="297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863013" y="2562225"/>
            <a:ext cx="457200" cy="990600"/>
            <a:chOff x="720" y="720"/>
            <a:chExt cx="576" cy="1296"/>
          </a:xfrm>
        </p:grpSpPr>
        <p:sp>
          <p:nvSpPr>
            <p:cNvPr id="15393" name="AutoShape 22"/>
            <p:cNvSpPr>
              <a:spLocks noChangeArrowheads="1"/>
            </p:cNvSpPr>
            <p:nvPr/>
          </p:nvSpPr>
          <p:spPr bwMode="auto">
            <a:xfrm>
              <a:off x="720" y="720"/>
              <a:ext cx="576" cy="1296"/>
            </a:xfrm>
            <a:prstGeom prst="rtTriangle">
              <a:avLst/>
            </a:prstGeom>
            <a:solidFill>
              <a:srgbClr val="FFFF99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4" name="AutoShape 23"/>
            <p:cNvSpPr>
              <a:spLocks noChangeArrowheads="1"/>
            </p:cNvSpPr>
            <p:nvPr/>
          </p:nvSpPr>
          <p:spPr bwMode="auto">
            <a:xfrm>
              <a:off x="816" y="1165"/>
              <a:ext cx="314" cy="751"/>
            </a:xfrm>
            <a:prstGeom prst="rtTriangle">
              <a:avLst/>
            </a:prstGeom>
            <a:solidFill>
              <a:srgbClr val="FF0000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620000" y="4191000"/>
            <a:ext cx="27432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bẹt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876800" y="4191000"/>
            <a:ext cx="23622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tù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905000" y="4191000"/>
            <a:ext cx="23622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flipH="1">
            <a:off x="8358188" y="2566988"/>
            <a:ext cx="457200" cy="990600"/>
            <a:chOff x="720" y="720"/>
            <a:chExt cx="576" cy="1296"/>
          </a:xfrm>
        </p:grpSpPr>
        <p:sp>
          <p:nvSpPr>
            <p:cNvPr id="15391" name="AutoShape 28"/>
            <p:cNvSpPr>
              <a:spLocks noChangeArrowheads="1"/>
            </p:cNvSpPr>
            <p:nvPr/>
          </p:nvSpPr>
          <p:spPr bwMode="auto">
            <a:xfrm>
              <a:off x="720" y="720"/>
              <a:ext cx="576" cy="1296"/>
            </a:xfrm>
            <a:prstGeom prst="rtTriangle">
              <a:avLst/>
            </a:prstGeom>
            <a:solidFill>
              <a:srgbClr val="FFFF99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2" name="AutoShape 29"/>
            <p:cNvSpPr>
              <a:spLocks noChangeArrowheads="1"/>
            </p:cNvSpPr>
            <p:nvPr/>
          </p:nvSpPr>
          <p:spPr bwMode="auto">
            <a:xfrm>
              <a:off x="816" y="1165"/>
              <a:ext cx="314" cy="751"/>
            </a:xfrm>
            <a:prstGeom prst="rtTriangle">
              <a:avLst/>
            </a:prstGeom>
            <a:solidFill>
              <a:srgbClr val="00CC00"/>
            </a:solidFill>
            <a:ln w="508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3276600" y="22098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733800" y="35814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1524000" y="3429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114800" y="25908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4953000" y="35814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6477000" y="35814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7391400" y="35814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8610600" y="35814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9906000" y="353853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808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rot="14414418" flipH="1">
            <a:off x="2965451" y="1997076"/>
            <a:ext cx="20637" cy="2189162"/>
          </a:xfrm>
          <a:prstGeom prst="line">
            <a:avLst/>
          </a:prstGeom>
          <a:noFill/>
          <a:ln w="38100">
            <a:solidFill>
              <a:srgbClr val="FDF96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2000250" y="3633788"/>
            <a:ext cx="2209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V="1">
            <a:off x="1995488" y="3638550"/>
            <a:ext cx="2209800" cy="0"/>
          </a:xfrm>
          <a:prstGeom prst="line">
            <a:avLst/>
          </a:prstGeom>
          <a:noFill/>
          <a:ln w="38100">
            <a:solidFill>
              <a:srgbClr val="FDF96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2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2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nimBg="1"/>
      <p:bldP spid="23576" grpId="0" animBg="1"/>
      <p:bldP spid="23577" grpId="0" animBg="1"/>
      <p:bldP spid="23578" grpId="0" animBg="1"/>
      <p:bldP spid="23582" grpId="0"/>
      <p:bldP spid="23583" grpId="0"/>
      <p:bldP spid="23584" grpId="0"/>
      <p:bldP spid="23585" grpId="0"/>
      <p:bldP spid="23586" grpId="0"/>
      <p:bldP spid="23587" grpId="0"/>
      <p:bldP spid="23588" grpId="0"/>
      <p:bldP spid="23589" grpId="0"/>
      <p:bldP spid="235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412</Words>
  <Application>Microsoft Office PowerPoint</Application>
  <PresentationFormat>Widescreen</PresentationFormat>
  <Paragraphs>167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.VnBlack</vt:lpstr>
      <vt:lpstr>.VnTime</vt:lpstr>
      <vt:lpstr>Arial</vt:lpstr>
      <vt:lpstr>Bungee Inline</vt:lpstr>
      <vt:lpstr>Calibri</vt:lpstr>
      <vt:lpstr>Calibri Light</vt:lpstr>
      <vt:lpstr>Montserrat Alternates Black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11 tháng 10 năm 2021  Toán  Tiết 38: Góc nhọn, góc tù, góc bẹt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</cp:revision>
  <dcterms:created xsi:type="dcterms:W3CDTF">2020-04-15T15:22:48Z</dcterms:created>
  <dcterms:modified xsi:type="dcterms:W3CDTF">2022-10-27T05:46:46Z</dcterms:modified>
</cp:coreProperties>
</file>