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17"/>
  </p:notesMasterIdLst>
  <p:sldIdLst>
    <p:sldId id="325" r:id="rId2"/>
    <p:sldId id="326" r:id="rId3"/>
    <p:sldId id="292" r:id="rId4"/>
    <p:sldId id="293" r:id="rId5"/>
    <p:sldId id="294" r:id="rId6"/>
    <p:sldId id="313" r:id="rId7"/>
    <p:sldId id="322" r:id="rId8"/>
    <p:sldId id="324" r:id="rId9"/>
    <p:sldId id="323" r:id="rId10"/>
    <p:sldId id="314" r:id="rId11"/>
    <p:sldId id="299" r:id="rId12"/>
    <p:sldId id="304" r:id="rId13"/>
    <p:sldId id="305" r:id="rId14"/>
    <p:sldId id="306" r:id="rId15"/>
    <p:sldId id="32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849" autoAdjust="0"/>
  </p:normalViewPr>
  <p:slideViewPr>
    <p:cSldViewPr>
      <p:cViewPr varScale="1">
        <p:scale>
          <a:sx n="70" d="100"/>
          <a:sy n="70" d="100"/>
        </p:scale>
        <p:origin x="136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pPr/>
              <a:t>11/3/2023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pPr/>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6628" name="Slide Number Placeholder 3"/>
          <p:cNvSpPr>
            <a:spLocks noGrp="1"/>
          </p:cNvSpPr>
          <p:nvPr>
            <p:ph type="sldNum" sz="quarter" idx="5"/>
          </p:nvPr>
        </p:nvSpPr>
        <p:spPr bwMode="auto">
          <a:ln>
            <a:miter lim="800000"/>
            <a:headEnd/>
            <a:tailEnd/>
          </a:ln>
        </p:spPr>
        <p:txBody>
          <a:bodyPr/>
          <a:lstStyle/>
          <a:p>
            <a:pPr>
              <a:defRPr/>
            </a:pPr>
            <a:fld id="{C8A7909C-791F-4A98-B750-FCE7579ACD6F}" type="slidenum">
              <a:rPr lang="en-US" smtClean="0"/>
              <a:pPr>
                <a:defRPr/>
              </a:pPr>
              <a:t>1</a:t>
            </a:fld>
            <a:endParaRPr lang="en-US" smtClean="0"/>
          </a:p>
        </p:txBody>
      </p:sp>
    </p:spTree>
    <p:extLst>
      <p:ext uri="{BB962C8B-B14F-4D97-AF65-F5344CB8AC3E}">
        <p14:creationId xmlns:p14="http://schemas.microsoft.com/office/powerpoint/2010/main" val="45629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pPr/>
              <a:t>11/3/2023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pPr/>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audio" Target="file:///C:\Users\ibm\Downloads\Em%20Y&#234;u%20Tr&#432;&#7901;ng%20Em.mp3" TargetMode="External"/><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gif"/><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5"/>
          <a:srcRect/>
          <a:stretch>
            <a:fillRect/>
          </a:stretch>
        </p:blipFill>
        <p:spPr bwMode="auto">
          <a:xfrm>
            <a:off x="0" y="0"/>
            <a:ext cx="9144000" cy="7010400"/>
          </a:xfrm>
          <a:prstGeom prst="rect">
            <a:avLst/>
          </a:prstGeom>
          <a:noFill/>
          <a:ln w="9525">
            <a:noFill/>
            <a:miter lim="800000"/>
            <a:headEnd/>
            <a:tailEnd/>
          </a:ln>
        </p:spPr>
      </p:pic>
      <p:pic>
        <p:nvPicPr>
          <p:cNvPr id="25" name="Picture 24">
            <a:hlinkClick r:id="" action="ppaction://media"/>
          </p:cNvPr>
          <p:cNvPicPr>
            <a:picLocks noRot="1" noChangeAspect="1"/>
          </p:cNvPicPr>
          <p:nvPr>
            <a:videoFile r:link="rId1"/>
          </p:nvPr>
        </p:nvPicPr>
        <p:blipFill>
          <a:blip r:embed="rId6"/>
          <a:srcRect/>
          <a:stretch>
            <a:fillRect/>
          </a:stretch>
        </p:blipFill>
        <p:spPr bwMode="auto">
          <a:xfrm>
            <a:off x="9858375" y="2313517"/>
            <a:ext cx="457200" cy="609600"/>
          </a:xfrm>
          <a:prstGeom prst="rect">
            <a:avLst/>
          </a:prstGeom>
          <a:noFill/>
          <a:ln w="9525">
            <a:noFill/>
            <a:miter lim="800000"/>
            <a:headEnd/>
            <a:tailEnd/>
          </a:ln>
        </p:spPr>
      </p:pic>
      <p:pic>
        <p:nvPicPr>
          <p:cNvPr id="26" name="Picture 25"/>
          <p:cNvPicPr>
            <a:picLocks noChangeAspect="1"/>
          </p:cNvPicPr>
          <p:nvPr/>
        </p:nvPicPr>
        <p:blipFill>
          <a:blip r:embed="rId7"/>
          <a:srcRect/>
          <a:stretch>
            <a:fillRect/>
          </a:stretch>
        </p:blipFill>
        <p:spPr bwMode="auto">
          <a:xfrm>
            <a:off x="4538663" y="0"/>
            <a:ext cx="2208212" cy="7010400"/>
          </a:xfrm>
          <a:prstGeom prst="rect">
            <a:avLst/>
          </a:prstGeom>
          <a:noFill/>
          <a:ln w="9525">
            <a:noFill/>
            <a:miter lim="800000"/>
            <a:headEnd/>
            <a:tailEnd/>
          </a:ln>
        </p:spPr>
      </p:pic>
      <p:pic>
        <p:nvPicPr>
          <p:cNvPr id="27" name="Picture 26"/>
          <p:cNvPicPr>
            <a:picLocks noChangeAspect="1"/>
          </p:cNvPicPr>
          <p:nvPr/>
        </p:nvPicPr>
        <p:blipFill>
          <a:blip r:embed="rId8"/>
          <a:srcRect/>
          <a:stretch>
            <a:fillRect/>
          </a:stretch>
        </p:blipFill>
        <p:spPr bwMode="auto">
          <a:xfrm>
            <a:off x="6719889" y="0"/>
            <a:ext cx="2446337" cy="7010400"/>
          </a:xfrm>
          <a:prstGeom prst="rect">
            <a:avLst/>
          </a:prstGeom>
          <a:noFill/>
          <a:ln w="9525">
            <a:noFill/>
            <a:miter lim="800000"/>
            <a:headEnd/>
            <a:tailEnd/>
          </a:ln>
        </p:spPr>
      </p:pic>
      <p:pic>
        <p:nvPicPr>
          <p:cNvPr id="28" name="Picture 27"/>
          <p:cNvPicPr>
            <a:picLocks noChangeAspect="1"/>
          </p:cNvPicPr>
          <p:nvPr/>
        </p:nvPicPr>
        <p:blipFill>
          <a:blip r:embed="rId9"/>
          <a:srcRect/>
          <a:stretch>
            <a:fillRect/>
          </a:stretch>
        </p:blipFill>
        <p:spPr bwMode="auto">
          <a:xfrm>
            <a:off x="2359026" y="0"/>
            <a:ext cx="2208213" cy="7010400"/>
          </a:xfrm>
          <a:prstGeom prst="rect">
            <a:avLst/>
          </a:prstGeom>
          <a:noFill/>
          <a:ln w="9525">
            <a:noFill/>
            <a:miter lim="800000"/>
            <a:headEnd/>
            <a:tailEnd/>
          </a:ln>
        </p:spPr>
      </p:pic>
      <p:pic>
        <p:nvPicPr>
          <p:cNvPr id="29" name="Picture 28"/>
          <p:cNvPicPr>
            <a:picLocks noChangeAspect="1"/>
          </p:cNvPicPr>
          <p:nvPr/>
        </p:nvPicPr>
        <p:blipFill>
          <a:blip r:embed="rId8"/>
          <a:srcRect/>
          <a:stretch>
            <a:fillRect/>
          </a:stretch>
        </p:blipFill>
        <p:spPr bwMode="auto">
          <a:xfrm>
            <a:off x="-28575" y="0"/>
            <a:ext cx="2443163" cy="7010400"/>
          </a:xfrm>
          <a:prstGeom prst="rect">
            <a:avLst/>
          </a:prstGeom>
          <a:noFill/>
          <a:ln w="9525">
            <a:noFill/>
            <a:miter lim="800000"/>
            <a:headEnd/>
            <a:tailEnd/>
          </a:ln>
        </p:spPr>
      </p:pic>
      <p:grpSp>
        <p:nvGrpSpPr>
          <p:cNvPr id="2" name="Group 4"/>
          <p:cNvGrpSpPr>
            <a:grpSpLocks/>
          </p:cNvGrpSpPr>
          <p:nvPr/>
        </p:nvGrpSpPr>
        <p:grpSpPr bwMode="auto">
          <a:xfrm>
            <a:off x="-609600" y="-2666999"/>
            <a:ext cx="10510838" cy="13197417"/>
            <a:chOff x="-815892" y="-2743201"/>
            <a:chExt cx="14014579" cy="13196138"/>
          </a:xfrm>
        </p:grpSpPr>
        <p:pic>
          <p:nvPicPr>
            <p:cNvPr id="5134" name="Picture 29"/>
            <p:cNvPicPr>
              <a:picLocks noChangeAspect="1"/>
            </p:cNvPicPr>
            <p:nvPr/>
          </p:nvPicPr>
          <p:blipFill>
            <a:blip r:embed="rId10"/>
            <a:srcRect/>
            <a:stretch>
              <a:fillRect/>
            </a:stretch>
          </p:blipFill>
          <p:spPr bwMode="auto">
            <a:xfrm>
              <a:off x="-815892" y="-2743201"/>
              <a:ext cx="14014579" cy="11858625"/>
            </a:xfrm>
            <a:prstGeom prst="rect">
              <a:avLst/>
            </a:prstGeom>
            <a:noFill/>
            <a:ln w="9525">
              <a:noFill/>
              <a:miter lim="800000"/>
              <a:headEnd/>
              <a:tailEnd/>
            </a:ln>
          </p:spPr>
        </p:pic>
        <p:pic>
          <p:nvPicPr>
            <p:cNvPr id="5135" name="Picture 14"/>
            <p:cNvPicPr>
              <a:picLocks noChangeAspect="1"/>
            </p:cNvPicPr>
            <p:nvPr/>
          </p:nvPicPr>
          <p:blipFill>
            <a:blip r:embed="rId11"/>
            <a:srcRect/>
            <a:stretch>
              <a:fillRect/>
            </a:stretch>
          </p:blipFill>
          <p:spPr bwMode="auto">
            <a:xfrm>
              <a:off x="4085412" y="7129920"/>
              <a:ext cx="4271184" cy="3323017"/>
            </a:xfrm>
            <a:prstGeom prst="rect">
              <a:avLst/>
            </a:prstGeom>
            <a:noFill/>
            <a:ln w="9525">
              <a:noFill/>
              <a:miter lim="800000"/>
              <a:headEnd/>
              <a:tailEnd/>
            </a:ln>
          </p:spPr>
        </p:pic>
      </p:grpSp>
      <p:sp>
        <p:nvSpPr>
          <p:cNvPr id="18" name="TextBox 17"/>
          <p:cNvSpPr txBox="1"/>
          <p:nvPr/>
        </p:nvSpPr>
        <p:spPr>
          <a:xfrm>
            <a:off x="-152400" y="1969216"/>
            <a:ext cx="9525000" cy="1261884"/>
          </a:xfrm>
          <a:prstGeom prst="rect">
            <a:avLst/>
          </a:prstGeom>
          <a:noFill/>
        </p:spPr>
        <p:txBody>
          <a:bodyPr>
            <a:spAutoFit/>
          </a:bodyPr>
          <a:lstStyle/>
          <a:p>
            <a:pPr algn="ctr">
              <a:defRPr/>
            </a:pPr>
            <a:r>
              <a:rPr lang="en-US" sz="4000" b="1" dirty="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defRPr/>
            </a:pPr>
            <a:r>
              <a:rPr lang="vi-VN" sz="3600" b="1" dirty="0">
                <a:ln>
                  <a:solidFill>
                    <a:schemeClr val="bg1"/>
                  </a:solidFill>
                </a:ln>
                <a:solidFill>
                  <a:srgbClr val="FF0000"/>
                </a:solidFill>
                <a:latin typeface="Times New Roman" panose="02020603050405020304" pitchFamily="18" charset="0"/>
                <a:cs typeface="Times New Roman" panose="02020603050405020304" pitchFamily="18" charset="0"/>
              </a:rPr>
              <a:t>CÁC </a:t>
            </a:r>
            <a:r>
              <a:rPr lang="en-US" sz="3600" b="1" dirty="0" smtClean="0">
                <a:ln>
                  <a:solidFill>
                    <a:schemeClr val="bg1"/>
                  </a:solidFill>
                </a:ln>
                <a:solidFill>
                  <a:srgbClr val="FF0000"/>
                </a:solidFill>
                <a:latin typeface="Times New Roman" panose="02020603050405020304" pitchFamily="18" charset="0"/>
                <a:cs typeface="Times New Roman" panose="02020603050405020304" pitchFamily="18" charset="0"/>
              </a:rPr>
              <a:t>EM HỌC SINH ĐẾN VỚI TIẾT HỌC</a:t>
            </a:r>
            <a:endParaRPr lang="en-US" sz="36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pic>
        <p:nvPicPr>
          <p:cNvPr id="20" name="Picture 19">
            <a:hlinkClick r:id="" action="ppaction://media"/>
          </p:cNvPr>
          <p:cNvPicPr>
            <a:picLocks noRot="1" noChangeAspect="1"/>
          </p:cNvPicPr>
          <p:nvPr>
            <a:videoFile r:link="rId1"/>
          </p:nvPr>
        </p:nvPicPr>
        <p:blipFill>
          <a:blip r:embed="rId6"/>
          <a:srcRect/>
          <a:stretch>
            <a:fillRect/>
          </a:stretch>
        </p:blipFill>
        <p:spPr bwMode="auto">
          <a:xfrm>
            <a:off x="10023475" y="4356100"/>
            <a:ext cx="457200" cy="609600"/>
          </a:xfrm>
          <a:prstGeom prst="rect">
            <a:avLst/>
          </a:prstGeom>
          <a:noFill/>
          <a:ln w="9525">
            <a:noFill/>
            <a:miter lim="800000"/>
            <a:headEnd/>
            <a:tailEnd/>
          </a:ln>
        </p:spPr>
      </p:pic>
      <p:sp>
        <p:nvSpPr>
          <p:cNvPr id="14" name="TextBox 13"/>
          <p:cNvSpPr txBox="1"/>
          <p:nvPr/>
        </p:nvSpPr>
        <p:spPr>
          <a:xfrm>
            <a:off x="3124200" y="4191000"/>
            <a:ext cx="3203762" cy="1323439"/>
          </a:xfrm>
          <a:prstGeom prst="rect">
            <a:avLst/>
          </a:prstGeom>
          <a:noFill/>
          <a:ln>
            <a:noFill/>
          </a:ln>
        </p:spPr>
        <p:txBody>
          <a:bodyPr wrap="none">
            <a:spAutoFit/>
          </a:bodyPr>
          <a:lstStyle/>
          <a:p>
            <a:pPr>
              <a:defRPr/>
            </a:pPr>
            <a:r>
              <a:rPr lang="en-US" sz="4000" b="1" dirty="0" err="1">
                <a:ln w="15875">
                  <a:solidFill>
                    <a:schemeClr val="tx1"/>
                  </a:solidFill>
                </a:ln>
                <a:solidFill>
                  <a:srgbClr val="000066"/>
                </a:solidFill>
                <a:latin typeface="Times New Roman" panose="02020603050405020304" pitchFamily="18" charset="0"/>
                <a:cs typeface="Times New Roman" panose="02020603050405020304" pitchFamily="18" charset="0"/>
              </a:rPr>
              <a:t>Môn</a:t>
            </a:r>
            <a:r>
              <a:rPr lang="en-US" sz="4000" b="1" dirty="0">
                <a:ln w="15875">
                  <a:solidFill>
                    <a:schemeClr val="tx1"/>
                  </a:solidFill>
                </a:ln>
                <a:solidFill>
                  <a:srgbClr val="000066"/>
                </a:solidFill>
                <a:latin typeface="Times New Roman" panose="02020603050405020304" pitchFamily="18" charset="0"/>
                <a:cs typeface="Times New Roman" panose="02020603050405020304" pitchFamily="18" charset="0"/>
              </a:rPr>
              <a:t>: </a:t>
            </a:r>
            <a:r>
              <a:rPr lang="en-US" sz="4000" b="1" spc="50" dirty="0">
                <a:ln w="9525" cmpd="sng">
                  <a:solidFill>
                    <a:schemeClr val="tx1"/>
                  </a:solidFill>
                  <a:prstDash val="solid"/>
                </a:ln>
                <a:solidFill>
                  <a:srgbClr val="000066"/>
                </a:solidFill>
                <a:effectLst>
                  <a:glow rad="38100">
                    <a:schemeClr val="accent1">
                      <a:alpha val="40000"/>
                    </a:schemeClr>
                  </a:glow>
                </a:effectLst>
                <a:latin typeface="Times New Roman" panose="02020603050405020304" pitchFamily="18" charset="0"/>
                <a:cs typeface="Times New Roman" panose="02020603050405020304" pitchFamily="18" charset="0"/>
              </a:rPr>
              <a:t>Tin </a:t>
            </a:r>
            <a:r>
              <a:rPr lang="en-US" sz="4000" b="1" spc="50" dirty="0" err="1">
                <a:ln w="9525" cmpd="sng">
                  <a:solidFill>
                    <a:schemeClr val="tx1"/>
                  </a:solidFill>
                  <a:prstDash val="solid"/>
                </a:ln>
                <a:solidFill>
                  <a:srgbClr val="000066"/>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endParaRPr lang="en-US" sz="4000" b="1" spc="50" dirty="0">
              <a:ln w="9525" cmpd="sng">
                <a:solidFill>
                  <a:schemeClr val="tx1"/>
                </a:solidFill>
                <a:prstDash val="solid"/>
              </a:ln>
              <a:solidFill>
                <a:srgbClr val="000066"/>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pPr>
              <a:defRPr/>
            </a:pPr>
            <a:r>
              <a:rPr lang="en-US" sz="4000" b="1" dirty="0" err="1" smtClean="0">
                <a:ln w="0"/>
                <a:solidFill>
                  <a:srgbClr val="00006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a:t>
            </a:r>
            <a:r>
              <a:rPr lang="en-US" sz="4000" b="1" dirty="0" smtClean="0">
                <a:ln w="0"/>
                <a:solidFill>
                  <a:srgbClr val="00006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4000" b="1" dirty="0">
              <a:ln w="0"/>
              <a:solidFill>
                <a:srgbClr val="00006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Em Yêu Trường Em.mp3">
            <a:hlinkClick r:id="" action="ppaction://media"/>
          </p:cNvPr>
          <p:cNvPicPr>
            <a:picLocks noRot="1" noChangeAspect="1"/>
          </p:cNvPicPr>
          <p:nvPr>
            <a:audioFile r:link="rId2"/>
          </p:nvPr>
        </p:nvPicPr>
        <p:blipFill>
          <a:blip r:embed="rId12"/>
          <a:srcRect/>
          <a:stretch>
            <a:fillRect/>
          </a:stretch>
        </p:blipFill>
        <p:spPr bwMode="auto">
          <a:xfrm>
            <a:off x="381000" y="990600"/>
            <a:ext cx="304800" cy="406400"/>
          </a:xfrm>
          <a:prstGeom prst="rect">
            <a:avLst/>
          </a:prstGeom>
          <a:noFill/>
          <a:ln w="9525">
            <a:noFill/>
            <a:miter lim="800000"/>
            <a:headEnd/>
            <a:tailEnd/>
          </a:ln>
        </p:spPr>
      </p:pic>
      <p:sp>
        <p:nvSpPr>
          <p:cNvPr id="17" name="Title 1"/>
          <p:cNvSpPr txBox="1">
            <a:spLocks/>
          </p:cNvSpPr>
          <p:nvPr/>
        </p:nvSpPr>
        <p:spPr>
          <a:xfrm>
            <a:off x="533400" y="177800"/>
            <a:ext cx="8229600" cy="990600"/>
          </a:xfrm>
          <a:prstGeom prst="rect">
            <a:avLst/>
          </a:prstGeom>
        </p:spPr>
        <p:txBody>
          <a:bodyPr>
            <a:normAutofit/>
          </a:bodyPr>
          <a:lstStyle/>
          <a:p>
            <a:pPr marL="274320" indent="-274320" algn="ctr" fontAlgn="auto">
              <a:spcBef>
                <a:spcPct val="20000"/>
              </a:spcBef>
              <a:spcAft>
                <a:spcPts val="0"/>
              </a:spcAft>
              <a:buClr>
                <a:schemeClr val="accent1"/>
              </a:buClr>
              <a:buSzPct val="85000"/>
              <a:defRPr/>
            </a:pPr>
            <a:r>
              <a:rPr lang="en-US" sz="2000" b="1" dirty="0">
                <a:solidFill>
                  <a:srgbClr val="002060"/>
                </a:solidFill>
                <a:effectLst>
                  <a:reflection blurRad="6350" stA="55000" endA="300" endPos="45500" dir="5400000" sy="-100000" algn="bl" rotWithShape="0"/>
                </a:effectLst>
                <a:latin typeface="Times New Roman" pitchFamily="18" charset="0"/>
                <a:cs typeface="Times New Roman" pitchFamily="18" charset="0"/>
              </a:rPr>
              <a:t>PHÒNG GIÁO DỤC VÀ ĐÀO TẠO HUYỆN THANH TRÌ</a:t>
            </a:r>
          </a:p>
          <a:p>
            <a:pPr marL="274320" indent="-274320" algn="ctr" fontAlgn="auto">
              <a:spcBef>
                <a:spcPct val="20000"/>
              </a:spcBef>
              <a:spcAft>
                <a:spcPts val="0"/>
              </a:spcAft>
              <a:buClr>
                <a:schemeClr val="accent1"/>
              </a:buClr>
              <a:buSzPct val="85000"/>
              <a:defRPr/>
            </a:pPr>
            <a:r>
              <a:rPr lang="en-US" sz="2000" b="1" dirty="0">
                <a:solidFill>
                  <a:srgbClr val="002060"/>
                </a:solidFill>
                <a:effectLst>
                  <a:reflection blurRad="6350" stA="55000" endA="300" endPos="45500" dir="5400000" sy="-100000" algn="bl" rotWithShape="0"/>
                </a:effectLst>
                <a:latin typeface="Times New Roman" pitchFamily="18" charset="0"/>
                <a:cs typeface="Times New Roman" pitchFamily="18" charset="0"/>
              </a:rPr>
              <a:t>TRƯỜNG TIỂU HỌC TỨ HIỆP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103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9862" fill="hold"/>
                                        <p:tgtEl>
                                          <p:spTgt spid="15"/>
                                        </p:tgtEl>
                                      </p:cBhvr>
                                    </p:cmd>
                                  </p:childTnLst>
                                </p:cTn>
                              </p:par>
                            </p:childTnLst>
                          </p:cTn>
                        </p:par>
                      </p:childTnLst>
                    </p:cTn>
                  </p:par>
                </p:childTnLst>
              </p:cTn>
              <p:nextCondLst>
                <p:cond evt="onClick" delay="0">
                  <p:tgtEl>
                    <p:spTgt spid="15"/>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1905001" y="1913870"/>
            <a:ext cx="5334000" cy="13388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KẾT LUẬN</a:t>
            </a:r>
          </a:p>
        </p:txBody>
      </p:sp>
      <p:sp>
        <p:nvSpPr>
          <p:cNvPr id="14" name="TextBox 13"/>
          <p:cNvSpPr txBox="1"/>
          <p:nvPr/>
        </p:nvSpPr>
        <p:spPr>
          <a:xfrm>
            <a:off x="1752600" y="3124200"/>
            <a:ext cx="6629400" cy="2677656"/>
          </a:xfrm>
          <a:prstGeom prst="rect">
            <a:avLst/>
          </a:prstGeom>
          <a:noFill/>
        </p:spPr>
        <p:txBody>
          <a:bodyPr wrap="square" rtlCol="0">
            <a:spAutoFit/>
          </a:bodyPr>
          <a:lstStyle/>
          <a:p>
            <a:pPr algn="just">
              <a:buFontTx/>
              <a:buChar char="-"/>
            </a:pP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Hằng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ngày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chúng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vẫn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thường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xuyên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tiếp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tin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dựa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tin </a:t>
            </a:r>
            <a:r>
              <a:rPr lang="en-US" sz="2400" dirty="0" err="1" smtClean="0">
                <a:solidFill>
                  <a:srgbClr val="FF0000"/>
                </a:solidFill>
                <a:latin typeface="Times New Roman" panose="02020603050405020304" pitchFamily="18" charset="0"/>
                <a:cs typeface="Times New Roman" panose="02020603050405020304" pitchFamily="18" charset="0"/>
              </a:rPr>
              <a:t>để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quyết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định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động</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buFontTx/>
              <a:buChar char="-"/>
            </a:pP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Vậy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thực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hiện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cụ</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tiếp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tin </a:t>
            </a:r>
            <a:r>
              <a:rPr lang="en-US" sz="2400" dirty="0" err="1" smtClean="0">
                <a:solidFill>
                  <a:srgbClr val="FF0000"/>
                </a:solidFill>
                <a:latin typeface="Times New Roman" panose="02020603050405020304" pitchFamily="18" charset="0"/>
                <a:cs typeface="Times New Roman" panose="02020603050405020304" pitchFamily="18" charset="0"/>
              </a:rPr>
              <a:t>đó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biết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chia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cụ</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những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nhỏ</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hơn</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6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cstate="print">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cstate="print">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cstate="print">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cstate="print">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cstate="print">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cstate="print">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2956" y="1913870"/>
            <a:ext cx="8622917" cy="2787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CHƠI</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indent="342900" algn="ctr">
              <a:lnSpc>
                <a:spcPct val="150000"/>
              </a:lnSpc>
              <a:spcBef>
                <a:spcPts val="1350"/>
              </a:spcBef>
            </a:pP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NHANH</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663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152400" y="1154556"/>
            <a:ext cx="8915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err="1" smtClean="0">
                <a:solidFill>
                  <a:srgbClr val="0070C0"/>
                </a:solidFill>
                <a:latin typeface="Times New Roman" pitchFamily="18" charset="0"/>
                <a:cs typeface="Times New Roman" pitchFamily="18" charset="0"/>
              </a:rPr>
              <a:t>Câu</a:t>
            </a:r>
            <a:r>
              <a:rPr lang="en-US" altLang="en-US" sz="3200" b="1" dirty="0" smtClean="0">
                <a:solidFill>
                  <a:srgbClr val="0070C0"/>
                </a:solidFill>
                <a:latin typeface="Times New Roman" pitchFamily="18" charset="0"/>
                <a:cs typeface="Times New Roman" pitchFamily="18" charset="0"/>
              </a:rPr>
              <a:t> 1: </a:t>
            </a:r>
            <a:r>
              <a:rPr lang="en-US" sz="3200" b="1" dirty="0" err="1" smtClean="0">
                <a:solidFill>
                  <a:srgbClr val="0070C0"/>
                </a:solidFill>
                <a:latin typeface="Times New Roman" pitchFamily="18" charset="0"/>
                <a:cs typeface="Times New Roman" pitchFamily="18" charset="0"/>
              </a:rPr>
              <a:t>Em</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đồng</a:t>
            </a:r>
            <a:r>
              <a:rPr lang="en-US" sz="3200" b="1" dirty="0" smtClean="0">
                <a:solidFill>
                  <a:srgbClr val="0070C0"/>
                </a:solidFill>
                <a:latin typeface="Times New Roman" pitchFamily="18" charset="0"/>
                <a:cs typeface="Times New Roman" pitchFamily="18" charset="0"/>
              </a:rPr>
              <a:t> ý </a:t>
            </a:r>
            <a:r>
              <a:rPr lang="en-US" sz="3200" b="1" dirty="0" err="1" smtClean="0">
                <a:solidFill>
                  <a:srgbClr val="0070C0"/>
                </a:solidFill>
                <a:latin typeface="Times New Roman" pitchFamily="18" charset="0"/>
                <a:cs typeface="Times New Roman" pitchFamily="18" charset="0"/>
              </a:rPr>
              <a:t>với</a:t>
            </a:r>
            <a:r>
              <a:rPr lang="en-US" sz="3200" b="1" dirty="0" smtClean="0">
                <a:solidFill>
                  <a:srgbClr val="0070C0"/>
                </a:solidFill>
                <a:latin typeface="Times New Roman" pitchFamily="18" charset="0"/>
                <a:cs typeface="Times New Roman" pitchFamily="18" charset="0"/>
              </a:rPr>
              <a:t> ý </a:t>
            </a:r>
            <a:r>
              <a:rPr lang="en-US" sz="3200" b="1" dirty="0" err="1" smtClean="0">
                <a:solidFill>
                  <a:srgbClr val="0070C0"/>
                </a:solidFill>
                <a:latin typeface="Times New Roman" pitchFamily="18" charset="0"/>
                <a:cs typeface="Times New Roman" pitchFamily="18" charset="0"/>
              </a:rPr>
              <a:t>kiến</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nào</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đúng</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nhất</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dưới</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đây</a:t>
            </a:r>
            <a:r>
              <a:rPr lang="en-US" altLang="en-US" sz="3200" b="1" dirty="0" smtClean="0">
                <a:solidFill>
                  <a:srgbClr val="0070C0"/>
                </a:solidFill>
                <a:latin typeface="Times New Roman" pitchFamily="18" charset="0"/>
                <a:cs typeface="Times New Roman" pitchFamily="18" charset="0"/>
              </a:rPr>
              <a:t>?</a:t>
            </a:r>
            <a:endParaRPr lang="en-US" altLang="en-US" sz="3200" b="1" dirty="0">
              <a:solidFill>
                <a:srgbClr val="0070C0"/>
              </a:solidFill>
              <a:latin typeface="Times New Roman" pitchFamily="18" charset="0"/>
              <a:cs typeface="Times New Roman" pitchFamily="18" charset="0"/>
            </a:endParaRPr>
          </a:p>
        </p:txBody>
      </p:sp>
      <p:sp>
        <p:nvSpPr>
          <p:cNvPr id="6" name="TextBox 4"/>
          <p:cNvSpPr txBox="1">
            <a:spLocks noChangeArrowheads="1"/>
          </p:cNvSpPr>
          <p:nvPr/>
        </p:nvSpPr>
        <p:spPr bwMode="auto">
          <a:xfrm>
            <a:off x="1356431" y="2788981"/>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solidFill>
                  <a:srgbClr val="0070C0"/>
                </a:solidFill>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1371600" y="4343400"/>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solidFill>
                  <a:srgbClr val="0070C0"/>
                </a:solidFill>
                <a:latin typeface="Times New Roman" panose="02020603050405020304" pitchFamily="18" charset="0"/>
                <a:cs typeface="Times New Roman" panose="02020603050405020304" pitchFamily="18" charset="0"/>
              </a:rPr>
              <a:t>C</a:t>
            </a:r>
            <a:endParaRPr lang="en-US" altLang="en-US" sz="2701" b="1" dirty="0">
              <a:solidFill>
                <a:srgbClr val="0070C0"/>
              </a:solidFill>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1371600" y="3505200"/>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solidFill>
                  <a:srgbClr val="0070C0"/>
                </a:solidFill>
                <a:latin typeface="Times New Roman" panose="02020603050405020304" pitchFamily="18" charset="0"/>
                <a:cs typeface="Times New Roman" panose="02020603050405020304" pitchFamily="18" charset="0"/>
              </a:rPr>
              <a:t>B</a:t>
            </a:r>
          </a:p>
        </p:txBody>
      </p:sp>
      <p:pic>
        <p:nvPicPr>
          <p:cNvPr id="13" name="Picture 12" descr="smil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267200"/>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hung-hinh-mat-cuoi-buon-mat-cuoi-khoc-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3505200"/>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726" y="2731816"/>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1752600" y="4343400"/>
            <a:ext cx="647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để</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nhớ</a:t>
            </a:r>
            <a:r>
              <a:rPr lang="en-US" sz="2400" dirty="0" smtClean="0">
                <a:solidFill>
                  <a:srgbClr val="0070C0"/>
                </a:solidFill>
              </a:rPr>
              <a:t>. </a:t>
            </a:r>
            <a:r>
              <a:rPr lang="en-US" sz="2400" dirty="0" err="1" smtClean="0">
                <a:solidFill>
                  <a:srgbClr val="0070C0"/>
                </a:solidFill>
              </a:rPr>
              <a:t>Việc</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r>
              <a:rPr lang="en-US" sz="2400" dirty="0" err="1" smtClean="0">
                <a:solidFill>
                  <a:srgbClr val="0070C0"/>
                </a:solidFill>
              </a:rPr>
              <a:t>hơn</a:t>
            </a:r>
            <a:r>
              <a:rPr lang="en-US" sz="2400" dirty="0" smtClean="0">
                <a:solidFill>
                  <a:srgbClr val="0070C0"/>
                </a:solidFill>
              </a:rPr>
              <a:t>, </a:t>
            </a:r>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a:t>
            </a:r>
            <a:endParaRPr lang="en-US" sz="2101" b="1" dirty="0">
              <a:solidFill>
                <a:srgbClr val="0070C0"/>
              </a:solidFill>
            </a:endParaRPr>
          </a:p>
        </p:txBody>
      </p:sp>
      <p:sp>
        <p:nvSpPr>
          <p:cNvPr id="18" name="TextBox 8"/>
          <p:cNvSpPr txBox="1">
            <a:spLocks noChangeArrowheads="1"/>
          </p:cNvSpPr>
          <p:nvPr/>
        </p:nvSpPr>
        <p:spPr bwMode="auto">
          <a:xfrm>
            <a:off x="1752600" y="350520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để</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r>
              <a:rPr lang="en-US" sz="2400" dirty="0" err="1" smtClean="0">
                <a:solidFill>
                  <a:srgbClr val="0070C0"/>
                </a:solidFill>
              </a:rPr>
              <a:t>ít</a:t>
            </a:r>
            <a:r>
              <a:rPr lang="en-US" sz="2400" dirty="0" smtClean="0">
                <a:solidFill>
                  <a:srgbClr val="0070C0"/>
                </a:solidFill>
              </a:rPr>
              <a:t> </a:t>
            </a:r>
            <a:r>
              <a:rPr lang="en-US" sz="2400" dirty="0" err="1" smtClean="0">
                <a:solidFill>
                  <a:srgbClr val="0070C0"/>
                </a:solidFill>
              </a:rPr>
              <a:t>hơn</a:t>
            </a:r>
            <a:endParaRPr lang="en-US" sz="2101" b="1" dirty="0">
              <a:solidFill>
                <a:srgbClr val="0070C0"/>
              </a:solidFill>
            </a:endParaRPr>
          </a:p>
        </p:txBody>
      </p:sp>
      <p:sp>
        <p:nvSpPr>
          <p:cNvPr id="19" name="TextBox 8"/>
          <p:cNvSpPr txBox="1">
            <a:spLocks noChangeArrowheads="1"/>
          </p:cNvSpPr>
          <p:nvPr/>
        </p:nvSpPr>
        <p:spPr bwMode="auto">
          <a:xfrm>
            <a:off x="1870072" y="2842612"/>
            <a:ext cx="56737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solidFill>
                  <a:srgbClr val="0070C0"/>
                </a:solidFill>
              </a:rPr>
              <a:t>Việc</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r>
              <a:rPr lang="en-US" sz="2400" dirty="0" err="1" smtClean="0">
                <a:solidFill>
                  <a:srgbClr val="0070C0"/>
                </a:solidFill>
              </a:rPr>
              <a:t>hơn</a:t>
            </a:r>
            <a:r>
              <a:rPr lang="en-US" sz="2400" dirty="0" smtClean="0">
                <a:solidFill>
                  <a:srgbClr val="0070C0"/>
                </a:solidFill>
              </a:rPr>
              <a:t>, </a:t>
            </a:r>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val="256941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sai-2 (online-audio-converter.com).wav"/>
                                        </p:tgtEl>
                                      </p:cMediaNode>
                                    </p:audio>
                                  </p:sub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00070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2: </a:t>
            </a:r>
            <a:r>
              <a:rPr lang="en-US" sz="2800" dirty="0" smtClean="0"/>
              <a:t>Theo </a:t>
            </a:r>
            <a:r>
              <a:rPr lang="en-US" sz="2800" dirty="0" err="1" smtClean="0"/>
              <a:t>thời</a:t>
            </a:r>
            <a:r>
              <a:rPr lang="en-US" sz="2800" dirty="0" smtClean="0"/>
              <a:t> </a:t>
            </a:r>
            <a:r>
              <a:rPr lang="en-US" sz="2800" dirty="0" err="1" smtClean="0"/>
              <a:t>khóa</a:t>
            </a:r>
            <a:r>
              <a:rPr lang="en-US" sz="2800" dirty="0" smtClean="0"/>
              <a:t> </a:t>
            </a:r>
            <a:r>
              <a:rPr lang="en-US" sz="2800" dirty="0" err="1" smtClean="0"/>
              <a:t>biểu</a:t>
            </a:r>
            <a:r>
              <a:rPr lang="en-US" sz="2800" dirty="0" smtClean="0"/>
              <a:t>, </a:t>
            </a:r>
            <a:r>
              <a:rPr lang="en-US" sz="2800" dirty="0" err="1" smtClean="0"/>
              <a:t>hôm</a:t>
            </a:r>
            <a:r>
              <a:rPr lang="en-US" sz="2800" dirty="0" smtClean="0"/>
              <a:t> nay </a:t>
            </a:r>
            <a:r>
              <a:rPr lang="en-US" sz="2800" dirty="0" err="1" smtClean="0"/>
              <a:t>có</a:t>
            </a:r>
            <a:r>
              <a:rPr lang="en-US" sz="2800" dirty="0" smtClean="0"/>
              <a:t> </a:t>
            </a:r>
            <a:r>
              <a:rPr lang="en-US" sz="2800" dirty="0" err="1" smtClean="0"/>
              <a:t>tiết</a:t>
            </a:r>
            <a:r>
              <a:rPr lang="en-US" sz="2800" dirty="0" smtClean="0"/>
              <a:t> </a:t>
            </a:r>
            <a:r>
              <a:rPr lang="en-US" sz="2800" dirty="0" err="1" smtClean="0"/>
              <a:t>Mĩ</a:t>
            </a:r>
            <a:r>
              <a:rPr lang="en-US" sz="2800" dirty="0" smtClean="0"/>
              <a:t> </a:t>
            </a:r>
            <a:r>
              <a:rPr lang="en-US" sz="2800" dirty="0" err="1" smtClean="0"/>
              <a:t>thuật</a:t>
            </a:r>
            <a:r>
              <a:rPr lang="en-US" sz="2800" dirty="0" smtClean="0"/>
              <a:t> </a:t>
            </a:r>
            <a:r>
              <a:rPr lang="en-US" sz="2800" dirty="0" err="1" smtClean="0"/>
              <a:t>nên</a:t>
            </a:r>
            <a:r>
              <a:rPr lang="en-US" sz="2800" dirty="0" smtClean="0"/>
              <a:t> </a:t>
            </a:r>
            <a:r>
              <a:rPr lang="en-US" sz="2800" dirty="0" err="1" smtClean="0"/>
              <a:t>em</a:t>
            </a:r>
            <a:r>
              <a:rPr lang="en-US" sz="2800" dirty="0" smtClean="0"/>
              <a:t> </a:t>
            </a:r>
            <a:r>
              <a:rPr lang="en-US" sz="2800" dirty="0" err="1" smtClean="0"/>
              <a:t>lấy</a:t>
            </a:r>
            <a:r>
              <a:rPr lang="en-US" sz="2800" dirty="0" smtClean="0"/>
              <a:t> </a:t>
            </a:r>
            <a:r>
              <a:rPr lang="en-US" sz="2800" dirty="0" err="1" smtClean="0"/>
              <a:t>hộp</a:t>
            </a:r>
            <a:r>
              <a:rPr lang="en-US" sz="2800" dirty="0" smtClean="0"/>
              <a:t> </a:t>
            </a:r>
            <a:r>
              <a:rPr lang="en-US" sz="2800" dirty="0" err="1" smtClean="0"/>
              <a:t>bút</a:t>
            </a:r>
            <a:r>
              <a:rPr lang="en-US" sz="2800" dirty="0" smtClean="0"/>
              <a:t> </a:t>
            </a:r>
            <a:r>
              <a:rPr lang="en-US" sz="2800" dirty="0" err="1" smtClean="0"/>
              <a:t>màu</a:t>
            </a:r>
            <a:r>
              <a:rPr lang="en-US" sz="2800" dirty="0" smtClean="0"/>
              <a:t> </a:t>
            </a:r>
            <a:r>
              <a:rPr lang="en-US" sz="2800" dirty="0" err="1" smtClean="0"/>
              <a:t>để</a:t>
            </a:r>
            <a:r>
              <a:rPr lang="en-US" sz="2800" dirty="0" smtClean="0"/>
              <a:t> </a:t>
            </a:r>
            <a:r>
              <a:rPr lang="en-US" sz="2800" dirty="0" err="1" smtClean="0"/>
              <a:t>vào</a:t>
            </a:r>
            <a:r>
              <a:rPr lang="en-US" sz="2800" dirty="0" smtClean="0"/>
              <a:t> </a:t>
            </a:r>
            <a:r>
              <a:rPr lang="en-US" sz="2800" dirty="0" err="1" smtClean="0"/>
              <a:t>cặp</a:t>
            </a:r>
            <a:r>
              <a:rPr lang="en-US" sz="2800" dirty="0" smtClean="0"/>
              <a:t>. </a:t>
            </a:r>
            <a:r>
              <a:rPr lang="en-US" sz="2800" dirty="0" err="1" smtClean="0"/>
              <a:t>Quyết</a:t>
            </a:r>
            <a:r>
              <a:rPr lang="en-US" sz="2800" dirty="0" smtClean="0"/>
              <a:t> </a:t>
            </a:r>
            <a:r>
              <a:rPr lang="en-US" sz="2800" dirty="0" err="1" smtClean="0"/>
              <a:t>định</a:t>
            </a:r>
            <a:r>
              <a:rPr lang="en-US" sz="2800" dirty="0" smtClean="0"/>
              <a:t> ở </a:t>
            </a:r>
            <a:r>
              <a:rPr lang="en-US" sz="2800" dirty="0" err="1" smtClean="0"/>
              <a:t>câu</a:t>
            </a:r>
            <a:r>
              <a:rPr lang="en-US" sz="2800" dirty="0" smtClean="0"/>
              <a:t> </a:t>
            </a:r>
            <a:r>
              <a:rPr lang="en-US" sz="2800" dirty="0" err="1" smtClean="0"/>
              <a:t>trên</a:t>
            </a:r>
            <a:r>
              <a:rPr lang="en-US" sz="2800" dirty="0" smtClean="0"/>
              <a:t> </a:t>
            </a:r>
            <a:r>
              <a:rPr lang="en-US" sz="2800" dirty="0" err="1" smtClean="0"/>
              <a:t>là</a:t>
            </a:r>
            <a:r>
              <a:rPr lang="en-US" sz="2800" dirty="0" smtClean="0"/>
              <a: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1295400" y="3810000"/>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B</a:t>
            </a:r>
            <a:endParaRPr lang="en-US" altLang="en-US" sz="2701" b="1" dirty="0">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295400" y="2819400"/>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A</a:t>
            </a:r>
            <a:endParaRPr lang="en-US" altLang="en-US" sz="2701" b="1" dirty="0">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1371600" y="4800600"/>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C</a:t>
            </a:r>
            <a:endParaRPr lang="en-US" altLang="en-US" sz="2701" b="1" dirty="0">
              <a:latin typeface="Times New Roman" panose="02020603050405020304" pitchFamily="18" charset="0"/>
              <a:cs typeface="Times New Roman" panose="02020603050405020304" pitchFamily="18" charset="0"/>
            </a:endParaRPr>
          </a:p>
        </p:txBody>
      </p:sp>
      <p:pic>
        <p:nvPicPr>
          <p:cNvPr id="12" name="Picture 11"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743200"/>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mil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3657600"/>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800600"/>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1981200" y="480060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i="1" dirty="0" err="1" smtClean="0"/>
              <a:t>Hôm</a:t>
            </a:r>
            <a:r>
              <a:rPr lang="en-US" sz="2400" i="1" dirty="0" smtClean="0"/>
              <a:t> nay </a:t>
            </a:r>
            <a:r>
              <a:rPr lang="en-US" sz="2400" i="1" dirty="0" err="1" smtClean="0"/>
              <a:t>có</a:t>
            </a:r>
            <a:r>
              <a:rPr lang="en-US" sz="2400" i="1" dirty="0" smtClean="0"/>
              <a:t> </a:t>
            </a:r>
            <a:r>
              <a:rPr lang="en-US" sz="2400" i="1" dirty="0" err="1" smtClean="0"/>
              <a:t>tiết</a:t>
            </a:r>
            <a:r>
              <a:rPr lang="en-US" sz="2400" i="1" dirty="0" smtClean="0"/>
              <a:t> </a:t>
            </a:r>
            <a:r>
              <a:rPr lang="en-US" sz="2400" i="1" dirty="0" err="1" smtClean="0"/>
              <a:t>Mĩ</a:t>
            </a:r>
            <a:r>
              <a:rPr lang="en-US" sz="2400" i="1" dirty="0" smtClean="0"/>
              <a:t> </a:t>
            </a:r>
            <a:r>
              <a:rPr lang="en-US" sz="2400" i="1" dirty="0" err="1" smtClean="0"/>
              <a:t>thuật</a:t>
            </a:r>
            <a:r>
              <a:rPr lang="en-US" sz="2400" i="1" dirty="0" smtClean="0"/>
              <a:t>.</a:t>
            </a:r>
            <a:endParaRPr lang="en-US" sz="2101" b="1" dirty="0">
              <a:solidFill>
                <a:srgbClr val="FF0000"/>
              </a:solidFill>
            </a:endParaRPr>
          </a:p>
        </p:txBody>
      </p:sp>
      <p:sp>
        <p:nvSpPr>
          <p:cNvPr id="18" name="TextBox 8"/>
          <p:cNvSpPr txBox="1">
            <a:spLocks noChangeArrowheads="1"/>
          </p:cNvSpPr>
          <p:nvPr/>
        </p:nvSpPr>
        <p:spPr bwMode="auto">
          <a:xfrm>
            <a:off x="1981200" y="3657600"/>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i="1" dirty="0" err="1" smtClean="0"/>
              <a:t>Xem</a:t>
            </a:r>
            <a:r>
              <a:rPr lang="en-US" sz="2400" i="1" dirty="0" smtClean="0"/>
              <a:t> </a:t>
            </a:r>
            <a:r>
              <a:rPr lang="en-US" sz="2400" i="1" dirty="0" err="1" smtClean="0"/>
              <a:t>thời</a:t>
            </a:r>
            <a:r>
              <a:rPr lang="en-US" sz="2400" i="1" dirty="0" smtClean="0"/>
              <a:t> </a:t>
            </a:r>
            <a:r>
              <a:rPr lang="en-US" sz="2400" i="1" dirty="0" err="1" smtClean="0"/>
              <a:t>khóa</a:t>
            </a:r>
            <a:r>
              <a:rPr lang="en-US" sz="2400" i="1" dirty="0" smtClean="0"/>
              <a:t> </a:t>
            </a:r>
            <a:r>
              <a:rPr lang="en-US" sz="2400" i="1" dirty="0" err="1" smtClean="0"/>
              <a:t>biểu</a:t>
            </a:r>
            <a:endParaRPr lang="en-US" sz="2101" b="1" dirty="0">
              <a:solidFill>
                <a:srgbClr val="FF0000"/>
              </a:solidFill>
            </a:endParaRPr>
          </a:p>
        </p:txBody>
      </p:sp>
      <p:sp>
        <p:nvSpPr>
          <p:cNvPr id="19" name="TextBox 8"/>
          <p:cNvSpPr txBox="1">
            <a:spLocks noChangeArrowheads="1"/>
          </p:cNvSpPr>
          <p:nvPr/>
        </p:nvSpPr>
        <p:spPr bwMode="auto">
          <a:xfrm>
            <a:off x="1870072" y="2842612"/>
            <a:ext cx="4073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i="1" dirty="0" err="1" smtClean="0"/>
              <a:t>Lấy</a:t>
            </a:r>
            <a:r>
              <a:rPr lang="en-US" sz="2400" i="1" dirty="0" smtClean="0"/>
              <a:t>  </a:t>
            </a:r>
            <a:r>
              <a:rPr lang="en-US" sz="2400" i="1" dirty="0" err="1" smtClean="0"/>
              <a:t>hộp</a:t>
            </a:r>
            <a:r>
              <a:rPr lang="en-US" sz="2400" i="1" dirty="0" smtClean="0"/>
              <a:t> </a:t>
            </a:r>
            <a:r>
              <a:rPr lang="en-US" sz="2400" i="1" dirty="0" err="1" smtClean="0"/>
              <a:t>màu</a:t>
            </a:r>
            <a:r>
              <a:rPr lang="en-US" sz="2400" i="1" dirty="0" smtClean="0"/>
              <a:t> </a:t>
            </a:r>
            <a:r>
              <a:rPr lang="en-US" sz="2400" i="1" dirty="0" err="1" smtClean="0"/>
              <a:t>để</a:t>
            </a:r>
            <a:r>
              <a:rPr lang="en-US" sz="2400" i="1" dirty="0" smtClean="0"/>
              <a:t> </a:t>
            </a:r>
            <a:r>
              <a:rPr lang="en-US" sz="2400" i="1" dirty="0" err="1" smtClean="0"/>
              <a:t>vào</a:t>
            </a:r>
            <a:r>
              <a:rPr lang="en-US" sz="2400" i="1" dirty="0" smtClean="0"/>
              <a:t> </a:t>
            </a:r>
            <a:r>
              <a:rPr lang="en-US" sz="2400" i="1" dirty="0" err="1" smtClean="0"/>
              <a:t>cặp</a:t>
            </a:r>
            <a:r>
              <a:rPr lang="en-US" sz="2400" i="1" dirty="0" smtClean="0"/>
              <a:t>.  </a:t>
            </a:r>
            <a:endParaRPr lang="en-US" sz="2101" b="1" dirty="0">
              <a:solidFill>
                <a:srgbClr val="FF0000"/>
              </a:solidFill>
            </a:endParaRPr>
          </a:p>
        </p:txBody>
      </p:sp>
    </p:spTree>
    <p:extLst>
      <p:ext uri="{BB962C8B-B14F-4D97-AF65-F5344CB8AC3E}">
        <p14:creationId xmlns:p14="http://schemas.microsoft.com/office/powerpoint/2010/main" val="3760671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401411" y="881965"/>
            <a:ext cx="80007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3: </a:t>
            </a:r>
            <a:r>
              <a:rPr lang="en-US" sz="2800" dirty="0" err="1" smtClean="0"/>
              <a:t>Khi</a:t>
            </a:r>
            <a:r>
              <a:rPr lang="en-US" sz="2800" dirty="0" smtClean="0"/>
              <a:t> </a:t>
            </a:r>
            <a:r>
              <a:rPr lang="en-US" sz="2800" dirty="0" err="1" smtClean="0"/>
              <a:t>cô</a:t>
            </a:r>
            <a:r>
              <a:rPr lang="en-US" sz="2800" dirty="0" smtClean="0"/>
              <a:t> </a:t>
            </a:r>
            <a:r>
              <a:rPr lang="en-US" sz="2800" dirty="0" err="1" smtClean="0"/>
              <a:t>giáo</a:t>
            </a:r>
            <a:r>
              <a:rPr lang="en-US" sz="2800" dirty="0" smtClean="0"/>
              <a:t> </a:t>
            </a:r>
            <a:r>
              <a:rPr lang="en-US" sz="2800" dirty="0" err="1" smtClean="0"/>
              <a:t>vào</a:t>
            </a:r>
            <a:r>
              <a:rPr lang="en-US" sz="2800" dirty="0" smtClean="0"/>
              <a:t> </a:t>
            </a:r>
            <a:r>
              <a:rPr lang="en-US" sz="2800" dirty="0" err="1" smtClean="0"/>
              <a:t>lớp</a:t>
            </a:r>
            <a:r>
              <a:rPr lang="en-US" sz="2800" dirty="0" smtClean="0"/>
              <a:t>, </a:t>
            </a:r>
            <a:r>
              <a:rPr lang="en-US" sz="2800" dirty="0" err="1" smtClean="0"/>
              <a:t>học</a:t>
            </a:r>
            <a:r>
              <a:rPr lang="en-US" sz="2800" dirty="0" smtClean="0"/>
              <a:t> </a:t>
            </a:r>
            <a:r>
              <a:rPr lang="en-US" sz="2800" dirty="0" err="1" smtClean="0"/>
              <a:t>sinh</a:t>
            </a:r>
            <a:r>
              <a:rPr lang="en-US" sz="2800" dirty="0" smtClean="0"/>
              <a:t> </a:t>
            </a:r>
            <a:r>
              <a:rPr lang="en-US" sz="2800" dirty="0" err="1" smtClean="0"/>
              <a:t>cả</a:t>
            </a:r>
            <a:r>
              <a:rPr lang="en-US" sz="2800" dirty="0" smtClean="0"/>
              <a:t> </a:t>
            </a:r>
            <a:r>
              <a:rPr lang="en-US" sz="2800" dirty="0" err="1" smtClean="0"/>
              <a:t>lớp</a:t>
            </a:r>
            <a:r>
              <a:rPr lang="en-US" sz="2800" dirty="0" smtClean="0"/>
              <a:t> </a:t>
            </a:r>
            <a:r>
              <a:rPr lang="en-US" sz="2800" dirty="0" err="1" smtClean="0"/>
              <a:t>đứng</a:t>
            </a:r>
            <a:r>
              <a:rPr lang="en-US" sz="2800" dirty="0" smtClean="0"/>
              <a:t> </a:t>
            </a:r>
            <a:r>
              <a:rPr lang="en-US" sz="2800" dirty="0" err="1" smtClean="0"/>
              <a:t>dậy</a:t>
            </a:r>
            <a:r>
              <a:rPr lang="en-US" sz="2800" dirty="0" smtClean="0"/>
              <a:t> </a:t>
            </a:r>
            <a:r>
              <a:rPr lang="en-US" sz="2800" dirty="0" err="1" smtClean="0"/>
              <a:t>chào</a:t>
            </a:r>
            <a:r>
              <a:rPr lang="en-US" sz="2800" dirty="0" smtClean="0"/>
              <a:t> </a:t>
            </a:r>
            <a:r>
              <a:rPr lang="en-US" sz="2800" dirty="0" err="1" smtClean="0"/>
              <a:t>cô</a:t>
            </a:r>
            <a:r>
              <a:rPr lang="en-US" sz="2800" dirty="0" smtClean="0"/>
              <a:t> </a:t>
            </a:r>
            <a:r>
              <a:rPr lang="en-US" sz="2800" dirty="0" err="1" smtClean="0"/>
              <a:t>giáo</a:t>
            </a:r>
            <a:r>
              <a:rPr lang="en-US" sz="2800" dirty="0" smtClean="0"/>
              <a:t>. </a:t>
            </a:r>
            <a:r>
              <a:rPr lang="en-US" sz="2800" dirty="0" err="1" smtClean="0"/>
              <a:t>Thông</a:t>
            </a:r>
            <a:r>
              <a:rPr lang="en-US" sz="2800" dirty="0" smtClean="0"/>
              <a:t> tin ở </a:t>
            </a:r>
            <a:r>
              <a:rPr lang="en-US" sz="2800" dirty="0" err="1" smtClean="0"/>
              <a:t>câu</a:t>
            </a:r>
            <a:r>
              <a:rPr lang="en-US" sz="2800" dirty="0" smtClean="0"/>
              <a:t> </a:t>
            </a:r>
            <a:r>
              <a:rPr lang="en-US" sz="2800" dirty="0" err="1" smtClean="0"/>
              <a:t>trên</a:t>
            </a:r>
            <a:r>
              <a:rPr lang="en-US" sz="2800" dirty="0" smtClean="0"/>
              <a:t> </a:t>
            </a:r>
            <a:r>
              <a:rPr lang="en-US" sz="2800" dirty="0" err="1" smtClean="0"/>
              <a:t>là</a:t>
            </a:r>
            <a:r>
              <a:rPr lang="en-US" sz="2800" dirty="0" smtClean="0"/>
              <a: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1295400" y="5181600"/>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C</a:t>
            </a:r>
            <a:endParaRPr lang="en-US" altLang="en-US" sz="2701" b="1" dirty="0">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1219200" y="2895600"/>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A</a:t>
            </a:r>
            <a:endParaRPr lang="en-US" altLang="en-US" sz="2701" b="1" dirty="0">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334438" y="3995280"/>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B</a:t>
            </a:r>
            <a:endParaRPr lang="en-US" altLang="en-US" sz="2701" b="1" dirty="0">
              <a:latin typeface="Times New Roman" panose="02020603050405020304" pitchFamily="18" charset="0"/>
              <a:cs typeface="Times New Roman" panose="02020603050405020304" pitchFamily="18" charset="0"/>
            </a:endParaRPr>
          </a:p>
        </p:txBody>
      </p:sp>
      <p:pic>
        <p:nvPicPr>
          <p:cNvPr id="12" name="Picture 11"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831" y="3829154"/>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mil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2667000"/>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5181600"/>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1905000" y="5257800"/>
            <a:ext cx="464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t>Học</a:t>
            </a:r>
            <a:r>
              <a:rPr lang="en-US" sz="2400" dirty="0" smtClean="0"/>
              <a:t> </a:t>
            </a:r>
            <a:r>
              <a:rPr lang="en-US" sz="2400" dirty="0" err="1" smtClean="0"/>
              <a:t>sinh</a:t>
            </a:r>
            <a:r>
              <a:rPr lang="en-US" sz="2400" dirty="0" smtClean="0"/>
              <a:t> </a:t>
            </a:r>
            <a:r>
              <a:rPr lang="en-US" sz="2400" dirty="0" err="1" smtClean="0"/>
              <a:t>đứng</a:t>
            </a:r>
            <a:r>
              <a:rPr lang="en-US" sz="2400" dirty="0" smtClean="0"/>
              <a:t> </a:t>
            </a:r>
            <a:r>
              <a:rPr lang="en-US" sz="2400" dirty="0" err="1" smtClean="0"/>
              <a:t>dậy</a:t>
            </a:r>
            <a:r>
              <a:rPr lang="en-US" sz="2400" dirty="0" smtClean="0"/>
              <a:t> </a:t>
            </a:r>
            <a:r>
              <a:rPr lang="en-US" sz="2400" dirty="0" err="1" smtClean="0"/>
              <a:t>chào</a:t>
            </a:r>
            <a:r>
              <a:rPr lang="en-US" sz="2400" dirty="0" smtClean="0"/>
              <a:t> </a:t>
            </a:r>
            <a:r>
              <a:rPr lang="en-US" sz="2400" dirty="0" err="1" smtClean="0"/>
              <a:t>cô</a:t>
            </a:r>
            <a:r>
              <a:rPr lang="en-US" sz="2400" dirty="0" smtClean="0"/>
              <a:t> </a:t>
            </a:r>
            <a:r>
              <a:rPr lang="en-US" sz="2400" dirty="0" err="1" smtClean="0"/>
              <a:t>giáo</a:t>
            </a:r>
            <a:r>
              <a:rPr lang="en-US" sz="2400" i="1" dirty="0" smtClean="0"/>
              <a:t>.</a:t>
            </a:r>
            <a:endParaRPr lang="en-US" sz="2101" b="1" dirty="0">
              <a:solidFill>
                <a:srgbClr val="FF0000"/>
              </a:solidFill>
            </a:endParaRPr>
          </a:p>
        </p:txBody>
      </p:sp>
      <p:sp>
        <p:nvSpPr>
          <p:cNvPr id="17" name="TextBox 8"/>
          <p:cNvSpPr txBox="1">
            <a:spLocks noChangeArrowheads="1"/>
          </p:cNvSpPr>
          <p:nvPr/>
        </p:nvSpPr>
        <p:spPr bwMode="auto">
          <a:xfrm>
            <a:off x="1909261" y="4022708"/>
            <a:ext cx="3272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t>Học</a:t>
            </a:r>
            <a:r>
              <a:rPr lang="en-US" sz="2400" dirty="0" smtClean="0"/>
              <a:t> </a:t>
            </a:r>
            <a:r>
              <a:rPr lang="en-US" sz="2400" dirty="0" err="1" smtClean="0"/>
              <a:t>sinh</a:t>
            </a:r>
            <a:r>
              <a:rPr lang="en-US" sz="2400" dirty="0" smtClean="0"/>
              <a:t> </a:t>
            </a:r>
            <a:r>
              <a:rPr lang="en-US" sz="2400" dirty="0" err="1" smtClean="0"/>
              <a:t>nhìn</a:t>
            </a:r>
            <a:r>
              <a:rPr lang="en-US" sz="2400" dirty="0" smtClean="0"/>
              <a:t> </a:t>
            </a:r>
            <a:r>
              <a:rPr lang="en-US" sz="2400" dirty="0" err="1" smtClean="0"/>
              <a:t>thấy</a:t>
            </a:r>
            <a:r>
              <a:rPr lang="en-US" sz="2400" dirty="0" smtClean="0"/>
              <a:t> </a:t>
            </a:r>
            <a:r>
              <a:rPr lang="en-US" sz="2400" dirty="0" err="1" smtClean="0"/>
              <a:t>cô</a:t>
            </a:r>
            <a:endParaRPr lang="en-US" sz="2101" b="1" dirty="0">
              <a:solidFill>
                <a:srgbClr val="FF0000"/>
              </a:solidFill>
            </a:endParaRPr>
          </a:p>
        </p:txBody>
      </p:sp>
      <p:sp>
        <p:nvSpPr>
          <p:cNvPr id="18" name="TextBox 8"/>
          <p:cNvSpPr txBox="1">
            <a:spLocks noChangeArrowheads="1"/>
          </p:cNvSpPr>
          <p:nvPr/>
        </p:nvSpPr>
        <p:spPr bwMode="auto">
          <a:xfrm>
            <a:off x="1752600" y="2895600"/>
            <a:ext cx="243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t>Cô</a:t>
            </a:r>
            <a:r>
              <a:rPr lang="en-US" sz="2400" dirty="0" smtClean="0"/>
              <a:t> </a:t>
            </a:r>
            <a:r>
              <a:rPr lang="en-US" sz="2400" dirty="0" err="1" smtClean="0"/>
              <a:t>giáo</a:t>
            </a:r>
            <a:r>
              <a:rPr lang="en-US" sz="2400" dirty="0" smtClean="0"/>
              <a:t> </a:t>
            </a:r>
            <a:r>
              <a:rPr lang="en-US" sz="2400" dirty="0" err="1" smtClean="0"/>
              <a:t>vào</a:t>
            </a:r>
            <a:r>
              <a:rPr lang="en-US" sz="2400" dirty="0" smtClean="0"/>
              <a:t> </a:t>
            </a:r>
            <a:r>
              <a:rPr lang="en-US" sz="2400" dirty="0" err="1" smtClean="0"/>
              <a:t>lớp</a:t>
            </a:r>
            <a:endParaRPr lang="en-US" sz="2101" b="1" dirty="0">
              <a:solidFill>
                <a:srgbClr val="FF0000"/>
              </a:solidFill>
            </a:endParaRPr>
          </a:p>
        </p:txBody>
      </p:sp>
    </p:spTree>
    <p:extLst>
      <p:ext uri="{BB962C8B-B14F-4D97-AF65-F5344CB8AC3E}">
        <p14:creationId xmlns:p14="http://schemas.microsoft.com/office/powerpoint/2010/main" val="3413090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flowers_fr0205-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outerShdw dist="107763" dir="18900000" algn="ctr" rotWithShape="0">
              <a:srgbClr val="808080">
                <a:alpha val="50000"/>
              </a:srgbClr>
            </a:outerShdw>
          </a:effectLst>
        </p:spPr>
      </p:pic>
      <p:sp>
        <p:nvSpPr>
          <p:cNvPr id="26627" name="WordArt 5"/>
          <p:cNvSpPr>
            <a:spLocks noChangeArrowheads="1" noChangeShapeType="1" noTextEdit="1"/>
          </p:cNvSpPr>
          <p:nvPr/>
        </p:nvSpPr>
        <p:spPr bwMode="auto">
          <a:xfrm>
            <a:off x="1981200" y="1295400"/>
            <a:ext cx="5943600" cy="2362200"/>
          </a:xfrm>
          <a:prstGeom prst="rect">
            <a:avLst/>
          </a:prstGeom>
        </p:spPr>
        <p:txBody>
          <a:bodyPr wrap="none" fromWordArt="1">
            <a:prstTxWarp prst="textWave2">
              <a:avLst>
                <a:gd name="adj1" fmla="val 12500"/>
                <a:gd name="adj2" fmla="val 0"/>
              </a:avLst>
            </a:prstTxWarp>
          </a:bodyPr>
          <a:lstStyle/>
          <a:p>
            <a:pPr algn="ctr"/>
            <a:r>
              <a:rPr lang="vi-VN" sz="4000" b="1" kern="10">
                <a:ln w="9525">
                  <a:solidFill>
                    <a:srgbClr val="000000"/>
                  </a:solidFill>
                  <a:round/>
                  <a:headEnd/>
                  <a:tailEnd/>
                </a:ln>
                <a:gradFill rotWithShape="1">
                  <a:gsLst>
                    <a:gs pos="0">
                      <a:srgbClr val="FF0066"/>
                    </a:gs>
                    <a:gs pos="50000">
                      <a:srgbClr val="3333FF"/>
                    </a:gs>
                    <a:gs pos="100000">
                      <a:srgbClr val="FF0066"/>
                    </a:gs>
                  </a:gsLst>
                  <a:lin ang="5400000" scaled="1"/>
                </a:gradFill>
                <a:latin typeface="Times New Roman"/>
                <a:cs typeface="Times New Roman"/>
              </a:rPr>
              <a:t>Kính chúc quý thầy cô sức khoẻ!</a:t>
            </a:r>
          </a:p>
          <a:p>
            <a:pPr algn="ctr"/>
            <a:r>
              <a:rPr lang="vi-VN" sz="4000" b="1" kern="10">
                <a:ln w="9525">
                  <a:solidFill>
                    <a:srgbClr val="000000"/>
                  </a:solidFill>
                  <a:round/>
                  <a:headEnd/>
                  <a:tailEnd/>
                </a:ln>
                <a:gradFill rotWithShape="1">
                  <a:gsLst>
                    <a:gs pos="0">
                      <a:srgbClr val="FF0066"/>
                    </a:gs>
                    <a:gs pos="50000">
                      <a:srgbClr val="3333FF"/>
                    </a:gs>
                    <a:gs pos="100000">
                      <a:srgbClr val="FF0066"/>
                    </a:gs>
                  </a:gsLst>
                  <a:lin ang="5400000" scaled="1"/>
                </a:gradFill>
                <a:latin typeface="Times New Roman"/>
                <a:cs typeface="Times New Roman"/>
              </a:rPr>
              <a:t>Chúc các em chăm ngoan, học giỏi!</a:t>
            </a:r>
            <a:endParaRPr lang="en-US" sz="4000" b="1" kern="10">
              <a:ln w="9525">
                <a:solidFill>
                  <a:srgbClr val="000000"/>
                </a:solidFill>
                <a:round/>
                <a:headEnd/>
                <a:tailEnd/>
              </a:ln>
              <a:gradFill rotWithShape="1">
                <a:gsLst>
                  <a:gs pos="0">
                    <a:srgbClr val="FF0066"/>
                  </a:gs>
                  <a:gs pos="50000">
                    <a:srgbClr val="3333FF"/>
                  </a:gs>
                  <a:gs pos="100000">
                    <a:srgbClr val="FF0066"/>
                  </a:gs>
                </a:gsLst>
                <a:lin ang="5400000" scaled="1"/>
              </a:gradFill>
              <a:latin typeface="Times New Roman"/>
              <a:cs typeface="Times New Roman"/>
            </a:endParaRPr>
          </a:p>
        </p:txBody>
      </p:sp>
      <p:sp>
        <p:nvSpPr>
          <p:cNvPr id="4" name="Slide Number Placeholder 3"/>
          <p:cNvSpPr>
            <a:spLocks noGrp="1"/>
          </p:cNvSpPr>
          <p:nvPr>
            <p:ph type="sldNum" sz="quarter" idx="12"/>
          </p:nvPr>
        </p:nvSpPr>
        <p:spPr/>
        <p:txBody>
          <a:bodyPr/>
          <a:lstStyle/>
          <a:p>
            <a:pPr>
              <a:defRPr/>
            </a:pPr>
            <a:fld id="{8D0320E1-F202-49E0-AA43-158F8841EEC3}" type="slidenum">
              <a:rPr lang="en-US" smtClean="0"/>
              <a:pPr>
                <a:defRPr/>
              </a:pPr>
              <a:t>15</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endParaRPr lang="en-US" altLang="en-US" smtClean="0"/>
          </a:p>
        </p:txBody>
      </p:sp>
      <p:pic>
        <p:nvPicPr>
          <p:cNvPr id="221187"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28600"/>
            <a:ext cx="9144000" cy="6856412"/>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2819400"/>
            <a:ext cx="3371850" cy="223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txBox="1">
            <a:spLocks noChangeArrowheads="1"/>
          </p:cNvSpPr>
          <p:nvPr/>
        </p:nvSpPr>
        <p:spPr>
          <a:xfrm>
            <a:off x="457200" y="533400"/>
            <a:ext cx="7891463" cy="12336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rtlCol="0" anchor="ctr">
            <a:spAutoFit/>
          </a:bodyPr>
          <a:lstStyle/>
          <a:p>
            <a:pPr marL="0" marR="0" lvl="0" indent="342900" algn="ctr" defTabSz="914400" rtl="0" eaLnBrk="1" fontAlgn="auto" latinLnBrk="0" hangingPunct="1">
              <a:spcBef>
                <a:spcPts val="1350"/>
              </a:spcBef>
              <a:spcAft>
                <a:spcPts val="0"/>
              </a:spcAft>
              <a:buClrTx/>
              <a:buSzTx/>
              <a:buFontTx/>
              <a:buNone/>
              <a:tabLst/>
              <a:defRPr/>
            </a:pP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Thứ</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ba</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ngày</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25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tháng</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4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năm</a:t>
            </a:r>
            <a:r>
              <a:rPr lang="en-US" sz="3200" b="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2022</a:t>
            </a:r>
            <a:endPar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endParaRPr>
          </a:p>
          <a:p>
            <a:pPr marL="0" marR="0" lvl="0" indent="342900" algn="ctr" defTabSz="914400" rtl="0" eaLnBrk="1" fontAlgn="auto" latinLnBrk="0" hangingPunct="1">
              <a:spcBef>
                <a:spcPts val="1350"/>
              </a:spcBef>
              <a:spcAft>
                <a:spcPts val="0"/>
              </a:spcAft>
              <a:buClrTx/>
              <a:buSzTx/>
              <a:buFontTx/>
              <a:buNone/>
              <a:tabLst/>
              <a:defRPr/>
            </a:pPr>
            <a:r>
              <a:rPr kumimoji="0" lang="en-US" sz="3200"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Môn</a:t>
            </a:r>
            <a:r>
              <a:rPr kumimoji="0" lang="en-US" sz="3200"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a:t>
            </a:r>
            <a:r>
              <a:rPr kumimoji="0" lang="en-US" sz="3200" b="1" i="0" u="none" strike="noStrike" kern="1200" cap="none" spc="0" normalizeH="0" noProof="0" dirty="0"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 Tin </a:t>
            </a:r>
            <a:r>
              <a:rPr kumimoji="0" lang="en-US" sz="3200" b="1" i="0" u="none" strike="noStrike" kern="1200" cap="none" spc="0" normalizeH="0" noProof="0" dirty="0" err="1"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học</a:t>
            </a:r>
            <a:endParaRPr kumimoji="0" lang="en-US" sz="2800"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endParaRPr>
          </a:p>
        </p:txBody>
      </p:sp>
      <p:sp>
        <p:nvSpPr>
          <p:cNvPr id="7" name="Text Box 4"/>
          <p:cNvSpPr txBox="1">
            <a:spLocks noChangeArrowheads="1"/>
          </p:cNvSpPr>
          <p:nvPr/>
        </p:nvSpPr>
        <p:spPr bwMode="auto">
          <a:xfrm>
            <a:off x="1295400" y="1752600"/>
            <a:ext cx="6891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solidFill>
                  <a:srgbClr val="0000FF"/>
                </a:solidFill>
              </a:rPr>
              <a:t>BÀI 3: EM TẬP LÀM NGƯỜI CHỈ HUY GIỎI</a:t>
            </a:r>
            <a:endParaRPr lang="en-US" altLang="en-US" sz="2400" b="1" dirty="0">
              <a:solidFill>
                <a:srgbClr val="0000FF"/>
              </a:solidFill>
            </a:endParaRPr>
          </a:p>
        </p:txBody>
      </p:sp>
      <p:sp>
        <p:nvSpPr>
          <p:cNvPr id="9" name="TextBox 8"/>
          <p:cNvSpPr txBox="1"/>
          <p:nvPr/>
        </p:nvSpPr>
        <p:spPr>
          <a:xfrm>
            <a:off x="2819400" y="2209800"/>
            <a:ext cx="4343400" cy="523220"/>
          </a:xfrm>
          <a:prstGeom prst="rect">
            <a:avLst/>
          </a:prstGeom>
          <a:noFill/>
        </p:spPr>
        <p:txBody>
          <a:bodyPr wrap="square" rtlCol="0">
            <a:spAutoFit/>
          </a:bodyPr>
          <a:lstStyle/>
          <a:p>
            <a:pPr algn="ctr"/>
            <a:r>
              <a:rPr lang="en-US" sz="2800" b="1" i="1" dirty="0" err="1" smtClean="0">
                <a:solidFill>
                  <a:srgbClr val="0070C0"/>
                </a:solidFill>
                <a:latin typeface="Times New Roman" panose="02020603050405020304" pitchFamily="18" charset="0"/>
                <a:cs typeface="Times New Roman" panose="02020603050405020304" pitchFamily="18" charset="0"/>
              </a:rPr>
              <a:t>Sách</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err="1" smtClean="0">
                <a:solidFill>
                  <a:srgbClr val="0070C0"/>
                </a:solidFill>
                <a:latin typeface="Times New Roman" panose="02020603050405020304" pitchFamily="18" charset="0"/>
                <a:cs typeface="Times New Roman" panose="02020603050405020304" pitchFamily="18" charset="0"/>
              </a:rPr>
              <a:t>giáo</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err="1" smtClean="0">
                <a:solidFill>
                  <a:srgbClr val="0070C0"/>
                </a:solidFill>
                <a:latin typeface="Times New Roman" panose="02020603050405020304" pitchFamily="18" charset="0"/>
                <a:cs typeface="Times New Roman" panose="02020603050405020304" pitchFamily="18" charset="0"/>
              </a:rPr>
              <a:t>khoa</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err="1" smtClean="0">
                <a:solidFill>
                  <a:srgbClr val="0070C0"/>
                </a:solidFill>
                <a:latin typeface="Times New Roman" panose="02020603050405020304" pitchFamily="18" charset="0"/>
                <a:cs typeface="Times New Roman" panose="02020603050405020304" pitchFamily="18" charset="0"/>
              </a:rPr>
              <a:t>trang</a:t>
            </a:r>
            <a:r>
              <a:rPr lang="en-US" sz="2800" b="1" i="1" dirty="0" smtClean="0">
                <a:solidFill>
                  <a:srgbClr val="0070C0"/>
                </a:solidFill>
                <a:latin typeface="Times New Roman" panose="02020603050405020304" pitchFamily="18" charset="0"/>
                <a:cs typeface="Times New Roman" panose="02020603050405020304" pitchFamily="18" charset="0"/>
              </a:rPr>
              <a:t> 66</a:t>
            </a:r>
            <a:endParaRPr lang="en-US" sz="2800" b="1"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667000" y="342900"/>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Mục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tiêu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bài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học</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838200" y="2209800"/>
            <a:ext cx="7315200" cy="37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r>
              <a:rPr lang="en-US" dirty="0" err="1" smtClean="0">
                <a:solidFill>
                  <a:srgbClr val="0070C0"/>
                </a:solidFill>
              </a:rPr>
              <a:t>Chia</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một</a:t>
            </a:r>
            <a:r>
              <a:rPr lang="en-US" dirty="0" smtClean="0">
                <a:solidFill>
                  <a:srgbClr val="0070C0"/>
                </a:solidFill>
              </a:rPr>
              <a:t> </a:t>
            </a:r>
            <a:r>
              <a:rPr lang="en-US" dirty="0" err="1" smtClean="0">
                <a:solidFill>
                  <a:srgbClr val="0070C0"/>
                </a:solidFill>
              </a:rPr>
              <a:t>công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cụ</a:t>
            </a:r>
            <a:r>
              <a:rPr lang="en-US" dirty="0" smtClean="0">
                <a:solidFill>
                  <a:srgbClr val="0070C0"/>
                </a:solidFill>
              </a:rPr>
              <a:t> </a:t>
            </a:r>
            <a:r>
              <a:rPr lang="en-US" dirty="0" err="1" smtClean="0">
                <a:solidFill>
                  <a:srgbClr val="0070C0"/>
                </a:solidFill>
              </a:rPr>
              <a:t>thể</a:t>
            </a:r>
            <a:r>
              <a:rPr lang="en-US" dirty="0" smtClean="0">
                <a:solidFill>
                  <a:srgbClr val="0070C0"/>
                </a:solidFill>
              </a:rPr>
              <a:t> </a:t>
            </a:r>
            <a:r>
              <a:rPr lang="en-US" dirty="0" err="1" smtClean="0">
                <a:solidFill>
                  <a:srgbClr val="0070C0"/>
                </a:solidFill>
              </a:rPr>
              <a:t>thành</a:t>
            </a:r>
            <a:r>
              <a:rPr lang="en-US" dirty="0" smtClean="0">
                <a:solidFill>
                  <a:srgbClr val="0070C0"/>
                </a:solidFill>
              </a:rPr>
              <a:t> </a:t>
            </a:r>
            <a:r>
              <a:rPr lang="en-US" dirty="0" err="1" smtClean="0">
                <a:solidFill>
                  <a:srgbClr val="0070C0"/>
                </a:solidFill>
              </a:rPr>
              <a:t>những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nhỏ</a:t>
            </a:r>
            <a:r>
              <a:rPr lang="en-US" dirty="0" smtClean="0">
                <a:solidFill>
                  <a:srgbClr val="0070C0"/>
                </a:solidFill>
              </a:rPr>
              <a:t> </a:t>
            </a:r>
            <a:r>
              <a:rPr lang="en-US" dirty="0" err="1" smtClean="0">
                <a:solidFill>
                  <a:srgbClr val="0070C0"/>
                </a:solidFill>
              </a:rPr>
              <a:t>hơn</a:t>
            </a:r>
            <a:r>
              <a:rPr lang="en-US" dirty="0" smtClean="0">
                <a:solidFill>
                  <a:srgbClr val="0070C0"/>
                </a:solidFill>
              </a:rPr>
              <a:t>.</a:t>
            </a:r>
          </a:p>
          <a:p>
            <a:pPr algn="just"/>
            <a:r>
              <a:rPr lang="en-US" dirty="0" err="1" smtClean="0">
                <a:solidFill>
                  <a:srgbClr val="0070C0"/>
                </a:solidFill>
              </a:rPr>
              <a:t>Chia</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một</a:t>
            </a:r>
            <a:r>
              <a:rPr lang="en-US" dirty="0" smtClean="0">
                <a:solidFill>
                  <a:srgbClr val="0070C0"/>
                </a:solidFill>
              </a:rPr>
              <a:t> </a:t>
            </a:r>
            <a:r>
              <a:rPr lang="en-US" dirty="0" err="1" smtClean="0">
                <a:solidFill>
                  <a:srgbClr val="0070C0"/>
                </a:solidFill>
              </a:rPr>
              <a:t>công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cụ</a:t>
            </a:r>
            <a:r>
              <a:rPr lang="en-US" dirty="0" smtClean="0">
                <a:solidFill>
                  <a:srgbClr val="0070C0"/>
                </a:solidFill>
              </a:rPr>
              <a:t> </a:t>
            </a:r>
            <a:r>
              <a:rPr lang="en-US" dirty="0" err="1" smtClean="0">
                <a:solidFill>
                  <a:srgbClr val="0070C0"/>
                </a:solidFill>
              </a:rPr>
              <a:t>thể</a:t>
            </a:r>
            <a:r>
              <a:rPr lang="en-US" dirty="0" smtClean="0">
                <a:solidFill>
                  <a:srgbClr val="0070C0"/>
                </a:solidFill>
              </a:rPr>
              <a:t> </a:t>
            </a:r>
            <a:r>
              <a:rPr lang="en-US" dirty="0" err="1" smtClean="0">
                <a:solidFill>
                  <a:srgbClr val="0070C0"/>
                </a:solidFill>
              </a:rPr>
              <a:t>thành</a:t>
            </a:r>
            <a:r>
              <a:rPr lang="en-US" dirty="0" smtClean="0">
                <a:solidFill>
                  <a:srgbClr val="0070C0"/>
                </a:solidFill>
              </a:rPr>
              <a:t> </a:t>
            </a:r>
            <a:r>
              <a:rPr lang="en-US" dirty="0" err="1" smtClean="0">
                <a:solidFill>
                  <a:srgbClr val="0070C0"/>
                </a:solidFill>
              </a:rPr>
              <a:t>những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nhỏ</a:t>
            </a:r>
            <a:r>
              <a:rPr lang="en-US" dirty="0" smtClean="0">
                <a:solidFill>
                  <a:srgbClr val="0070C0"/>
                </a:solidFill>
              </a:rPr>
              <a:t> </a:t>
            </a:r>
            <a:r>
              <a:rPr lang="en-US" dirty="0" err="1" smtClean="0">
                <a:solidFill>
                  <a:srgbClr val="0070C0"/>
                </a:solidFill>
              </a:rPr>
              <a:t>hơn</a:t>
            </a:r>
            <a:r>
              <a:rPr lang="en-US" dirty="0" smtClean="0">
                <a:solidFill>
                  <a:srgbClr val="0070C0"/>
                </a:solidFill>
              </a:rPr>
              <a:t>. </a:t>
            </a:r>
            <a:r>
              <a:rPr lang="en-US" dirty="0" err="1" smtClean="0">
                <a:solidFill>
                  <a:srgbClr val="0070C0"/>
                </a:solidFill>
              </a:rPr>
              <a:t>Trong</a:t>
            </a:r>
            <a:r>
              <a:rPr lang="en-US" dirty="0" smtClean="0">
                <a:solidFill>
                  <a:srgbClr val="0070C0"/>
                </a:solidFill>
              </a:rPr>
              <a:t> </a:t>
            </a:r>
            <a:r>
              <a:rPr lang="en-US" dirty="0" err="1" smtClean="0">
                <a:solidFill>
                  <a:srgbClr val="0070C0"/>
                </a:solidFill>
              </a:rPr>
              <a:t>đó</a:t>
            </a:r>
            <a:r>
              <a:rPr lang="en-US" dirty="0" smtClean="0">
                <a:solidFill>
                  <a:srgbClr val="0070C0"/>
                </a:solidFill>
              </a:rPr>
              <a:t> </a:t>
            </a:r>
            <a:r>
              <a:rPr lang="en-US" dirty="0" err="1" smtClean="0">
                <a:solidFill>
                  <a:srgbClr val="0070C0"/>
                </a:solidFill>
              </a:rPr>
              <a:t>có</a:t>
            </a:r>
            <a:r>
              <a:rPr lang="en-US" dirty="0" smtClean="0">
                <a:solidFill>
                  <a:srgbClr val="0070C0"/>
                </a:solidFill>
              </a:rPr>
              <a:t> </a:t>
            </a:r>
            <a:r>
              <a:rPr lang="en-US" dirty="0" err="1" smtClean="0">
                <a:solidFill>
                  <a:srgbClr val="0070C0"/>
                </a:solidFill>
              </a:rPr>
              <a:t>những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máy</a:t>
            </a:r>
            <a:r>
              <a:rPr lang="en-US" dirty="0" smtClean="0">
                <a:solidFill>
                  <a:srgbClr val="0070C0"/>
                </a:solidFill>
              </a:rPr>
              <a:t> </a:t>
            </a:r>
            <a:r>
              <a:rPr lang="en-US" dirty="0" err="1" smtClean="0">
                <a:solidFill>
                  <a:srgbClr val="0070C0"/>
                </a:solidFill>
              </a:rPr>
              <a:t>tính</a:t>
            </a:r>
            <a:r>
              <a:rPr lang="en-US" dirty="0" smtClean="0">
                <a:solidFill>
                  <a:srgbClr val="0070C0"/>
                </a:solidFill>
              </a:rPr>
              <a:t> </a:t>
            </a:r>
            <a:r>
              <a:rPr lang="en-US" dirty="0" err="1" smtClean="0">
                <a:solidFill>
                  <a:srgbClr val="0070C0"/>
                </a:solidFill>
              </a:rPr>
              <a:t>trợ</a:t>
            </a:r>
            <a:r>
              <a:rPr lang="en-US" dirty="0" smtClean="0">
                <a:solidFill>
                  <a:srgbClr val="0070C0"/>
                </a:solidFill>
              </a:rPr>
              <a:t> </a:t>
            </a:r>
            <a:r>
              <a:rPr lang="en-US" dirty="0" err="1" smtClean="0">
                <a:solidFill>
                  <a:srgbClr val="0070C0"/>
                </a:solidFill>
              </a:rPr>
              <a:t>giúp</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cho</a:t>
            </a:r>
            <a:r>
              <a:rPr lang="en-US" dirty="0" smtClean="0">
                <a:solidFill>
                  <a:srgbClr val="0070C0"/>
                </a:solidFill>
              </a:rPr>
              <a:t> </a:t>
            </a:r>
            <a:r>
              <a:rPr lang="en-US" dirty="0" err="1" smtClean="0">
                <a:solidFill>
                  <a:srgbClr val="0070C0"/>
                </a:solidFill>
              </a:rPr>
              <a:t>em</a:t>
            </a:r>
            <a:r>
              <a:rPr lang="en-US" dirty="0" smtClean="0">
                <a:solidFill>
                  <a:srgbClr val="0070C0"/>
                </a:solidFill>
              </a:rPr>
              <a:t>.</a:t>
            </a:r>
          </a:p>
          <a:p>
            <a:pPr algn="just">
              <a:buNone/>
            </a:pPr>
            <a:endParaRPr lang="en-US" dirty="0"/>
          </a:p>
        </p:txBody>
      </p:sp>
    </p:spTree>
    <p:extLst>
      <p:ext uri="{BB962C8B-B14F-4D97-AF65-F5344CB8AC3E}">
        <p14:creationId xmlns:p14="http://schemas.microsoft.com/office/powerpoint/2010/main" val="229681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76600" y="791162"/>
            <a:ext cx="316625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smtClean="0">
                <a:ln/>
                <a:solidFill>
                  <a:srgbClr val="00CC00"/>
                </a:solidFill>
                <a:effectLst/>
              </a:rPr>
              <a:t>Khởi</a:t>
            </a:r>
            <a:r>
              <a:rPr lang="en-US" sz="5400" b="1" cap="none" spc="0" dirty="0" smtClean="0">
                <a:ln/>
                <a:solidFill>
                  <a:srgbClr val="00CC00"/>
                </a:solidFill>
                <a:effectLst/>
              </a:rPr>
              <a:t> </a:t>
            </a:r>
            <a:r>
              <a:rPr lang="en-US" sz="5400" b="1" cap="none" spc="0" dirty="0" err="1" smtClean="0">
                <a:ln/>
                <a:solidFill>
                  <a:srgbClr val="00CC00"/>
                </a:solidFill>
                <a:effectLst/>
              </a:rPr>
              <a:t>động</a:t>
            </a:r>
            <a:endParaRPr lang="en-US" sz="5400" b="1" cap="none" spc="0" dirty="0">
              <a:ln/>
              <a:solidFill>
                <a:srgbClr val="00CC00"/>
              </a:solidFill>
              <a:effectLst/>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6707" l="0" r="100000"/>
                    </a14:imgEffect>
                  </a14:imgLayer>
                </a14:imgProps>
              </a:ext>
              <a:ext uri="{28A0092B-C50C-407E-A947-70E740481C1C}">
                <a14:useLocalDpi xmlns:a14="http://schemas.microsoft.com/office/drawing/2010/main" val="0"/>
              </a:ext>
            </a:extLst>
          </a:blip>
          <a:stretch>
            <a:fillRect/>
          </a:stretch>
        </p:blipFill>
        <p:spPr>
          <a:xfrm>
            <a:off x="3657600" y="1524000"/>
            <a:ext cx="2438400" cy="1952625"/>
          </a:xfrm>
          <a:prstGeom prst="rect">
            <a:avLst/>
          </a:prstGeom>
        </p:spPr>
      </p:pic>
      <p:sp>
        <p:nvSpPr>
          <p:cNvPr id="5" name="TextBox 4"/>
          <p:cNvSpPr txBox="1"/>
          <p:nvPr/>
        </p:nvSpPr>
        <p:spPr>
          <a:xfrm>
            <a:off x="1600200" y="3429000"/>
            <a:ext cx="5486400" cy="1754326"/>
          </a:xfrm>
          <a:prstGeom prst="rect">
            <a:avLst/>
          </a:prstGeom>
          <a:noFill/>
        </p:spPr>
        <p:txBody>
          <a:bodyPr wrap="square" rtlCol="0">
            <a:spAutoFit/>
          </a:bodyPr>
          <a:lstStyle/>
          <a:p>
            <a:pPr algn="just"/>
            <a:r>
              <a:rPr lang="vi-VN" sz="2800" dirty="0" smtClean="0">
                <a:latin typeface="+mj-lt"/>
              </a:rPr>
              <a:t>Theo em, người chỉ huy giỏi có cần biết cách chia một việc thành nhiều phần việc nhỏ hay không? Vì sao?</a:t>
            </a:r>
          </a:p>
          <a:p>
            <a:pPr algn="ct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1600200" y="2667000"/>
            <a:ext cx="6477000" cy="2954655"/>
          </a:xfrm>
          <a:prstGeom prst="rect">
            <a:avLst/>
          </a:prstGeom>
        </p:spPr>
        <p:txBody>
          <a:bodyPr wrap="square">
            <a:spAutoFit/>
          </a:bodyPr>
          <a:lstStyle/>
          <a:p>
            <a:endParaRPr lang="en-US" dirty="0" smtClean="0"/>
          </a:p>
          <a:p>
            <a:pPr algn="just"/>
            <a:r>
              <a:rPr lang="en-US" sz="2800" dirty="0" err="1" smtClean="0">
                <a:solidFill>
                  <a:srgbClr val="0070C0"/>
                </a:solidFill>
                <a:latin typeface="Times New Roman" pitchFamily="18" charset="0"/>
                <a:cs typeface="Times New Roman" pitchFamily="18" charset="0"/>
              </a:rPr>
              <a:t>Trả</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lời</a:t>
            </a:r>
            <a:r>
              <a:rPr lang="en-US" sz="2800" dirty="0" smtClean="0">
                <a:solidFill>
                  <a:srgbClr val="0070C0"/>
                </a:solidFill>
                <a:latin typeface="Times New Roman" pitchFamily="18" charset="0"/>
                <a:cs typeface="Times New Roman" pitchFamily="18" charset="0"/>
              </a:rPr>
              <a:t>: </a:t>
            </a:r>
            <a:r>
              <a:rPr lang="vi-VN" sz="2800" dirty="0" smtClean="0">
                <a:solidFill>
                  <a:srgbClr val="0070C0"/>
                </a:solidFill>
                <a:latin typeface="Times New Roman" pitchFamily="18" charset="0"/>
                <a:cs typeface="Times New Roman" pitchFamily="18" charset="0"/>
              </a:rPr>
              <a:t>Người chỉ huy giỏi cần biết cách chia một việc thành nhiều phần việc nhỏ hơn. Vì đây là một kỹ năng cần thiết để người chỉ huy hướng dẫn, chia công việc cho các thành viên một cách hợp lí và hiệu quả.</a:t>
            </a:r>
            <a:endParaRPr 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42530528"/>
      </p:ext>
    </p:extLst>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1" nodeType="clickEffect">
                                  <p:stCondLst>
                                    <p:cond delay="0"/>
                                  </p:stCondLst>
                                  <p:childTnLst>
                                    <p:animClr clrSpc="rgb" dir="cw">
                                      <p:cBhvr override="childStyle">
                                        <p:cTn id="11" dur="2000" fill="hold"/>
                                        <p:tgtEl>
                                          <p:spTgt spid="5"/>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2" nodeType="clickEffect">
                                  <p:stCondLst>
                                    <p:cond delay="0"/>
                                  </p:stCondLst>
                                  <p:childTnLst>
                                    <p:animEffect transition="out" filter="circle(out)">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295400" y="4572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Ai </a:t>
            </a:r>
            <a:r>
              <a:rPr lang="en-US" b="1" dirty="0" err="1" smtClean="0">
                <a:solidFill>
                  <a:srgbClr val="FF0000"/>
                </a:solidFill>
              </a:rPr>
              <a:t>chia</a:t>
            </a:r>
            <a:r>
              <a:rPr lang="en-US" b="1" dirty="0" smtClean="0">
                <a:solidFill>
                  <a:srgbClr val="FF0000"/>
                </a:solidFill>
              </a:rPr>
              <a:t> </a:t>
            </a:r>
            <a:r>
              <a:rPr lang="en-US" b="1" dirty="0" err="1" smtClean="0">
                <a:solidFill>
                  <a:srgbClr val="FF0000"/>
                </a:solidFill>
              </a:rPr>
              <a:t>việc</a:t>
            </a:r>
            <a:r>
              <a:rPr lang="en-US" b="1" dirty="0" smtClean="0">
                <a:solidFill>
                  <a:srgbClr val="FF0000"/>
                </a:solidFill>
              </a:rPr>
              <a:t> </a:t>
            </a:r>
            <a:r>
              <a:rPr lang="en-US" b="1" dirty="0" err="1" smtClean="0">
                <a:solidFill>
                  <a:srgbClr val="FF0000"/>
                </a:solidFill>
              </a:rPr>
              <a:t>hợp</a:t>
            </a:r>
            <a:r>
              <a:rPr lang="en-US" b="1" dirty="0" smtClean="0">
                <a:solidFill>
                  <a:srgbClr val="FF0000"/>
                </a:solidFill>
              </a:rPr>
              <a:t> </a:t>
            </a:r>
            <a:r>
              <a:rPr lang="en-US" b="1" dirty="0" err="1" smtClean="0">
                <a:solidFill>
                  <a:srgbClr val="FF0000"/>
                </a:solidFill>
              </a:rPr>
              <a:t>lí</a:t>
            </a:r>
            <a:r>
              <a:rPr lang="en-US" b="1" dirty="0" smtClean="0">
                <a:solidFill>
                  <a:srgbClr val="FF0000"/>
                </a:solidFill>
              </a:rPr>
              <a: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85800" y="1371600"/>
            <a:ext cx="7848600" cy="2677656"/>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solidFill>
                  <a:srgbClr val="0070C0"/>
                </a:solidFill>
                <a:latin typeface="Times New Roman" pitchFamily="18" charset="0"/>
                <a:cs typeface="Times New Roman" pitchFamily="18" charset="0"/>
              </a:rPr>
              <a:t>Em hãy đóng vai nhóm trưởng của một nhóm gồm ba bạn. Nhóm nhận nhiệm vụ chuẩn bị một bài trình chiếu để giới thiệu với cả lớp một cảnh đẹp của Việt Nam. Nhóm trưởng cần phân chia nhiệm vụ thành các việc nhỏ hơn và phân công các bạn trong nhóm thực hiện. Em hãy trình bày nhiệm vụ đã được em chia nhỏ như thế nào và phân công cho các bạn trong nhóm ra sao.</a:t>
            </a:r>
            <a:endParaRPr lang="en-US" sz="2400" dirty="0">
              <a:solidFill>
                <a:srgbClr val="0070C0"/>
              </a:solidFill>
              <a:latin typeface="Times New Roman" pitchFamily="18" charset="0"/>
              <a:cs typeface="Times New Roman" pitchFamily="18" charset="0"/>
            </a:endParaRPr>
          </a:p>
        </p:txBody>
      </p:sp>
      <p:sp>
        <p:nvSpPr>
          <p:cNvPr id="12" name="Right Arrow 11"/>
          <p:cNvSpPr/>
          <p:nvPr/>
        </p:nvSpPr>
        <p:spPr>
          <a:xfrm>
            <a:off x="1295400" y="5257800"/>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62200" y="5334000"/>
            <a:ext cx="5715000" cy="830997"/>
          </a:xfrm>
          <a:prstGeom prst="rect">
            <a:avLst/>
          </a:prstGeom>
          <a:noFill/>
        </p:spPr>
        <p:txBody>
          <a:bodyPr wrap="square" rtlCol="0">
            <a:spAutoFit/>
          </a:bodyPr>
          <a:lstStyle/>
          <a:p>
            <a:pPr algn="just"/>
            <a:r>
              <a:rPr lang="en-US" sz="2400" dirty="0" err="1" smtClean="0">
                <a:solidFill>
                  <a:srgbClr val="0070C0"/>
                </a:solidFill>
              </a:rPr>
              <a:t>Học</a:t>
            </a:r>
            <a:r>
              <a:rPr lang="en-US" sz="2400" dirty="0" smtClean="0">
                <a:solidFill>
                  <a:srgbClr val="0070C0"/>
                </a:solidFill>
              </a:rPr>
              <a:t> </a:t>
            </a:r>
            <a:r>
              <a:rPr lang="en-US" sz="2400" dirty="0" err="1" smtClean="0">
                <a:solidFill>
                  <a:srgbClr val="0070C0"/>
                </a:solidFill>
              </a:rPr>
              <a:t>sinh</a:t>
            </a:r>
            <a:r>
              <a:rPr lang="en-US" sz="2400" dirty="0" smtClean="0">
                <a:solidFill>
                  <a:srgbClr val="0070C0"/>
                </a:solidFill>
              </a:rPr>
              <a:t> </a:t>
            </a:r>
            <a:r>
              <a:rPr lang="en-US" sz="2400" dirty="0" err="1" smtClean="0">
                <a:solidFill>
                  <a:srgbClr val="0070C0"/>
                </a:solidFill>
              </a:rPr>
              <a:t>tự</a:t>
            </a:r>
            <a:r>
              <a:rPr lang="en-US" sz="2400" dirty="0" smtClean="0">
                <a:solidFill>
                  <a:srgbClr val="0070C0"/>
                </a:solidFill>
              </a:rPr>
              <a:t> </a:t>
            </a:r>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công</a:t>
            </a:r>
            <a:r>
              <a:rPr lang="en-US" sz="2400" dirty="0" smtClean="0">
                <a:solidFill>
                  <a:srgbClr val="0070C0"/>
                </a:solidFill>
              </a:rPr>
              <a:t> </a:t>
            </a:r>
            <a:r>
              <a:rPr lang="en-US" sz="2400" dirty="0" err="1" smtClean="0">
                <a:solidFill>
                  <a:srgbClr val="0070C0"/>
                </a:solidFill>
              </a:rPr>
              <a:t>việc</a:t>
            </a:r>
            <a:r>
              <a:rPr lang="en-US" sz="2400" dirty="0" smtClean="0">
                <a:solidFill>
                  <a:srgbClr val="0070C0"/>
                </a:solidFill>
              </a:rPr>
              <a:t> </a:t>
            </a:r>
            <a:r>
              <a:rPr lang="en-US" sz="2400" dirty="0" err="1" smtClean="0">
                <a:solidFill>
                  <a:srgbClr val="0070C0"/>
                </a:solidFill>
              </a:rPr>
              <a:t>và</a:t>
            </a:r>
            <a:r>
              <a:rPr lang="en-US" sz="2400" dirty="0" smtClean="0">
                <a:solidFill>
                  <a:srgbClr val="0070C0"/>
                </a:solidFill>
              </a:rPr>
              <a:t> </a:t>
            </a:r>
            <a:r>
              <a:rPr lang="en-US" sz="2400" dirty="0" err="1" smtClean="0">
                <a:solidFill>
                  <a:srgbClr val="0070C0"/>
                </a:solidFill>
              </a:rPr>
              <a:t>phân</a:t>
            </a:r>
            <a:r>
              <a:rPr lang="en-US" sz="2400" dirty="0" smtClean="0">
                <a:solidFill>
                  <a:srgbClr val="0070C0"/>
                </a:solidFill>
              </a:rPr>
              <a:t> </a:t>
            </a:r>
            <a:r>
              <a:rPr lang="en-US" sz="2400" dirty="0" err="1" smtClean="0">
                <a:solidFill>
                  <a:srgbClr val="0070C0"/>
                </a:solidFill>
              </a:rPr>
              <a:t>công</a:t>
            </a:r>
            <a:r>
              <a:rPr lang="en-US" sz="2400" dirty="0" smtClean="0">
                <a:solidFill>
                  <a:srgbClr val="0070C0"/>
                </a:solidFill>
              </a:rPr>
              <a:t> </a:t>
            </a:r>
            <a:r>
              <a:rPr lang="en-US" sz="2400" dirty="0" err="1" smtClean="0">
                <a:solidFill>
                  <a:srgbClr val="0070C0"/>
                </a:solidFill>
              </a:rPr>
              <a:t>cho</a:t>
            </a:r>
            <a:r>
              <a:rPr lang="en-US" sz="2400" dirty="0" smtClean="0">
                <a:solidFill>
                  <a:srgbClr val="0070C0"/>
                </a:solidFill>
              </a:rPr>
              <a:t> </a:t>
            </a:r>
            <a:r>
              <a:rPr lang="en-US" sz="2400" dirty="0" err="1" smtClean="0">
                <a:solidFill>
                  <a:srgbClr val="0070C0"/>
                </a:solidFill>
              </a:rPr>
              <a:t>các</a:t>
            </a:r>
            <a:r>
              <a:rPr lang="en-US" sz="2400" dirty="0" smtClean="0">
                <a:solidFill>
                  <a:srgbClr val="0070C0"/>
                </a:solidFill>
              </a:rPr>
              <a:t> </a:t>
            </a:r>
            <a:r>
              <a:rPr lang="en-US" sz="2400" dirty="0" err="1" smtClean="0">
                <a:solidFill>
                  <a:srgbClr val="0070C0"/>
                </a:solidFill>
              </a:rPr>
              <a:t>bạn</a:t>
            </a:r>
            <a:r>
              <a:rPr lang="en-US" sz="2400" dirty="0" smtClean="0">
                <a:solidFill>
                  <a:srgbClr val="0070C0"/>
                </a:solidFill>
              </a:rPr>
              <a: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990600" y="2286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altLang="en-US" sz="4000" b="1" dirty="0" err="1" smtClean="0">
                <a:solidFill>
                  <a:srgbClr val="FF0000"/>
                </a:solidFill>
                <a:latin typeface="Times New Roman" panose="02020603050405020304" pitchFamily="18" charset="0"/>
                <a:cs typeface="Times New Roman" panose="02020603050405020304" pitchFamily="18" charset="0"/>
              </a:rPr>
              <a:t>Trò</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chơi</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Điều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khiển</a:t>
            </a:r>
            <a:r>
              <a:rPr lang="en-US" altLang="en-US" sz="4000" b="1" dirty="0" smtClean="0">
                <a:solidFill>
                  <a:srgbClr val="FF0000"/>
                </a:solidFill>
                <a:latin typeface="Times New Roman" panose="02020603050405020304" pitchFamily="18" charset="0"/>
                <a:cs typeface="Times New Roman" panose="02020603050405020304" pitchFamily="18" charset="0"/>
              </a:rPr>
              <a:t> Robot</a:t>
            </a:r>
            <a:r>
              <a:rPr lang="en-US" b="1" dirty="0" smtClean="0">
                <a:solidFill>
                  <a:srgbClr val="FF0000"/>
                </a:solidFill>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ight Arrow 11"/>
          <p:cNvSpPr/>
          <p:nvPr/>
        </p:nvSpPr>
        <p:spPr>
          <a:xfrm rot="2439945">
            <a:off x="767592" y="5056211"/>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28800" y="5481935"/>
            <a:ext cx="5562600" cy="461665"/>
          </a:xfrm>
          <a:prstGeom prst="rect">
            <a:avLst/>
          </a:prstGeom>
          <a:noFill/>
        </p:spPr>
        <p:txBody>
          <a:bodyPr wrap="square" rtlCol="0">
            <a:spAutoFit/>
          </a:bodyPr>
          <a:lstStyle/>
          <a:p>
            <a:pPr algn="just"/>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quyết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định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lệnh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như</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bảng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sau</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4337" name="Picture 1"/>
          <p:cNvPicPr>
            <a:picLocks noChangeAspect="1" noChangeArrowheads="1"/>
          </p:cNvPicPr>
          <p:nvPr/>
        </p:nvPicPr>
        <p:blipFill>
          <a:blip r:embed="rId3"/>
          <a:srcRect/>
          <a:stretch>
            <a:fillRect/>
          </a:stretch>
        </p:blipFill>
        <p:spPr bwMode="auto">
          <a:xfrm>
            <a:off x="341488" y="990600"/>
            <a:ext cx="7735712" cy="3962400"/>
          </a:xfrm>
          <a:prstGeom prst="rect">
            <a:avLst/>
          </a:prstGeom>
          <a:noFill/>
          <a:ln w="9525">
            <a:noFill/>
            <a:miter lim="800000"/>
            <a:headEnd/>
            <a:tailEnd/>
          </a:ln>
          <a:effectLst/>
        </p:spPr>
      </p:pic>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37"/>
                                        </p:tgtEl>
                                        <p:attrNameLst>
                                          <p:attrName>style.visibility</p:attrName>
                                        </p:attrNameLst>
                                      </p:cBhvr>
                                      <p:to>
                                        <p:strVal val="visible"/>
                                      </p:to>
                                    </p:set>
                                    <p:animEffect transition="in" filter="box(in)">
                                      <p:cBhvr>
                                        <p:cTn id="12" dur="500"/>
                                        <p:tgtEl>
                                          <p:spTgt spid="143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143000" y="3048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khiển</a:t>
            </a:r>
            <a:r>
              <a:rPr lang="en-US" b="1" dirty="0" smtClean="0">
                <a:solidFill>
                  <a:srgbClr val="FF0000"/>
                </a:solidFill>
              </a:rPr>
              <a:t> Robot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48130" name="Picture 2"/>
          <p:cNvPicPr>
            <a:picLocks noChangeAspect="1" noChangeArrowheads="1"/>
          </p:cNvPicPr>
          <p:nvPr/>
        </p:nvPicPr>
        <p:blipFill>
          <a:blip r:embed="rId3"/>
          <a:srcRect/>
          <a:stretch>
            <a:fillRect/>
          </a:stretch>
        </p:blipFill>
        <p:spPr bwMode="auto">
          <a:xfrm>
            <a:off x="1295400" y="1752600"/>
            <a:ext cx="6781800" cy="3886200"/>
          </a:xfrm>
          <a:prstGeom prst="rect">
            <a:avLst/>
          </a:prstGeom>
          <a:noFill/>
          <a:ln w="9525">
            <a:noFill/>
            <a:miter lim="800000"/>
            <a:headEnd/>
            <a:tailEnd/>
          </a:ln>
          <a:effectLst/>
        </p:spPr>
      </p:pic>
      <p:sp>
        <p:nvSpPr>
          <p:cNvPr id="7" name="Rectangle 6"/>
          <p:cNvSpPr/>
          <p:nvPr/>
        </p:nvSpPr>
        <p:spPr>
          <a:xfrm>
            <a:off x="1066800" y="1066800"/>
            <a:ext cx="7162800" cy="830997"/>
          </a:xfrm>
          <a:prstGeom prst="rect">
            <a:avLst/>
          </a:prstGeom>
        </p:spPr>
        <p:txBody>
          <a:bodyPr wrap="square">
            <a:spAutoFit/>
          </a:bodyPr>
          <a:lstStyle/>
          <a:p>
            <a:pPr algn="just"/>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Để</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điều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khiển</a:t>
            </a:r>
            <a:r>
              <a:rPr lang="en-US" sz="2400" dirty="0" smtClean="0">
                <a:solidFill>
                  <a:srgbClr val="0070C0"/>
                </a:solidFill>
                <a:latin typeface="Times New Roman" pitchFamily="18" charset="0"/>
                <a:cs typeface="Times New Roman" pitchFamily="18" charset="0"/>
              </a:rPr>
              <a:t> robot </a:t>
            </a:r>
            <a:r>
              <a:rPr lang="en-US" sz="2400" dirty="0" err="1" smtClean="0">
                <a:solidFill>
                  <a:srgbClr val="0070C0"/>
                </a:solidFill>
                <a:latin typeface="Times New Roman" pitchFamily="18" charset="0"/>
                <a:cs typeface="Times New Roman" pitchFamily="18" charset="0"/>
              </a:rPr>
              <a:t>đi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từ</a:t>
            </a:r>
            <a:r>
              <a:rPr lang="en-US" sz="2400" dirty="0" smtClean="0">
                <a:solidFill>
                  <a:srgbClr val="0070C0"/>
                </a:solidFill>
                <a:latin typeface="Times New Roman" pitchFamily="18" charset="0"/>
                <a:cs typeface="Times New Roman" pitchFamily="18" charset="0"/>
              </a:rPr>
              <a:t> A </a:t>
            </a:r>
            <a:r>
              <a:rPr lang="en-US" sz="2400" dirty="0" err="1" smtClean="0">
                <a:solidFill>
                  <a:srgbClr val="0070C0"/>
                </a:solidFill>
                <a:latin typeface="Times New Roman" pitchFamily="18" charset="0"/>
                <a:cs typeface="Times New Roman" pitchFamily="18" charset="0"/>
              </a:rPr>
              <a:t>đến</a:t>
            </a:r>
            <a:r>
              <a:rPr lang="en-US" sz="2400" dirty="0" smtClean="0">
                <a:solidFill>
                  <a:srgbClr val="0070C0"/>
                </a:solidFill>
                <a:latin typeface="Times New Roman" pitchFamily="18" charset="0"/>
                <a:cs typeface="Times New Roman" pitchFamily="18" charset="0"/>
              </a:rPr>
              <a:t> B ( </a:t>
            </a:r>
            <a:r>
              <a:rPr lang="en-US" sz="2400" dirty="0" err="1" smtClean="0">
                <a:solidFill>
                  <a:srgbClr val="0070C0"/>
                </a:solidFill>
                <a:latin typeface="Times New Roman" pitchFamily="18" charset="0"/>
                <a:cs typeface="Times New Roman" pitchFamily="18" charset="0"/>
              </a:rPr>
              <a:t>xem</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hình</a:t>
            </a:r>
            <a:r>
              <a:rPr lang="en-US" sz="2400" dirty="0" smtClean="0">
                <a:solidFill>
                  <a:srgbClr val="0070C0"/>
                </a:solidFill>
                <a:latin typeface="Times New Roman" pitchFamily="18" charset="0"/>
                <a:cs typeface="Times New Roman" pitchFamily="18" charset="0"/>
              </a:rPr>
              <a:t> 1), </a:t>
            </a:r>
            <a:r>
              <a:rPr lang="en-US" sz="2400" dirty="0" err="1" smtClean="0">
                <a:solidFill>
                  <a:srgbClr val="0070C0"/>
                </a:solidFill>
                <a:latin typeface="Times New Roman" pitchFamily="18" charset="0"/>
                <a:cs typeface="Times New Roman" pitchFamily="18" charset="0"/>
              </a:rPr>
              <a:t>em</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có</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thể</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viết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câu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lệnh</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như</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sau</a:t>
            </a:r>
            <a:r>
              <a:rPr lang="en-US" sz="2400" dirty="0" smtClean="0">
                <a:solidFill>
                  <a:srgbClr val="0070C0"/>
                </a:solidFill>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295400" y="4572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khiển</a:t>
            </a:r>
            <a:r>
              <a:rPr lang="en-US" b="1" dirty="0" smtClean="0">
                <a:solidFill>
                  <a:srgbClr val="FF0000"/>
                </a:solidFill>
              </a:rPr>
              <a:t> Robot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66800" y="1143000"/>
            <a:ext cx="7162800" cy="1200329"/>
          </a:xfrm>
          <a:prstGeom prst="rect">
            <a:avLst/>
          </a:prstGeom>
        </p:spPr>
        <p:txBody>
          <a:bodyPr wrap="square">
            <a:spAutoFit/>
          </a:bodyPr>
          <a:lstStyle/>
          <a:p>
            <a:pPr algn="just"/>
            <a:r>
              <a:rPr lang="en-US" sz="2400" dirty="0" err="1" smtClean="0">
                <a:solidFill>
                  <a:srgbClr val="0070C0"/>
                </a:solidFill>
                <a:latin typeface="+mj-lt"/>
              </a:rPr>
              <a:t>Yêu</a:t>
            </a:r>
            <a:r>
              <a:rPr lang="en-US" sz="2400" dirty="0" smtClean="0">
                <a:solidFill>
                  <a:srgbClr val="0070C0"/>
                </a:solidFill>
                <a:latin typeface="+mj-lt"/>
              </a:rPr>
              <a:t> </a:t>
            </a:r>
            <a:r>
              <a:rPr lang="en-US" sz="2400" dirty="0" err="1" smtClean="0">
                <a:solidFill>
                  <a:srgbClr val="0070C0"/>
                </a:solidFill>
                <a:latin typeface="+mj-lt"/>
              </a:rPr>
              <a:t>cầu</a:t>
            </a:r>
            <a:r>
              <a:rPr lang="en-US" sz="2400" dirty="0" smtClean="0">
                <a:solidFill>
                  <a:srgbClr val="0070C0"/>
                </a:solidFill>
                <a:latin typeface="+mj-lt"/>
              </a:rPr>
              <a:t>: </a:t>
            </a:r>
            <a:r>
              <a:rPr lang="vi-VN" sz="2400" dirty="0" smtClean="0">
                <a:solidFill>
                  <a:srgbClr val="0070C0"/>
                </a:solidFill>
                <a:latin typeface="+mj-lt"/>
              </a:rPr>
              <a:t>Em hãy thay mỗi dấu</a:t>
            </a:r>
            <a:r>
              <a:rPr lang="vi-VN" sz="2400" dirty="0" smtClean="0">
                <a:solidFill>
                  <a:srgbClr val="FF0000"/>
                </a:solidFill>
                <a:latin typeface="+mj-lt"/>
              </a:rPr>
              <a:t>?</a:t>
            </a:r>
            <a:r>
              <a:rPr lang="vi-VN" sz="2400" dirty="0" smtClean="0">
                <a:solidFill>
                  <a:srgbClr val="0070C0"/>
                </a:solidFill>
                <a:latin typeface="+mj-lt"/>
              </a:rPr>
              <a:t> trong Bảng 2 bằng một lệnh để nếu thực hiện tuần tự các lệnh từ 1 đến 9 thì robot sẽ đi từ C đến D.</a:t>
            </a:r>
            <a:endParaRPr lang="en-US" sz="2400" dirty="0">
              <a:solidFill>
                <a:srgbClr val="0070C0"/>
              </a:solidFill>
              <a:latin typeface="+mj-lt"/>
            </a:endParaRPr>
          </a:p>
        </p:txBody>
      </p:sp>
      <p:pic>
        <p:nvPicPr>
          <p:cNvPr id="11267" name="Picture 3"/>
          <p:cNvPicPr>
            <a:picLocks noChangeAspect="1" noChangeArrowheads="1"/>
          </p:cNvPicPr>
          <p:nvPr/>
        </p:nvPicPr>
        <p:blipFill>
          <a:blip r:embed="rId3"/>
          <a:srcRect/>
          <a:stretch>
            <a:fillRect/>
          </a:stretch>
        </p:blipFill>
        <p:spPr bwMode="auto">
          <a:xfrm>
            <a:off x="1752600" y="2362200"/>
            <a:ext cx="5467350" cy="3133725"/>
          </a:xfrm>
          <a:prstGeom prst="rect">
            <a:avLst/>
          </a:prstGeom>
          <a:noFill/>
          <a:ln w="9525">
            <a:noFill/>
            <a:miter lim="800000"/>
            <a:headEnd/>
            <a:tailEnd/>
          </a:ln>
          <a:effectLst/>
        </p:spPr>
      </p:pic>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nodeType="with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box(in)">
                                      <p:cBhvr>
                                        <p:cTn id="15"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295400" y="4572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khiển</a:t>
            </a:r>
            <a:r>
              <a:rPr lang="en-US" b="1" dirty="0" smtClean="0">
                <a:solidFill>
                  <a:srgbClr val="FF0000"/>
                </a:solidFill>
              </a:rPr>
              <a:t> Robot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66800" y="1143000"/>
            <a:ext cx="7162800" cy="1200329"/>
          </a:xfrm>
          <a:prstGeom prst="rect">
            <a:avLst/>
          </a:prstGeom>
        </p:spPr>
        <p:txBody>
          <a:bodyPr wrap="square">
            <a:spAutoFit/>
          </a:bodyPr>
          <a:lstStyle/>
          <a:p>
            <a:r>
              <a:rPr lang="vi-VN" sz="2400" dirty="0" smtClean="0">
                <a:solidFill>
                  <a:srgbClr val="0070C0"/>
                </a:solidFill>
                <a:latin typeface="+mj-lt"/>
              </a:rPr>
              <a:t>Em hãy thay mỗi dấu ? trong Bảng 2 bằng một lệnh để nếu thực hiện tuần tự các lệnh từ 1 đến 9 thì robot sẽ đi từ C đến D.</a:t>
            </a:r>
            <a:endParaRPr lang="en-US" sz="2400" dirty="0">
              <a:solidFill>
                <a:srgbClr val="0070C0"/>
              </a:solidFill>
              <a:latin typeface="+mj-lt"/>
            </a:endParaRPr>
          </a:p>
        </p:txBody>
      </p:sp>
      <p:pic>
        <p:nvPicPr>
          <p:cNvPr id="11267" name="Picture 3"/>
          <p:cNvPicPr>
            <a:picLocks noChangeAspect="1" noChangeArrowheads="1"/>
          </p:cNvPicPr>
          <p:nvPr/>
        </p:nvPicPr>
        <p:blipFill>
          <a:blip r:embed="rId3"/>
          <a:srcRect/>
          <a:stretch>
            <a:fillRect/>
          </a:stretch>
        </p:blipFill>
        <p:spPr bwMode="auto">
          <a:xfrm>
            <a:off x="381000" y="1905000"/>
            <a:ext cx="3657600" cy="3809999"/>
          </a:xfrm>
          <a:prstGeom prst="rect">
            <a:avLst/>
          </a:prstGeom>
          <a:noFill/>
          <a:ln w="9525">
            <a:noFill/>
            <a:miter lim="800000"/>
            <a:headEnd/>
            <a:tailEnd/>
          </a:ln>
          <a:effectLst/>
        </p:spPr>
      </p:pic>
      <p:pic>
        <p:nvPicPr>
          <p:cNvPr id="47106" name="Picture 2"/>
          <p:cNvPicPr>
            <a:picLocks noChangeAspect="1" noChangeArrowheads="1"/>
          </p:cNvPicPr>
          <p:nvPr/>
        </p:nvPicPr>
        <p:blipFill>
          <a:blip r:embed="rId4"/>
          <a:srcRect/>
          <a:stretch>
            <a:fillRect/>
          </a:stretch>
        </p:blipFill>
        <p:spPr bwMode="auto">
          <a:xfrm>
            <a:off x="4648200" y="1905000"/>
            <a:ext cx="4143375" cy="3822706"/>
          </a:xfrm>
          <a:prstGeom prst="rect">
            <a:avLst/>
          </a:prstGeom>
          <a:noFill/>
          <a:ln w="9525">
            <a:noFill/>
            <a:miter lim="800000"/>
            <a:headEnd/>
            <a:tailEnd/>
          </a:ln>
          <a:effectLst/>
        </p:spPr>
      </p:pic>
      <p:sp>
        <p:nvSpPr>
          <p:cNvPr id="7" name="Right Arrow 6"/>
          <p:cNvSpPr/>
          <p:nvPr/>
        </p:nvSpPr>
        <p:spPr>
          <a:xfrm>
            <a:off x="4038600" y="3581400"/>
            <a:ext cx="5334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animEffect transition="in" filter="blinds(horizontal)">
                                      <p:cBhvr>
                                        <p:cTn id="1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3657</TotalTime>
  <Words>549</Words>
  <Application>Microsoft Office PowerPoint</Application>
  <PresentationFormat>On-screen Show (4:3)</PresentationFormat>
  <Paragraphs>58</Paragraphs>
  <Slides>15</Slides>
  <Notes>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PC</cp:lastModifiedBy>
  <cp:revision>134</cp:revision>
  <dcterms:created xsi:type="dcterms:W3CDTF">2017-10-03T01:20:28Z</dcterms:created>
  <dcterms:modified xsi:type="dcterms:W3CDTF">2023-11-03T02:09:41Z</dcterms:modified>
</cp:coreProperties>
</file>