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98" r:id="rId3"/>
    <p:sldId id="258" r:id="rId4"/>
    <p:sldId id="257" r:id="rId5"/>
    <p:sldId id="259" r:id="rId6"/>
    <p:sldId id="432" r:id="rId7"/>
    <p:sldId id="262" r:id="rId8"/>
    <p:sldId id="261" r:id="rId9"/>
    <p:sldId id="434" r:id="rId10"/>
    <p:sldId id="265" r:id="rId11"/>
    <p:sldId id="266" r:id="rId12"/>
    <p:sldId id="267" r:id="rId13"/>
    <p:sldId id="268" r:id="rId14"/>
    <p:sldId id="269" r:id="rId15"/>
    <p:sldId id="270" r:id="rId16"/>
    <p:sldId id="435" r:id="rId17"/>
    <p:sldId id="272" r:id="rId18"/>
    <p:sldId id="273" r:id="rId19"/>
    <p:sldId id="274" r:id="rId20"/>
    <p:sldId id="436" r:id="rId21"/>
    <p:sldId id="437" r:id="rId22"/>
    <p:sldId id="441" r:id="rId23"/>
    <p:sldId id="275" r:id="rId24"/>
    <p:sldId id="415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9E3C6-7B68-4391-969B-45CBD2E4179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36A97-EE2F-4888-8448-4086DB5B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40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6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40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73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A139-6034-49B8-8512-C936FF89BB3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1C65A-6C5C-419B-A2FE-B7EC2D656902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-1000" r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2B6430-7A15-4CE0-806D-74023D57A9C7}"/>
              </a:ext>
            </a:extLst>
          </p:cNvPr>
          <p:cNvGrpSpPr/>
          <p:nvPr/>
        </p:nvGrpSpPr>
        <p:grpSpPr>
          <a:xfrm>
            <a:off x="2123548" y="2518862"/>
            <a:ext cx="8530046" cy="3838171"/>
            <a:chOff x="1924760" y="2677886"/>
            <a:chExt cx="8530046" cy="38381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233" y="3063128"/>
              <a:ext cx="6654020" cy="31722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500" r="95583">
                          <a14:foregroundMark x1="9083" y1="76000" x2="14250" y2="77917"/>
                          <a14:foregroundMark x1="9500" y1="81500" x2="15750" y2="79417"/>
                          <a14:foregroundMark x1="10833" y1="80000" x2="16000" y2="78667"/>
                          <a14:foregroundMark x1="56500" y1="28750" x2="69500" y2="28167"/>
                          <a14:backgroundMark x1="18250" y1="37333" x2="66667" y2="7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48" b="12381"/>
            <a:stretch>
              <a:fillRect/>
            </a:stretch>
          </p:blipFill>
          <p:spPr>
            <a:xfrm>
              <a:off x="1924760" y="2677886"/>
              <a:ext cx="8530046" cy="383817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484801" y="720559"/>
            <a:ext cx="8970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-93"/>
              </a:rPr>
              <a:t>Thứ </a:t>
            </a:r>
            <a:r>
              <a:rPr lang="vi-VN" sz="3200" b="1" err="1">
                <a:solidFill>
                  <a:schemeClr val="bg1"/>
                </a:solidFill>
                <a:latin typeface="HP001 4 hàng" panose="020B0603050302020204" pitchFamily="34" charset="-93"/>
              </a:rPr>
              <a:t>ngày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-93"/>
              </a:rPr>
              <a:t>  </a:t>
            </a:r>
            <a:r>
              <a:rPr lang="vi-VN" sz="3200" b="1" err="1">
                <a:solidFill>
                  <a:schemeClr val="bg1"/>
                </a:solidFill>
                <a:latin typeface="HP001 4 hàng" panose="020B0603050302020204" pitchFamily="34" charset="-93"/>
              </a:rPr>
              <a:t>tháng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-93"/>
              </a:rPr>
              <a:t>10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năm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78" y="1248634"/>
            <a:ext cx="3601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u="sng">
                <a:solidFill>
                  <a:schemeClr val="bg1"/>
                </a:solidFill>
                <a:latin typeface="+mj-lt"/>
                <a:cs typeface="Dubai Medium" panose="020B0603030403030204" pitchFamily="34" charset="-78"/>
              </a:rPr>
              <a:t>Tập đọc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2860" y="1777379"/>
            <a:ext cx="703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mình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phép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latin typeface="+mj-lt"/>
              </a:rPr>
              <a:t>lạ</a:t>
            </a:r>
            <a:endParaRPr lang="vi-VN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9644" y="5992837"/>
            <a:ext cx="223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/>
                </a:solidFill>
                <a:latin typeface="HP001 4 hàng" panose="020B0603050302020204" pitchFamily="34" charset="-93"/>
              </a:rPr>
              <a:t>Trang 76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5000" r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2619" y="368519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66412" y="1531544"/>
            <a:ext cx="10780129" cy="1092082"/>
          </a:xfrm>
          <a:prstGeom prst="wedgeRoundRectCallout">
            <a:avLst>
              <a:gd name="adj1" fmla="val -41580"/>
              <a:gd name="adj2" fmla="val 7943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+mj-lt"/>
              </a:rPr>
              <a:t>Mỗi khổ thơ nói lên một điều ước của các bạn nhỏ. Những điều ước ấy là gì?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9643" y="3078765"/>
            <a:ext cx="5229182" cy="2909659"/>
            <a:chOff x="107161" y="858416"/>
            <a:chExt cx="5322172" cy="22492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107161" y="858416"/>
              <a:ext cx="5322172" cy="22492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1022" y="1173847"/>
              <a:ext cx="4908311" cy="161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Bắt hạt giống nảy mầm nhanh</a:t>
              </a:r>
            </a:p>
            <a:p>
              <a:r>
                <a:rPr lang="vi-VN" sz="2800">
                  <a:latin typeface="+mj-lt"/>
                </a:rPr>
                <a:t>Chớp mắt thành cây đầy quả</a:t>
              </a:r>
            </a:p>
            <a:p>
              <a:r>
                <a:rPr lang="vi-VN" sz="280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33128" y="2623739"/>
            <a:ext cx="3424517" cy="4025153"/>
            <a:chOff x="7333128" y="2623739"/>
            <a:chExt cx="3424517" cy="40251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7333128" y="2623739"/>
              <a:ext cx="3424517" cy="40251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48282" y="3341565"/>
              <a:ext cx="29942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  <a:latin typeface="+mj-lt"/>
                </a:rPr>
                <a:t>Ước muốn cây mau lớn để cho quả.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45" y="4402557"/>
            <a:ext cx="1759284" cy="19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5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2619" y="368519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160105" y="1498262"/>
            <a:ext cx="7451619" cy="1049085"/>
          </a:xfrm>
          <a:prstGeom prst="wedgeRoundRectCallout">
            <a:avLst>
              <a:gd name="adj1" fmla="val -41580"/>
              <a:gd name="adj2" fmla="val 7943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>
                <a:solidFill>
                  <a:schemeClr val="tx1"/>
                </a:solidFill>
                <a:latin typeface="+mj-lt"/>
              </a:rPr>
              <a:t>Mỗi khổ thơ nói lên một điều ước của các bạn nhỏ. Những điều ước ấy là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>
            <a:fillRect/>
          </a:stretch>
        </p:blipFill>
        <p:spPr>
          <a:xfrm>
            <a:off x="1612152" y="2866199"/>
            <a:ext cx="5162332" cy="26473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4484" y="2728013"/>
            <a:ext cx="3710789" cy="3165281"/>
            <a:chOff x="7481431" y="2562534"/>
            <a:chExt cx="3424517" cy="40251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7481431" y="2562534"/>
              <a:ext cx="3424517" cy="40251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96583" y="3371003"/>
              <a:ext cx="299421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  <a:latin typeface="+mj-lt"/>
                </a:rPr>
                <a:t>Ước trẻ em thành người lớn ngay để làm việc. Chinh phục đại dương, bầu trời.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96862" y="3263848"/>
            <a:ext cx="4621272" cy="185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Nếu chúng mình có phép lạ</a:t>
            </a:r>
          </a:p>
          <a:p>
            <a:r>
              <a:rPr lang="vi-VN" sz="2800">
                <a:latin typeface="+mj-lt"/>
              </a:rPr>
              <a:t>Ngủ dậy thành người lớn ngay</a:t>
            </a:r>
          </a:p>
          <a:p>
            <a:r>
              <a:rPr lang="vi-VN" sz="2800">
                <a:latin typeface="+mj-lt"/>
              </a:rPr>
              <a:t>Đứa thì lặn xuống đáy biển </a:t>
            </a:r>
          </a:p>
          <a:p>
            <a:r>
              <a:rPr lang="vi-VN" sz="2800">
                <a:latin typeface="+mj-lt"/>
              </a:rPr>
              <a:t>Đứa thì ngồi láy máy bay.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17E5D2-F27C-468E-B415-7CA55C79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895" y="2287804"/>
            <a:ext cx="1589168" cy="1369796"/>
          </a:xfrm>
          <a:prstGeom prst="round2DiagRect">
            <a:avLst>
              <a:gd name="adj1" fmla="val 16667"/>
              <a:gd name="adj2" fmla="val 163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CEA05-1FC4-4686-9A01-0F0D61A902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12" b="22101"/>
          <a:stretch/>
        </p:blipFill>
        <p:spPr>
          <a:xfrm>
            <a:off x="7396102" y="5458338"/>
            <a:ext cx="2656702" cy="123124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4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2619" y="368519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66412" y="1531544"/>
            <a:ext cx="10780129" cy="1092082"/>
          </a:xfrm>
          <a:prstGeom prst="wedgeRoundRectCallout">
            <a:avLst>
              <a:gd name="adj1" fmla="val -41580"/>
              <a:gd name="adj2" fmla="val 7943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+mj-lt"/>
              </a:rPr>
              <a:t>Mỗi khổ thơ nói lên một điều ước của các bạn nhỏ. Những điều ước ấy là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>
            <a:fillRect/>
          </a:stretch>
        </p:blipFill>
        <p:spPr>
          <a:xfrm>
            <a:off x="1780674" y="3058712"/>
            <a:ext cx="5203704" cy="266860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11060" y="3739779"/>
            <a:ext cx="3424517" cy="2090056"/>
            <a:chOff x="7333129" y="2832846"/>
            <a:chExt cx="3424517" cy="40251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7333129" y="2832846"/>
              <a:ext cx="3424517" cy="402515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39185" y="3891315"/>
              <a:ext cx="29942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  <a:latin typeface="+mj-lt"/>
                </a:rPr>
                <a:t>Ước trái đất không còn mùa đông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99629" y="3397098"/>
            <a:ext cx="4565793" cy="178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Nếu chúng mình có phép lạ</a:t>
            </a:r>
          </a:p>
          <a:p>
            <a:pPr algn="just"/>
            <a:r>
              <a:rPr lang="vi-VN" sz="2800">
                <a:latin typeface="+mj-lt"/>
              </a:rPr>
              <a:t>Hái triệu vì sao xuống cùng</a:t>
            </a:r>
          </a:p>
          <a:p>
            <a:pPr algn="just"/>
            <a:r>
              <a:rPr lang="vi-VN" sz="2800">
                <a:latin typeface="+mj-lt"/>
              </a:rPr>
              <a:t>Đúc thành ông mặt trời mới</a:t>
            </a:r>
          </a:p>
          <a:p>
            <a:pPr algn="just"/>
            <a:r>
              <a:rPr lang="vi-VN" sz="2800">
                <a:latin typeface="+mj-lt"/>
              </a:rPr>
              <a:t>Mãi mãi không còn mùa đông.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4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2619" y="368519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66678" y="1566714"/>
            <a:ext cx="8299758" cy="1092082"/>
          </a:xfrm>
          <a:prstGeom prst="wedgeRoundRectCallout">
            <a:avLst>
              <a:gd name="adj1" fmla="val -41580"/>
              <a:gd name="adj2" fmla="val 7943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>
                <a:solidFill>
                  <a:schemeClr val="tx1"/>
                </a:solidFill>
                <a:latin typeface="+mj-lt"/>
              </a:rPr>
              <a:t>Mỗi khổ thơ nói lên một điều ước của các bạn nhỏ. Những điều ước ấy là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>
            <a:fillRect/>
          </a:stretch>
        </p:blipFill>
        <p:spPr>
          <a:xfrm>
            <a:off x="1520125" y="2915532"/>
            <a:ext cx="5143411" cy="26376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90233" y="2611749"/>
            <a:ext cx="4235576" cy="3448594"/>
            <a:chOff x="6790233" y="2611749"/>
            <a:chExt cx="4235576" cy="34485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6790233" y="2611749"/>
              <a:ext cx="4235576" cy="34485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14537" y="3212661"/>
              <a:ext cx="318696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  <a:latin typeface="+mj-lt"/>
                </a:rPr>
                <a:t>Ước trái đất không còn chiến tranh những trái bom biến thành trái ngon chứa toàn kẹo với bi tròn.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81194" y="3308330"/>
            <a:ext cx="4621272" cy="185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Nếu chúng mình có phép lạ</a:t>
            </a:r>
          </a:p>
          <a:p>
            <a:r>
              <a:rPr lang="vi-VN" sz="2800">
                <a:latin typeface="+mj-lt"/>
              </a:rPr>
              <a:t>Ngủ dậy thành người lớn ngay</a:t>
            </a:r>
          </a:p>
          <a:p>
            <a:r>
              <a:rPr lang="vi-VN" sz="2800">
                <a:latin typeface="+mj-lt"/>
              </a:rPr>
              <a:t>Đứa thì lặn xuống đáy biển </a:t>
            </a:r>
          </a:p>
          <a:p>
            <a:r>
              <a:rPr lang="vi-VN" sz="2800">
                <a:latin typeface="+mj-lt"/>
              </a:rPr>
              <a:t>Đứa thì ngồi láy máy bay.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68ADB5-C755-451C-8D5C-8E1CF2EFB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253" y="434288"/>
            <a:ext cx="2943243" cy="2499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8955" y="1976557"/>
            <a:ext cx="6809985" cy="1790598"/>
            <a:chOff x="0" y="858416"/>
            <a:chExt cx="5322172" cy="24216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0" y="858416"/>
              <a:ext cx="5322172" cy="22492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13861" y="1157221"/>
              <a:ext cx="4908311" cy="2122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+mj-lt"/>
                </a:rPr>
                <a:t>Em có nhận xét gì về ước mơ của các bạn nhỏ trong bài thơ?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2619" y="368519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61961" y="3894638"/>
            <a:ext cx="6155027" cy="2540961"/>
            <a:chOff x="7333129" y="2965269"/>
            <a:chExt cx="3424517" cy="34485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7333129" y="2965269"/>
              <a:ext cx="3424517" cy="344859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64458" y="3624394"/>
              <a:ext cx="2994210" cy="21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  <a:latin typeface="+mj-lt"/>
                </a:rPr>
                <a:t>Đó là những ước mơ cao đẹp, ngộ nghĩnh, mong muốn cho trái đất tốt đẹp hơn.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1" y="2030345"/>
            <a:ext cx="10040470" cy="2926664"/>
            <a:chOff x="-228245" y="834167"/>
            <a:chExt cx="5571973" cy="3559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-228245" y="834167"/>
              <a:ext cx="5571973" cy="31949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3586" y="1271389"/>
              <a:ext cx="4908311" cy="31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latin typeface="+mj-lt"/>
                </a:rPr>
                <a:t>Hãy giải thích ý nghĩa của những cách nói sau:</a:t>
              </a:r>
            </a:p>
            <a:p>
              <a:pPr marL="514350" indent="-514350">
                <a:buAutoNum type="alphaLcParenR"/>
              </a:pPr>
              <a:r>
                <a:rPr lang="vi-VN" sz="3600">
                  <a:latin typeface="+mj-lt"/>
                </a:rPr>
                <a:t>Ước “không còn mùa đông”</a:t>
              </a:r>
            </a:p>
            <a:p>
              <a:pPr marL="514350" indent="-514350">
                <a:buAutoNum type="alphaLcParenR"/>
              </a:pPr>
              <a:r>
                <a:rPr lang="vi-VN" sz="3600">
                  <a:latin typeface="+mj-lt"/>
                </a:rPr>
                <a:t>Ước “hóa trái bom thành trái ngon”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2619" y="368519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ACF82FD-AE09-4EAD-BBEF-117DC2C8FD97}"/>
              </a:ext>
            </a:extLst>
          </p:cNvPr>
          <p:cNvSpPr/>
          <p:nvPr/>
        </p:nvSpPr>
        <p:spPr>
          <a:xfrm>
            <a:off x="649357" y="808383"/>
            <a:ext cx="10601739" cy="12287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C52D63B6-917A-44ED-BE78-082D78DD208F}"/>
              </a:ext>
            </a:extLst>
          </p:cNvPr>
          <p:cNvSpPr/>
          <p:nvPr/>
        </p:nvSpPr>
        <p:spPr>
          <a:xfrm>
            <a:off x="1540909" y="2220582"/>
            <a:ext cx="8569001" cy="85917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lowchart: Alternate Process 57">
            <a:extLst>
              <a:ext uri="{FF2B5EF4-FFF2-40B4-BE49-F238E27FC236}">
                <a16:creationId xmlns:a16="http://schemas.microsoft.com/office/drawing/2014/main" id="{204F5979-90C6-431E-A20E-E07772D2A98F}"/>
              </a:ext>
            </a:extLst>
          </p:cNvPr>
          <p:cNvSpPr/>
          <p:nvPr/>
        </p:nvSpPr>
        <p:spPr>
          <a:xfrm>
            <a:off x="1540910" y="3263198"/>
            <a:ext cx="8569001" cy="9197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Flowchart: Alternate Process 58">
            <a:extLst>
              <a:ext uri="{FF2B5EF4-FFF2-40B4-BE49-F238E27FC236}">
                <a16:creationId xmlns:a16="http://schemas.microsoft.com/office/drawing/2014/main" id="{18DF69E5-A3F1-47D1-A4B4-9D43CBDFB045}"/>
              </a:ext>
            </a:extLst>
          </p:cNvPr>
          <p:cNvSpPr/>
          <p:nvPr/>
        </p:nvSpPr>
        <p:spPr>
          <a:xfrm>
            <a:off x="1540910" y="4358776"/>
            <a:ext cx="8569001" cy="108921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id="{B9D9CE91-53EC-459C-BA3D-721579FD8E37}"/>
              </a:ext>
            </a:extLst>
          </p:cNvPr>
          <p:cNvSpPr/>
          <p:nvPr/>
        </p:nvSpPr>
        <p:spPr>
          <a:xfrm>
            <a:off x="1540911" y="5579279"/>
            <a:ext cx="8569001" cy="73164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Flowchart: Alternate Process 64">
            <a:extLst>
              <a:ext uri="{FF2B5EF4-FFF2-40B4-BE49-F238E27FC236}">
                <a16:creationId xmlns:a16="http://schemas.microsoft.com/office/drawing/2014/main" id="{27B8F057-5448-4977-9582-0598835B216C}"/>
              </a:ext>
            </a:extLst>
          </p:cNvPr>
          <p:cNvSpPr/>
          <p:nvPr/>
        </p:nvSpPr>
        <p:spPr>
          <a:xfrm>
            <a:off x="1540909" y="4358776"/>
            <a:ext cx="8569001" cy="1089212"/>
          </a:xfrm>
          <a:prstGeom prst="flowChartAlternateProcess">
            <a:avLst/>
          </a:prstGeom>
          <a:solidFill>
            <a:schemeClr val="accent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9550" y="273263"/>
            <a:ext cx="10130119" cy="1225161"/>
            <a:chOff x="-228246" y="834167"/>
            <a:chExt cx="5571974" cy="31949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-228245" y="834167"/>
              <a:ext cx="5571973" cy="31949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-228246" y="1645645"/>
              <a:ext cx="4908311" cy="168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>
                  <a:latin typeface="+mj-lt"/>
                </a:rPr>
                <a:t>Ước “hóa trái bom thành trái ngon”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29551" y="1809600"/>
            <a:ext cx="10040470" cy="2601035"/>
            <a:chOff x="-228245" y="834167"/>
            <a:chExt cx="5571973" cy="31949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-228245" y="834167"/>
              <a:ext cx="5571973" cy="31949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0373" y="1500904"/>
              <a:ext cx="4908311" cy="147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solidFill>
                    <a:srgbClr val="002060"/>
                  </a:solidFill>
                  <a:latin typeface="+mj-lt"/>
                </a:rPr>
                <a:t>Ước thế giới hòa bình, không còn bom đạn, chiến tranh.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15776" y="2184596"/>
            <a:ext cx="10040470" cy="2627228"/>
            <a:chOff x="-124901" y="1566845"/>
            <a:chExt cx="5571973" cy="31949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-124901" y="1566845"/>
              <a:ext cx="5571973" cy="31949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38941" y="2591093"/>
              <a:ext cx="4908311" cy="78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+mj-lt"/>
                </a:rPr>
                <a:t>Em </a:t>
              </a:r>
              <a:r>
                <a:rPr lang="vi-VN" sz="3600" dirty="0" err="1">
                  <a:latin typeface="+mj-lt"/>
                </a:rPr>
                <a:t>thích</a:t>
              </a:r>
              <a:r>
                <a:rPr lang="vi-VN" sz="3600" dirty="0">
                  <a:latin typeface="+mj-lt"/>
                </a:rPr>
                <a:t> </a:t>
              </a:r>
              <a:r>
                <a:rPr lang="vi-VN" sz="3600" dirty="0" err="1">
                  <a:latin typeface="+mj-lt"/>
                </a:rPr>
                <a:t>ước</a:t>
              </a:r>
              <a:r>
                <a:rPr lang="vi-VN" sz="3600" dirty="0">
                  <a:latin typeface="+mj-lt"/>
                </a:rPr>
                <a:t> mơ </a:t>
              </a:r>
              <a:r>
                <a:rPr lang="vi-VN" sz="3600" dirty="0" err="1">
                  <a:latin typeface="+mj-lt"/>
                </a:rPr>
                <a:t>nào</a:t>
              </a:r>
              <a:r>
                <a:rPr lang="vi-VN" sz="3600" dirty="0">
                  <a:latin typeface="+mj-lt"/>
                </a:rPr>
                <a:t> trong </a:t>
              </a:r>
              <a:r>
                <a:rPr lang="vi-VN" sz="3600" dirty="0" err="1">
                  <a:latin typeface="+mj-lt"/>
                </a:rPr>
                <a:t>bài</a:t>
              </a:r>
              <a:r>
                <a:rPr lang="vi-VN" sz="3600" dirty="0">
                  <a:latin typeface="+mj-lt"/>
                </a:rPr>
                <a:t> thơ? </a:t>
              </a:r>
              <a:r>
                <a:rPr lang="vi-VN" sz="3600" dirty="0" err="1">
                  <a:latin typeface="+mj-lt"/>
                </a:rPr>
                <a:t>Vì</a:t>
              </a:r>
              <a:r>
                <a:rPr lang="vi-VN" sz="3600" dirty="0">
                  <a:latin typeface="+mj-lt"/>
                </a:rPr>
                <a:t> sao?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2619" y="368519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+mj-lt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4059" y="2384611"/>
            <a:ext cx="10040470" cy="3198177"/>
            <a:chOff x="-124901" y="1566845"/>
            <a:chExt cx="5571973" cy="31949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-124901" y="1566845"/>
              <a:ext cx="5571973" cy="31949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4443" y="2288041"/>
              <a:ext cx="4908311" cy="175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>
                  <a:solidFill>
                    <a:srgbClr val="FF0000"/>
                  </a:solidFill>
                  <a:latin typeface="+mj-lt"/>
                </a:rPr>
                <a:t>Nội dung: </a:t>
              </a:r>
              <a:r>
                <a:rPr lang="vi-VN" sz="3600">
                  <a:solidFill>
                    <a:srgbClr val="002060"/>
                  </a:solidFill>
                  <a:latin typeface="+mj-lt"/>
                </a:rPr>
                <a:t>Những ước mơ ngộ nghĩnh, đáng yêu của các bạn nhỏ bộc lộ khát khao về một thế giới tốt đẹp .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474258" y="688629"/>
            <a:ext cx="7279342" cy="7530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chemeClr val="tx1"/>
                </a:solidFill>
                <a:latin typeface="+mj-lt"/>
              </a:rPr>
              <a:t>Bài thơ nói lên điều gì?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6019" y="-998983"/>
            <a:ext cx="14304037" cy="804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7EDA5-A961-4947-AFB4-B75801D0C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1377537"/>
            <a:ext cx="2307281" cy="2847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CDB5E-7603-4CF2-AD7A-E18C41824ABA}"/>
              </a:ext>
            </a:extLst>
          </p:cNvPr>
          <p:cNvSpPr txBox="1"/>
          <p:nvPr/>
        </p:nvSpPr>
        <p:spPr>
          <a:xfrm>
            <a:off x="2546346" y="4375635"/>
            <a:ext cx="250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bg1"/>
                </a:solidFill>
                <a:latin typeface="+mj-lt"/>
              </a:rPr>
              <a:t>Định Hải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B081B-502C-496B-BCB5-8C1E2C76B36F}"/>
              </a:ext>
            </a:extLst>
          </p:cNvPr>
          <p:cNvSpPr txBox="1"/>
          <p:nvPr/>
        </p:nvSpPr>
        <p:spPr>
          <a:xfrm>
            <a:off x="4402865" y="1239346"/>
            <a:ext cx="676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bg1"/>
                </a:solidFill>
                <a:latin typeface="+mj-lt"/>
              </a:rPr>
              <a:t>- Nhà thơ Định Hải tên thật là Nguyễn Biểu, sinh năm 1937, quê ở xã Định Hải, huyện Yên Định, tỉnh Thanh Hóa.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05D33-CC7C-421D-B16C-D1B357EFA3E2}"/>
              </a:ext>
            </a:extLst>
          </p:cNvPr>
          <p:cNvSpPr/>
          <p:nvPr/>
        </p:nvSpPr>
        <p:spPr>
          <a:xfrm>
            <a:off x="4402865" y="2624370"/>
            <a:ext cx="6471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chemeClr val="bg1"/>
                </a:solidFill>
                <a:latin typeface="+mj-lt"/>
              </a:rPr>
              <a:t>- Là một trong những nhà thơ có nhiều cống hiến cho nền văn học thiếu nhi Việt Nam.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6D5D5-6BEF-4F87-A40A-E05111EF7FD2}"/>
              </a:ext>
            </a:extLst>
          </p:cNvPr>
          <p:cNvSpPr txBox="1"/>
          <p:nvPr/>
        </p:nvSpPr>
        <p:spPr>
          <a:xfrm>
            <a:off x="4402865" y="3944747"/>
            <a:ext cx="676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bg1"/>
                </a:solidFill>
                <a:latin typeface="+mj-lt"/>
              </a:rPr>
              <a:t>- Các tác phẩm tiêu biểu: </a:t>
            </a:r>
            <a:r>
              <a:rPr lang="en-US" sz="2800">
                <a:solidFill>
                  <a:schemeClr val="bg1"/>
                </a:solidFill>
                <a:latin typeface="+mj-lt"/>
              </a:rPr>
              <a:t>“</a:t>
            </a:r>
            <a:r>
              <a:rPr lang="vi-VN" sz="2800" i="1">
                <a:solidFill>
                  <a:schemeClr val="bg1"/>
                </a:solidFill>
                <a:latin typeface="+mj-lt"/>
              </a:rPr>
              <a:t>Chồng nụ chồng hoa</a:t>
            </a:r>
            <a:r>
              <a:rPr lang="en-US" sz="2800" i="1">
                <a:solidFill>
                  <a:schemeClr val="bg1"/>
                </a:solidFill>
                <a:latin typeface="+mj-lt"/>
              </a:rPr>
              <a:t>”</a:t>
            </a:r>
            <a:r>
              <a:rPr lang="vi-VN" sz="2800" i="1">
                <a:solidFill>
                  <a:schemeClr val="bg1"/>
                </a:solidFill>
                <a:latin typeface="+mj-lt"/>
              </a:rPr>
              <a:t>; </a:t>
            </a:r>
            <a:r>
              <a:rPr lang="en-US" sz="2800" i="1">
                <a:solidFill>
                  <a:schemeClr val="bg1"/>
                </a:solidFill>
                <a:latin typeface="+mj-lt"/>
              </a:rPr>
              <a:t>“</a:t>
            </a:r>
            <a:r>
              <a:rPr lang="vi-VN" sz="2800" i="1">
                <a:solidFill>
                  <a:schemeClr val="bg1"/>
                </a:solidFill>
                <a:latin typeface="+mj-lt"/>
              </a:rPr>
              <a:t>Nắng xuân trên rẻo cao</a:t>
            </a:r>
            <a:r>
              <a:rPr lang="en-US" sz="2800" i="1">
                <a:solidFill>
                  <a:schemeClr val="bg1"/>
                </a:solidFill>
                <a:latin typeface="+mj-lt"/>
              </a:rPr>
              <a:t>”</a:t>
            </a:r>
            <a:r>
              <a:rPr lang="vi-VN" sz="2800" i="1">
                <a:solidFill>
                  <a:schemeClr val="bg1"/>
                </a:solidFill>
                <a:latin typeface="+mj-lt"/>
              </a:rPr>
              <a:t>; </a:t>
            </a:r>
            <a:r>
              <a:rPr lang="en-US" sz="2800" i="1">
                <a:solidFill>
                  <a:schemeClr val="bg1"/>
                </a:solidFill>
                <a:latin typeface="+mj-lt"/>
              </a:rPr>
              <a:t>“</a:t>
            </a:r>
            <a:r>
              <a:rPr lang="vi-VN" sz="2800" i="1">
                <a:solidFill>
                  <a:schemeClr val="bg1"/>
                </a:solidFill>
                <a:latin typeface="+mj-lt"/>
              </a:rPr>
              <a:t>Bao nhiêu điều lạ</a:t>
            </a:r>
            <a:r>
              <a:rPr lang="en-US" sz="2800" i="1">
                <a:solidFill>
                  <a:schemeClr val="bg1"/>
                </a:solidFill>
                <a:latin typeface="+mj-lt"/>
              </a:rPr>
              <a:t>”</a:t>
            </a:r>
            <a:r>
              <a:rPr lang="vi-VN" sz="2800" i="1">
                <a:solidFill>
                  <a:schemeClr val="bg1"/>
                </a:solidFill>
                <a:latin typeface="+mj-lt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26530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147"/>
            <a:ext cx="12192000" cy="1384853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404" y="5530254"/>
            <a:ext cx="1626152" cy="1327746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1235221" y="2380914"/>
            <a:ext cx="790254" cy="1079287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6"/>
          <a:stretch>
            <a:fillRect/>
          </a:stretch>
        </p:blipFill>
        <p:spPr>
          <a:xfrm rot="19393814">
            <a:off x="-361888" y="0"/>
            <a:ext cx="1969604" cy="1930017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CA0D7DA-7CC9-4681-9FC2-B7D22791BA2E}"/>
              </a:ext>
            </a:extLst>
          </p:cNvPr>
          <p:cNvSpPr txBox="1"/>
          <p:nvPr/>
        </p:nvSpPr>
        <p:spPr>
          <a:xfrm>
            <a:off x="5307495" y="305230"/>
            <a:ext cx="660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1EB2F1D7-7B9F-4A68-859C-478845473BB2}"/>
              </a:ext>
            </a:extLst>
          </p:cNvPr>
          <p:cNvSpPr txBox="1"/>
          <p:nvPr/>
        </p:nvSpPr>
        <p:spPr>
          <a:xfrm>
            <a:off x="1402788" y="55409"/>
            <a:ext cx="5993865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ngọt lành.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 dậy thành người lớn ngay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lặn xuống đáy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ngồi lái máy bay.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Hái triệu vì sao xuống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Đúc thành ông mặt trời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Mãi mãi không còn mùa đông.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                                </a:t>
            </a:r>
            <a:r>
              <a:rPr kumimoji="0" lang="vi-VN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 Định Hải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77E42-7EF2-4045-B0B6-46B2DE446B6F}"/>
              </a:ext>
            </a:extLst>
          </p:cNvPr>
          <p:cNvSpPr txBox="1"/>
          <p:nvPr/>
        </p:nvSpPr>
        <p:spPr>
          <a:xfrm>
            <a:off x="9370739" y="3520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750D75FC-8094-4ED3-BD78-B92761C65408}"/>
              </a:ext>
            </a:extLst>
          </p:cNvPr>
          <p:cNvSpPr/>
          <p:nvPr/>
        </p:nvSpPr>
        <p:spPr>
          <a:xfrm>
            <a:off x="6188765" y="1361656"/>
            <a:ext cx="4845016" cy="1660988"/>
          </a:xfrm>
          <a:prstGeom prst="cloudCallout">
            <a:avLst>
              <a:gd name="adj1" fmla="val 24447"/>
              <a:gd name="adj2" fmla="val 8710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9BF838-2B25-42BB-B85B-06B675251187}"/>
              </a:ext>
            </a:extLst>
          </p:cNvPr>
          <p:cNvSpPr/>
          <p:nvPr/>
        </p:nvSpPr>
        <p:spPr>
          <a:xfrm>
            <a:off x="5046635" y="3786682"/>
            <a:ext cx="7003229" cy="11883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>
            <a:extLst>
              <a:ext uri="{FF2B5EF4-FFF2-40B4-BE49-F238E27FC236}">
                <a16:creationId xmlns:a16="http://schemas.microsoft.com/office/drawing/2014/main" id="{1757194C-8B9D-4AB7-933E-1FDD1FB5A7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147"/>
            <a:ext cx="12192000" cy="1384853"/>
          </a:xfrm>
          <a:prstGeom prst="rect">
            <a:avLst/>
          </a:prstGeom>
        </p:spPr>
      </p:pic>
      <p:pic>
        <p:nvPicPr>
          <p:cNvPr id="3" name="图片 3" descr="e0f01d50e93b5be62aa78ca12bd19666">
            <a:extLst>
              <a:ext uri="{FF2B5EF4-FFF2-40B4-BE49-F238E27FC236}">
                <a16:creationId xmlns:a16="http://schemas.microsoft.com/office/drawing/2014/main" id="{8B988DCD-848D-4259-B3D8-EA4D9F4649B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906" y="5033768"/>
            <a:ext cx="1626152" cy="1327746"/>
          </a:xfrm>
          <a:prstGeom prst="rect">
            <a:avLst/>
          </a:prstGeom>
        </p:spPr>
      </p:pic>
      <p:pic>
        <p:nvPicPr>
          <p:cNvPr id="4" name="图片 9" descr="e6a655ed09bc757151afabca7ab85c5c">
            <a:extLst>
              <a:ext uri="{FF2B5EF4-FFF2-40B4-BE49-F238E27FC236}">
                <a16:creationId xmlns:a16="http://schemas.microsoft.com/office/drawing/2014/main" id="{05F48E53-1CF9-4F73-AF27-E0E9F9004A8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1235221" y="2380914"/>
            <a:ext cx="790254" cy="1079287"/>
          </a:xfrm>
          <a:prstGeom prst="rect">
            <a:avLst/>
          </a:prstGeom>
        </p:spPr>
      </p:pic>
      <p:pic>
        <p:nvPicPr>
          <p:cNvPr id="5" name="图片 10" descr="d1ca708a87c9b39e9bdf39142e09b55e">
            <a:extLst>
              <a:ext uri="{FF2B5EF4-FFF2-40B4-BE49-F238E27FC236}">
                <a16:creationId xmlns:a16="http://schemas.microsoft.com/office/drawing/2014/main" id="{03A7DCA3-0724-4D76-AC56-7AA3616B52E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9393814">
            <a:off x="49681" y="-296001"/>
            <a:ext cx="2693868" cy="3343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5B6FB-4FEC-42B4-BC9E-11513D1F2735}"/>
              </a:ext>
            </a:extLst>
          </p:cNvPr>
          <p:cNvSpPr txBox="1"/>
          <p:nvPr/>
        </p:nvSpPr>
        <p:spPr>
          <a:xfrm>
            <a:off x="9370739" y="3520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58EBDC-A85A-4643-A06F-47B4F80322CA}"/>
              </a:ext>
            </a:extLst>
          </p:cNvPr>
          <p:cNvSpPr txBox="1"/>
          <p:nvPr/>
        </p:nvSpPr>
        <p:spPr>
          <a:xfrm>
            <a:off x="3397801" y="0"/>
            <a:ext cx="584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913A05-7792-4073-8B52-D7C4D66C702A}"/>
              </a:ext>
            </a:extLst>
          </p:cNvPr>
          <p:cNvSpPr txBox="1"/>
          <p:nvPr/>
        </p:nvSpPr>
        <p:spPr>
          <a:xfrm>
            <a:off x="3258556" y="749954"/>
            <a:ext cx="62179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</a:t>
            </a: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ngọt lành…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CD1546-BA5C-4F0B-8D13-68B7B268D64C}"/>
              </a:ext>
            </a:extLst>
          </p:cNvPr>
          <p:cNvSpPr txBox="1"/>
          <p:nvPr/>
        </p:nvSpPr>
        <p:spPr>
          <a:xfrm>
            <a:off x="3233530" y="2730733"/>
            <a:ext cx="5724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                             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 Hải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77986F-CBE2-4691-8608-A6E966DA98FA}"/>
              </a:ext>
            </a:extLst>
          </p:cNvPr>
          <p:cNvSpPr txBox="1"/>
          <p:nvPr/>
        </p:nvSpPr>
        <p:spPr>
          <a:xfrm flipH="1">
            <a:off x="6488323" y="755356"/>
            <a:ext cx="1529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lạ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1BF474-1AB3-4991-9B71-6DFA1CEF3B9D}"/>
              </a:ext>
            </a:extLst>
          </p:cNvPr>
          <p:cNvSpPr txBox="1"/>
          <p:nvPr/>
        </p:nvSpPr>
        <p:spPr>
          <a:xfrm>
            <a:off x="5528207" y="1218739"/>
            <a:ext cx="344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nảy mầm nhanh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64F2C6-8EE8-4F50-8636-76C2A8918F08}"/>
              </a:ext>
            </a:extLst>
          </p:cNvPr>
          <p:cNvSpPr txBox="1"/>
          <p:nvPr/>
        </p:nvSpPr>
        <p:spPr>
          <a:xfrm>
            <a:off x="3249239" y="1668904"/>
            <a:ext cx="2039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032531-C3A5-44A8-A0DE-C653187E1739}"/>
              </a:ext>
            </a:extLst>
          </p:cNvPr>
          <p:cNvSpPr txBox="1"/>
          <p:nvPr/>
        </p:nvSpPr>
        <p:spPr>
          <a:xfrm>
            <a:off x="6681758" y="1668905"/>
            <a:ext cx="216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 quả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BD0E84-55F0-49F2-B432-0D43C218B57F}"/>
              </a:ext>
            </a:extLst>
          </p:cNvPr>
          <p:cNvSpPr txBox="1"/>
          <p:nvPr/>
        </p:nvSpPr>
        <p:spPr>
          <a:xfrm>
            <a:off x="3263306" y="2133142"/>
            <a:ext cx="2053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6A592D-D1E1-4F8A-981C-9EBA354492C4}"/>
              </a:ext>
            </a:extLst>
          </p:cNvPr>
          <p:cNvSpPr txBox="1"/>
          <p:nvPr/>
        </p:nvSpPr>
        <p:spPr>
          <a:xfrm>
            <a:off x="6551051" y="3204962"/>
            <a:ext cx="248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trái ngon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83A607-5233-4464-948C-695297793A34}"/>
              </a:ext>
            </a:extLst>
          </p:cNvPr>
          <p:cNvSpPr txBox="1"/>
          <p:nvPr/>
        </p:nvSpPr>
        <p:spPr>
          <a:xfrm>
            <a:off x="4001525" y="3194204"/>
            <a:ext cx="17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trái bom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6B4D51-A427-4EBD-B349-DCDC2E889C0E}"/>
              </a:ext>
            </a:extLst>
          </p:cNvPr>
          <p:cNvCxnSpPr>
            <a:cxnSpLocks/>
          </p:cNvCxnSpPr>
          <p:nvPr/>
        </p:nvCxnSpPr>
        <p:spPr>
          <a:xfrm flipH="1">
            <a:off x="4988944" y="1786805"/>
            <a:ext cx="92665" cy="360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B5D8BB-F360-477C-89D2-9BA8ADBC1339}"/>
              </a:ext>
            </a:extLst>
          </p:cNvPr>
          <p:cNvCxnSpPr>
            <a:cxnSpLocks/>
          </p:cNvCxnSpPr>
          <p:nvPr/>
        </p:nvCxnSpPr>
        <p:spPr>
          <a:xfrm flipH="1">
            <a:off x="4473129" y="2222902"/>
            <a:ext cx="126610" cy="464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ECBC7A-FB3A-44E0-877E-48DC570394CF}"/>
              </a:ext>
            </a:extLst>
          </p:cNvPr>
          <p:cNvCxnSpPr>
            <a:cxnSpLocks/>
          </p:cNvCxnSpPr>
          <p:nvPr/>
        </p:nvCxnSpPr>
        <p:spPr>
          <a:xfrm flipH="1">
            <a:off x="5453539" y="3279698"/>
            <a:ext cx="149336" cy="500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9F12937-DEAA-4A6B-9766-DA92ACA2BFFF}"/>
              </a:ext>
            </a:extLst>
          </p:cNvPr>
          <p:cNvSpPr txBox="1"/>
          <p:nvPr/>
        </p:nvSpPr>
        <p:spPr>
          <a:xfrm>
            <a:off x="3919345" y="4114380"/>
            <a:ext cx="248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vi-VN" sz="3000" b="1" noProof="0">
                <a:solidFill>
                  <a:srgbClr val="FF0000"/>
                </a:solidFill>
                <a:latin typeface="Times New Roman" panose="02020603050405020304" pitchFamily="18" charset="0"/>
              </a:rPr>
              <a:t>oàn kẹo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BED107-F433-4E9A-9664-80E1D5FED734}"/>
              </a:ext>
            </a:extLst>
          </p:cNvPr>
          <p:cNvSpPr txBox="1"/>
          <p:nvPr/>
        </p:nvSpPr>
        <p:spPr>
          <a:xfrm>
            <a:off x="6006510" y="4119365"/>
            <a:ext cx="248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bi tròn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60085F-50B8-4DB4-8DD4-40F71D6CBCAC}"/>
              </a:ext>
            </a:extLst>
          </p:cNvPr>
          <p:cNvSpPr txBox="1"/>
          <p:nvPr/>
        </p:nvSpPr>
        <p:spPr>
          <a:xfrm>
            <a:off x="6468491" y="5033768"/>
            <a:ext cx="248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phép lạ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FB4F10-9E98-4685-A196-F5AFE84A809C}"/>
              </a:ext>
            </a:extLst>
          </p:cNvPr>
          <p:cNvSpPr txBox="1"/>
          <p:nvPr/>
        </p:nvSpPr>
        <p:spPr>
          <a:xfrm>
            <a:off x="6468491" y="5498077"/>
            <a:ext cx="2489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phép lạ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9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>
            <a:extLst>
              <a:ext uri="{FF2B5EF4-FFF2-40B4-BE49-F238E27FC236}">
                <a16:creationId xmlns:a16="http://schemas.microsoft.com/office/drawing/2014/main" id="{DFA526C5-85B4-440D-A002-2830C366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1185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AD8BD09-7EC0-42C9-8AC6-6075A70A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9" y="2269588"/>
            <a:ext cx="10951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636098E2-297E-4B43-96D3-182CD808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18" y="3316118"/>
            <a:ext cx="109512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E8651AE2-5A52-42E7-B2AC-8B36BBA0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09" y="4766168"/>
            <a:ext cx="5293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059354D-3669-47EE-B53E-7222F587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733" y="1315154"/>
            <a:ext cx="6481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9FF446-FA23-4E0B-9350-B200B43B74A7}"/>
              </a:ext>
            </a:extLst>
          </p:cNvPr>
          <p:cNvGrpSpPr/>
          <p:nvPr/>
        </p:nvGrpSpPr>
        <p:grpSpPr>
          <a:xfrm>
            <a:off x="7446536" y="3895551"/>
            <a:ext cx="4279298" cy="2341624"/>
            <a:chOff x="1924760" y="2677886"/>
            <a:chExt cx="8530046" cy="38381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F7F1B3-1ADA-42DC-9E5E-1539DCFE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233" y="3063128"/>
              <a:ext cx="6654020" cy="31722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BF6EE4-88BF-4DB2-AF68-CB7BD4EAA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500" r="95583">
                          <a14:foregroundMark x1="9083" y1="76000" x2="14250" y2="77917"/>
                          <a14:foregroundMark x1="9500" y1="81500" x2="15750" y2="79417"/>
                          <a14:foregroundMark x1="10833" y1="80000" x2="16000" y2="78667"/>
                          <a14:foregroundMark x1="56500" y1="28750" x2="69500" y2="28167"/>
                          <a14:backgroundMark x1="18250" y1="37333" x2="66667" y2="7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48" b="12381"/>
            <a:stretch>
              <a:fillRect/>
            </a:stretch>
          </p:blipFill>
          <p:spPr>
            <a:xfrm>
              <a:off x="1924760" y="2677886"/>
              <a:ext cx="8530046" cy="38381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8259" y="484095"/>
            <a:ext cx="442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8306" y="2420470"/>
            <a:ext cx="5453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000" dirty="0" err="1">
                <a:latin typeface="+mj-lt"/>
              </a:rPr>
              <a:t>Luyện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đọc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lại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bài</a:t>
            </a:r>
            <a:endParaRPr lang="vi-VN" sz="40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4000" dirty="0" err="1">
                <a:latin typeface="+mj-lt"/>
              </a:rPr>
              <a:t>Học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thuộc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lòng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bài</a:t>
            </a:r>
            <a:r>
              <a:rPr lang="vi-VN" sz="4000" dirty="0">
                <a:latin typeface="+mj-lt"/>
              </a:rPr>
              <a:t> thơ</a:t>
            </a:r>
          </a:p>
          <a:p>
            <a:pPr marL="285750" indent="-285750">
              <a:buFontTx/>
              <a:buChar char="-"/>
            </a:pPr>
            <a:r>
              <a:rPr lang="vi-VN" sz="4000" dirty="0" err="1">
                <a:latin typeface="+mj-lt"/>
              </a:rPr>
              <a:t>Chuẩn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bị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bài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học</a:t>
            </a:r>
            <a:r>
              <a:rPr lang="vi-VN" sz="4000" dirty="0">
                <a:latin typeface="+mj-lt"/>
              </a:rPr>
              <a:t> sau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546100"/>
            <a:ext cx="6858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9881DF-2527-244C-9DDC-97352BF250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384131"/>
            <a:ext cx="5321300" cy="5321300"/>
          </a:xfrm>
          <a:prstGeom prst="rect">
            <a:avLst/>
          </a:prstGeom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95D0321C-B2A9-42B1-8C18-D063E50D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424" y="3621102"/>
            <a:ext cx="6093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</a:p>
        </p:txBody>
      </p:sp>
    </p:spTree>
    <p:extLst>
      <p:ext uri="{BB962C8B-B14F-4D97-AF65-F5344CB8AC3E}">
        <p14:creationId xmlns:p14="http://schemas.microsoft.com/office/powerpoint/2010/main" val="4631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0139" y="985440"/>
            <a:ext cx="4712677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vi-VN">
                <a:latin typeface="+mj-lt"/>
              </a:rPr>
              <a:t>Luyện đọc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8550" y="2155700"/>
            <a:ext cx="569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+mj-lt"/>
              </a:rPr>
              <a:t>- Đọc nối tiếp theo khổ thơ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5831" y="2798297"/>
            <a:ext cx="6663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+mj-lt"/>
              </a:rPr>
              <a:t>- Chú ý cách ngắt nhịp thơ: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2273" y="3743627"/>
            <a:ext cx="5349553" cy="2490904"/>
            <a:chOff x="0" y="858416"/>
            <a:chExt cx="5743614" cy="25848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0" y="858416"/>
              <a:ext cx="5690589" cy="258483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4160" y="1231189"/>
              <a:ext cx="5289454" cy="188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Bắt hạt giống </a:t>
              </a:r>
              <a:r>
                <a:rPr lang="vi-VN" sz="2800">
                  <a:solidFill>
                    <a:srgbClr val="FF0000"/>
                  </a:solidFill>
                  <a:latin typeface="+mj-lt"/>
                </a:rPr>
                <a:t>nảy mầm nhanh</a:t>
              </a:r>
            </a:p>
            <a:p>
              <a:r>
                <a:rPr lang="vi-VN" sz="2800">
                  <a:solidFill>
                    <a:srgbClr val="FF0000"/>
                  </a:solidFill>
                  <a:latin typeface="+mj-lt"/>
                </a:rPr>
                <a:t>Chớp mắt </a:t>
              </a:r>
              <a:r>
                <a:rPr lang="vi-VN" sz="2800">
                  <a:latin typeface="+mj-lt"/>
                </a:rPr>
                <a:t>/ thành cây đầy quả</a:t>
              </a:r>
            </a:p>
            <a:p>
              <a:r>
                <a:rPr lang="vi-VN" sz="2800">
                  <a:solidFill>
                    <a:srgbClr val="FF0000"/>
                  </a:solidFill>
                  <a:latin typeface="+mj-lt"/>
                </a:rPr>
                <a:t>Tha hồ </a:t>
              </a:r>
              <a:r>
                <a:rPr lang="vi-VN" sz="2800">
                  <a:latin typeface="+mj-lt"/>
                </a:rPr>
                <a:t>/ hái chén ngọt lành.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4827" y="3719060"/>
            <a:ext cx="5483197" cy="2515471"/>
            <a:chOff x="6190780" y="3463680"/>
            <a:chExt cx="5237611" cy="22393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9"/>
            <a:stretch>
              <a:fillRect/>
            </a:stretch>
          </p:blipFill>
          <p:spPr>
            <a:xfrm>
              <a:off x="6190780" y="3463680"/>
              <a:ext cx="5237611" cy="22393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50942" y="3700685"/>
              <a:ext cx="4688357" cy="1616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Hóa </a:t>
              </a:r>
              <a:r>
                <a:rPr lang="vi-VN" sz="2800">
                  <a:solidFill>
                    <a:srgbClr val="FF0000"/>
                  </a:solidFill>
                  <a:latin typeface="+mj-lt"/>
                </a:rPr>
                <a:t>trái bom </a:t>
              </a:r>
              <a:r>
                <a:rPr lang="vi-VN" sz="2800">
                  <a:latin typeface="+mj-lt"/>
                </a:rPr>
                <a:t>/ thành </a:t>
              </a:r>
              <a:r>
                <a:rPr lang="vi-VN" sz="2800">
                  <a:solidFill>
                    <a:srgbClr val="FF0000"/>
                  </a:solidFill>
                  <a:latin typeface="+mj-lt"/>
                </a:rPr>
                <a:t>trái ngon</a:t>
              </a:r>
            </a:p>
            <a:p>
              <a:r>
                <a:rPr lang="vi-VN" sz="2800">
                  <a:latin typeface="+mj-lt"/>
                </a:rPr>
                <a:t>Trong ruột không còn thuốc nổ</a:t>
              </a:r>
            </a:p>
            <a:p>
              <a:r>
                <a:rPr lang="vi-VN" sz="2800">
                  <a:latin typeface="+mj-lt"/>
                </a:rPr>
                <a:t>Chỉ </a:t>
              </a:r>
              <a:r>
                <a:rPr lang="vi-VN" sz="2800">
                  <a:solidFill>
                    <a:srgbClr val="FF0000"/>
                  </a:solidFill>
                  <a:latin typeface="+mj-lt"/>
                </a:rPr>
                <a:t>toàn kẹo </a:t>
              </a:r>
              <a:r>
                <a:rPr lang="vi-VN" sz="2800">
                  <a:latin typeface="+mj-lt"/>
                </a:rPr>
                <a:t>với </a:t>
              </a:r>
              <a:r>
                <a:rPr lang="vi-VN" sz="2800">
                  <a:solidFill>
                    <a:srgbClr val="FF0000"/>
                  </a:solidFill>
                  <a:latin typeface="+mj-lt"/>
                </a:rPr>
                <a:t>bi tròn</a:t>
              </a:r>
              <a:r>
                <a:rPr lang="vi-VN" sz="2800">
                  <a:latin typeface="+mj-lt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11016" y="882862"/>
            <a:ext cx="5349553" cy="2490904"/>
            <a:chOff x="0" y="858416"/>
            <a:chExt cx="5743614" cy="25848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0" y="858416"/>
              <a:ext cx="5690589" cy="25848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4160" y="1231189"/>
              <a:ext cx="52894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Bắt hạt giống nảy mầm nhanh</a:t>
              </a:r>
            </a:p>
            <a:p>
              <a:r>
                <a:rPr lang="vi-VN" sz="2800">
                  <a:latin typeface="+mj-lt"/>
                </a:rPr>
                <a:t>Chớp mắt thành cây đầy quả</a:t>
              </a:r>
            </a:p>
            <a:p>
              <a:r>
                <a:rPr lang="vi-VN" sz="280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2804" y="3904946"/>
            <a:ext cx="5300166" cy="2532467"/>
            <a:chOff x="62061" y="3862873"/>
            <a:chExt cx="5105832" cy="24829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46" b="-1"/>
            <a:stretch>
              <a:fillRect/>
            </a:stretch>
          </p:blipFill>
          <p:spPr>
            <a:xfrm>
              <a:off x="62061" y="3862873"/>
              <a:ext cx="5105832" cy="24829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0993" y="4215484"/>
              <a:ext cx="445183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Ngủ dậy thành người lớn ngay</a:t>
              </a:r>
            </a:p>
            <a:p>
              <a:r>
                <a:rPr lang="vi-VN" sz="2800">
                  <a:latin typeface="+mj-lt"/>
                </a:rPr>
                <a:t>Đứa thì lặn xuống đáy biển </a:t>
              </a:r>
            </a:p>
            <a:p>
              <a:r>
                <a:rPr lang="vi-VN" sz="2800">
                  <a:latin typeface="+mj-lt"/>
                </a:rPr>
                <a:t>Đứa thì ngồi láy máy bay.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6206" y="611617"/>
            <a:ext cx="5336385" cy="2325413"/>
            <a:chOff x="6446206" y="611617"/>
            <a:chExt cx="5435163" cy="23662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3"/>
            <a:stretch>
              <a:fillRect/>
            </a:stretch>
          </p:blipFill>
          <p:spPr>
            <a:xfrm>
              <a:off x="6446206" y="611617"/>
              <a:ext cx="5435163" cy="23662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38633" y="803952"/>
              <a:ext cx="46503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>
                  <a:latin typeface="+mj-lt"/>
                </a:rPr>
                <a:t>Nếu chúng mình có phép lạ</a:t>
              </a:r>
            </a:p>
            <a:p>
              <a:pPr algn="just"/>
              <a:r>
                <a:rPr lang="vi-VN" sz="2800">
                  <a:latin typeface="+mj-lt"/>
                </a:rPr>
                <a:t>Hái triệu vì sao xuống cùng</a:t>
              </a:r>
            </a:p>
            <a:p>
              <a:pPr algn="just"/>
              <a:r>
                <a:rPr lang="vi-VN" sz="2800">
                  <a:latin typeface="+mj-lt"/>
                </a:rPr>
                <a:t>Đúc thành ông mặt trời mới</a:t>
              </a:r>
            </a:p>
            <a:p>
              <a:pPr algn="just"/>
              <a:r>
                <a:rPr lang="vi-VN" sz="2800">
                  <a:latin typeface="+mj-lt"/>
                </a:rPr>
                <a:t>Mãi mãi không còn mùa đông.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46206" y="2878459"/>
            <a:ext cx="5483197" cy="2239347"/>
            <a:chOff x="6190780" y="3359020"/>
            <a:chExt cx="5237611" cy="22393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9"/>
            <a:stretch>
              <a:fillRect/>
            </a:stretch>
          </p:blipFill>
          <p:spPr>
            <a:xfrm>
              <a:off x="6190780" y="3359020"/>
              <a:ext cx="5237611" cy="2239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76075" y="3569850"/>
              <a:ext cx="468835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Hóa trái bom thành trái ngon</a:t>
              </a:r>
            </a:p>
            <a:p>
              <a:r>
                <a:rPr lang="vi-VN" sz="2800">
                  <a:latin typeface="+mj-lt"/>
                </a:rPr>
                <a:t>Trong ruột không còn thuốc nổ</a:t>
              </a:r>
            </a:p>
            <a:p>
              <a:r>
                <a:rPr lang="vi-VN" sz="2800">
                  <a:latin typeface="+mj-lt"/>
                </a:rPr>
                <a:t>Chỉ toàn kẹo với bi tròn.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46205" y="5171180"/>
            <a:ext cx="5483197" cy="1259633"/>
            <a:chOff x="6190780" y="3359020"/>
            <a:chExt cx="5237611" cy="223934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9"/>
            <a:stretch>
              <a:fillRect/>
            </a:stretch>
          </p:blipFill>
          <p:spPr>
            <a:xfrm>
              <a:off x="6190780" y="3359020"/>
              <a:ext cx="5237611" cy="22393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599799" y="3534816"/>
              <a:ext cx="4688357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 !</a:t>
              </a:r>
            </a:p>
            <a:p>
              <a:r>
                <a:rPr lang="vi-VN" sz="2800">
                  <a:latin typeface="+mj-lt"/>
                </a:rPr>
                <a:t>Nếu chúng mình có phép lạ !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909111" y="6358982"/>
            <a:ext cx="213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latin typeface="+mj-lt"/>
              </a:rPr>
              <a:t>Định Hải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46585" y="69479"/>
            <a:ext cx="5022165" cy="5485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  <a:latin typeface="+mj-lt"/>
              </a:rPr>
              <a:t>Nếu chúng mình có phép lạ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5564" y="1097281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Luyện đọc từ khó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557" y="2658793"/>
            <a:ext cx="2489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600">
                <a:latin typeface="+mj-lt"/>
              </a:rPr>
              <a:t>phép 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l</a:t>
            </a:r>
            <a:r>
              <a:rPr lang="vi-VN" sz="3600">
                <a:latin typeface="+mj-lt"/>
              </a:rPr>
              <a:t>ạ</a:t>
            </a:r>
          </a:p>
          <a:p>
            <a:endParaRPr lang="vi-VN" sz="36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600">
                <a:solidFill>
                  <a:srgbClr val="FF0000"/>
                </a:solidFill>
                <a:latin typeface="+mj-lt"/>
              </a:rPr>
              <a:t>l</a:t>
            </a:r>
            <a:r>
              <a:rPr lang="vi-VN" sz="3600">
                <a:latin typeface="+mj-lt"/>
              </a:rPr>
              <a:t>ặn 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x</a:t>
            </a:r>
            <a:r>
              <a:rPr lang="vi-VN" sz="3600">
                <a:latin typeface="+mj-lt"/>
              </a:rPr>
              <a:t>uống</a:t>
            </a:r>
          </a:p>
          <a:p>
            <a:endParaRPr lang="vi-VN" sz="36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600">
                <a:latin typeface="+mj-lt"/>
              </a:rPr>
              <a:t>bi 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tr</a:t>
            </a:r>
            <a:r>
              <a:rPr lang="vi-VN" sz="3600">
                <a:latin typeface="+mj-lt"/>
              </a:rPr>
              <a:t>òn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786914-FF09-41A4-9D54-37D8CBB613E4}"/>
              </a:ext>
            </a:extLst>
          </p:cNvPr>
          <p:cNvSpPr/>
          <p:nvPr/>
        </p:nvSpPr>
        <p:spPr>
          <a:xfrm>
            <a:off x="3766088" y="243874"/>
            <a:ext cx="464949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5C97A-5637-48C0-96CB-43F690D3D9DC}"/>
              </a:ext>
            </a:extLst>
          </p:cNvPr>
          <p:cNvSpPr txBox="1"/>
          <p:nvPr/>
        </p:nvSpPr>
        <p:spPr>
          <a:xfrm>
            <a:off x="4209386" y="1790607"/>
            <a:ext cx="75653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lạ:</a:t>
            </a:r>
            <a:r>
              <a:rPr lang="en-US" sz="3600" b="1">
                <a:solidFill>
                  <a:prstClr val="black"/>
                </a:solidFill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nên</a:t>
            </a:r>
          </a:p>
          <a:p>
            <a:pPr algn="just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96675-EB14-4351-BC2F-02FF6ABA62E4}"/>
              </a:ext>
            </a:extLst>
          </p:cNvPr>
          <p:cNvSpPr txBox="1"/>
          <p:nvPr/>
        </p:nvSpPr>
        <p:spPr>
          <a:xfrm>
            <a:off x="4209386" y="3266900"/>
            <a:ext cx="75653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hẳn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ED811-3403-4D4A-A77B-D2E2ECC6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2" y="2520057"/>
            <a:ext cx="3629795" cy="254679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E655C7D-F352-4AEF-AE1F-168A1F10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386" y="4725411"/>
            <a:ext cx="76814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bom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khí do máy bay thả xuống, vỏ bằng kim loại, trong ruột có thuốc nổ.</a:t>
            </a:r>
          </a:p>
        </p:txBody>
      </p:sp>
    </p:spTree>
    <p:extLst>
      <p:ext uri="{BB962C8B-B14F-4D97-AF65-F5344CB8AC3E}">
        <p14:creationId xmlns:p14="http://schemas.microsoft.com/office/powerpoint/2010/main" val="70150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647" y="1097281"/>
            <a:ext cx="4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+mj-lt"/>
              </a:rPr>
              <a:t>Chú ý giọng đọc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6763" y="2588455"/>
            <a:ext cx="8665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>
                <a:latin typeface="+mj-lt"/>
              </a:rPr>
              <a:t>Giọng hồn nhiên, tươi vui</a:t>
            </a:r>
          </a:p>
          <a:p>
            <a:pPr marL="285750" indent="-285750">
              <a:buFontTx/>
              <a:buChar char="-"/>
            </a:pPr>
            <a:endParaRPr lang="vi-VN" sz="32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200">
                <a:latin typeface="+mj-lt"/>
              </a:rPr>
              <a:t>Nhấn giọng những từ ngữ thể hiện ước mơ, niềm vui thích của trẻ em (</a:t>
            </a:r>
            <a:r>
              <a:rPr lang="vi-VN" sz="3200" i="1">
                <a:latin typeface="+mj-lt"/>
              </a:rPr>
              <a:t>nảy mầm nhanh, chớp mắt, đầy quả, tha hồ,....)</a:t>
            </a:r>
            <a:endParaRPr lang="vi-VN" sz="32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016" y="882862"/>
            <a:ext cx="5349553" cy="2490904"/>
            <a:chOff x="0" y="858416"/>
            <a:chExt cx="5743614" cy="25848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5"/>
            <a:stretch>
              <a:fillRect/>
            </a:stretch>
          </p:blipFill>
          <p:spPr>
            <a:xfrm>
              <a:off x="0" y="858416"/>
              <a:ext cx="5690589" cy="258483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4160" y="1231189"/>
              <a:ext cx="528945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Bắt hạt giống nảy mầm nhanh</a:t>
              </a:r>
            </a:p>
            <a:p>
              <a:r>
                <a:rPr lang="vi-VN" sz="2800">
                  <a:latin typeface="+mj-lt"/>
                </a:rPr>
                <a:t>Chớp mắt thành cây đầy quả</a:t>
              </a:r>
            </a:p>
            <a:p>
              <a:r>
                <a:rPr lang="vi-VN" sz="2800">
                  <a:latin typeface="+mj-lt"/>
                </a:rPr>
                <a:t>Tha hồ hái chén ngọt lành.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2804" y="3904946"/>
            <a:ext cx="5300166" cy="2532467"/>
            <a:chOff x="62061" y="3862873"/>
            <a:chExt cx="5105832" cy="24829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46" b="-1"/>
            <a:stretch>
              <a:fillRect/>
            </a:stretch>
          </p:blipFill>
          <p:spPr>
            <a:xfrm>
              <a:off x="62061" y="3862873"/>
              <a:ext cx="5105832" cy="24829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0993" y="4215484"/>
              <a:ext cx="445183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Ngủ dậy thành người lớn ngay</a:t>
              </a:r>
            </a:p>
            <a:p>
              <a:r>
                <a:rPr lang="vi-VN" sz="2800">
                  <a:latin typeface="+mj-lt"/>
                </a:rPr>
                <a:t>Đứa thì lặn xuống đáy biển </a:t>
              </a:r>
            </a:p>
            <a:p>
              <a:r>
                <a:rPr lang="vi-VN" sz="2800">
                  <a:latin typeface="+mj-lt"/>
                </a:rPr>
                <a:t>Đứa thì ngồi láy máy bay.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46206" y="611617"/>
            <a:ext cx="5336385" cy="2325413"/>
            <a:chOff x="6446206" y="611617"/>
            <a:chExt cx="5435163" cy="2366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3"/>
            <a:stretch>
              <a:fillRect/>
            </a:stretch>
          </p:blipFill>
          <p:spPr>
            <a:xfrm>
              <a:off x="6446206" y="611617"/>
              <a:ext cx="5435163" cy="23662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38633" y="803952"/>
              <a:ext cx="46503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>
                  <a:latin typeface="+mj-lt"/>
                </a:rPr>
                <a:t>Nếu chúng mình có phép lạ</a:t>
              </a:r>
            </a:p>
            <a:p>
              <a:pPr algn="just"/>
              <a:r>
                <a:rPr lang="vi-VN" sz="2800">
                  <a:latin typeface="+mj-lt"/>
                </a:rPr>
                <a:t>Hái triệu vì sao xuống cùng</a:t>
              </a:r>
            </a:p>
            <a:p>
              <a:pPr algn="just"/>
              <a:r>
                <a:rPr lang="vi-VN" sz="2800">
                  <a:latin typeface="+mj-lt"/>
                </a:rPr>
                <a:t>Đúc thành ông mặt trời mới</a:t>
              </a:r>
            </a:p>
            <a:p>
              <a:pPr algn="just"/>
              <a:r>
                <a:rPr lang="vi-VN" sz="2800">
                  <a:latin typeface="+mj-lt"/>
                </a:rPr>
                <a:t>Mãi mãi không còn mùa đông.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6206" y="2878459"/>
            <a:ext cx="5483197" cy="2239347"/>
            <a:chOff x="6190780" y="3359020"/>
            <a:chExt cx="5237611" cy="223934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9"/>
            <a:stretch>
              <a:fillRect/>
            </a:stretch>
          </p:blipFill>
          <p:spPr>
            <a:xfrm>
              <a:off x="6190780" y="3359020"/>
              <a:ext cx="5237611" cy="2239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76075" y="3569850"/>
              <a:ext cx="468835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</a:t>
              </a:r>
            </a:p>
            <a:p>
              <a:r>
                <a:rPr lang="vi-VN" sz="2800">
                  <a:latin typeface="+mj-lt"/>
                </a:rPr>
                <a:t>Hóa trái bom thành trái ngon</a:t>
              </a:r>
            </a:p>
            <a:p>
              <a:r>
                <a:rPr lang="vi-VN" sz="2800">
                  <a:latin typeface="+mj-lt"/>
                </a:rPr>
                <a:t>Trong ruột không còn thuốc nổ</a:t>
              </a:r>
            </a:p>
            <a:p>
              <a:r>
                <a:rPr lang="vi-VN" sz="2800">
                  <a:latin typeface="+mj-lt"/>
                </a:rPr>
                <a:t>Chỉ toàn kẹo với bi tròn.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46205" y="5171180"/>
            <a:ext cx="5483197" cy="1259633"/>
            <a:chOff x="6190780" y="3359020"/>
            <a:chExt cx="5237611" cy="22393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9"/>
            <a:stretch>
              <a:fillRect/>
            </a:stretch>
          </p:blipFill>
          <p:spPr>
            <a:xfrm>
              <a:off x="6190780" y="3359020"/>
              <a:ext cx="5237611" cy="2239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599799" y="3534816"/>
              <a:ext cx="4688357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+mj-lt"/>
                </a:rPr>
                <a:t>Nếu chúng mình có phép lạ !</a:t>
              </a:r>
            </a:p>
            <a:p>
              <a:r>
                <a:rPr lang="vi-VN" sz="2800">
                  <a:latin typeface="+mj-lt"/>
                </a:rPr>
                <a:t>Nếu chúng mình có phép lạ !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909111" y="6358982"/>
            <a:ext cx="213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latin typeface="+mj-lt"/>
              </a:rPr>
              <a:t>Định Hải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46585" y="69479"/>
            <a:ext cx="5022165" cy="5485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  <a:latin typeface="+mj-lt"/>
              </a:rPr>
              <a:t>Nếu chúng mình có phép lạ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041" y="4069327"/>
            <a:ext cx="3053037" cy="2699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A0D7DA-7CC9-4681-9FC2-B7D22791BA2E}"/>
              </a:ext>
            </a:extLst>
          </p:cNvPr>
          <p:cNvSpPr txBox="1"/>
          <p:nvPr/>
        </p:nvSpPr>
        <p:spPr>
          <a:xfrm>
            <a:off x="208536" y="-16777"/>
            <a:ext cx="407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2F1D7-7B9F-4A68-859C-478845473BB2}"/>
              </a:ext>
            </a:extLst>
          </p:cNvPr>
          <p:cNvSpPr txBox="1"/>
          <p:nvPr/>
        </p:nvSpPr>
        <p:spPr>
          <a:xfrm>
            <a:off x="385423" y="435558"/>
            <a:ext cx="5993865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hạt giống nảy mầm nhanh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Chớp mắt thành cây đầy quả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 hồ hái chén ngọt lành.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 dậy thành người lớn ngay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lặn xuống đáy biển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 thì ngồi lái máy bay.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triệu vì sao xuống cùng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Đúc thành ông mặt trời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Mãi mãi không còn mùa đông.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Hóa trái bom thành trái ngon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ruột không còn thuốc nổ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 toàn kẹo với bi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                                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 Hải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30B42-221B-4FB4-9ABB-2D7A8C132D46}"/>
              </a:ext>
            </a:extLst>
          </p:cNvPr>
          <p:cNvSpPr txBox="1"/>
          <p:nvPr/>
        </p:nvSpPr>
        <p:spPr>
          <a:xfrm>
            <a:off x="388275" y="435558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4CE33-7F9E-40AA-9432-878157D44D46}"/>
              </a:ext>
            </a:extLst>
          </p:cNvPr>
          <p:cNvSpPr txBox="1"/>
          <p:nvPr/>
        </p:nvSpPr>
        <p:spPr>
          <a:xfrm>
            <a:off x="385423" y="1812324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531EC-E6A3-4E01-B9A4-37BFA89AA5D4}"/>
              </a:ext>
            </a:extLst>
          </p:cNvPr>
          <p:cNvSpPr txBox="1"/>
          <p:nvPr/>
        </p:nvSpPr>
        <p:spPr>
          <a:xfrm>
            <a:off x="398609" y="3189360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C2313-5BB4-474D-B40F-989F214DA852}"/>
              </a:ext>
            </a:extLst>
          </p:cNvPr>
          <p:cNvSpPr txBox="1"/>
          <p:nvPr/>
        </p:nvSpPr>
        <p:spPr>
          <a:xfrm>
            <a:off x="382776" y="4552873"/>
            <a:ext cx="290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chúng mình có phép lạ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85308-7D55-452B-BE31-42B818228549}"/>
              </a:ext>
            </a:extLst>
          </p:cNvPr>
          <p:cNvSpPr txBox="1"/>
          <p:nvPr/>
        </p:nvSpPr>
        <p:spPr>
          <a:xfrm>
            <a:off x="394356" y="5648438"/>
            <a:ext cx="2948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chúng mình có phép lạ!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3E486F-BF68-4E6D-B36F-3237F6684985}"/>
              </a:ext>
            </a:extLst>
          </p:cNvPr>
          <p:cNvSpPr/>
          <p:nvPr/>
        </p:nvSpPr>
        <p:spPr>
          <a:xfrm>
            <a:off x="4115262" y="673694"/>
            <a:ext cx="6797172" cy="107787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FF99E8-EFEB-4D9E-A060-D1E89EDB1147}"/>
              </a:ext>
            </a:extLst>
          </p:cNvPr>
          <p:cNvSpPr/>
          <p:nvPr/>
        </p:nvSpPr>
        <p:spPr>
          <a:xfrm>
            <a:off x="4115262" y="626713"/>
            <a:ext cx="6838119" cy="120030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15262" y="2343673"/>
            <a:ext cx="7655232" cy="2149291"/>
            <a:chOff x="4536769" y="2197422"/>
            <a:chExt cx="7655232" cy="2149291"/>
          </a:xfrm>
        </p:grpSpPr>
        <p:sp>
          <p:nvSpPr>
            <p:cNvPr id="10" name="Cloud 9"/>
            <p:cNvSpPr/>
            <p:nvPr/>
          </p:nvSpPr>
          <p:spPr>
            <a:xfrm>
              <a:off x="4536769" y="2197422"/>
              <a:ext cx="7655232" cy="2149291"/>
            </a:xfrm>
            <a:prstGeom prst="cloud">
              <a:avLst/>
            </a:prstGeom>
            <a:solidFill>
              <a:srgbClr val="FFCC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169F6B8-4579-45A6-AB67-D61B84DD674F}"/>
                </a:ext>
              </a:extLst>
            </p:cNvPr>
            <p:cNvSpPr/>
            <p:nvPr/>
          </p:nvSpPr>
          <p:spPr>
            <a:xfrm>
              <a:off x="5247945" y="2645874"/>
              <a:ext cx="6912513" cy="12385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muốn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98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8" grpId="0"/>
      <p:bldP spid="4" grpId="0" animBg="1"/>
      <p:bldP spid="4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1620</Words>
  <Application>Microsoft Office PowerPoint</Application>
  <PresentationFormat>Widescreen</PresentationFormat>
  <Paragraphs>229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DengXian</vt:lpstr>
      <vt:lpstr>DengXian</vt:lpstr>
      <vt:lpstr>Arial</vt:lpstr>
      <vt:lpstr>Calibri</vt:lpstr>
      <vt:lpstr>Calibri Light</vt:lpstr>
      <vt:lpstr>Dubai Medium</vt:lpstr>
      <vt:lpstr>HP001 4 hàng</vt:lpstr>
      <vt:lpstr>Times New Roman</vt:lpstr>
      <vt:lpstr>思源黑体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 Vi</dc:creator>
  <cp:lastModifiedBy>quinhmie</cp:lastModifiedBy>
  <cp:revision>37</cp:revision>
  <dcterms:created xsi:type="dcterms:W3CDTF">2021-11-02T02:22:00Z</dcterms:created>
  <dcterms:modified xsi:type="dcterms:W3CDTF">2022-09-29T14:12:44Z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D4DA6C1666E942E38E53C4C89C13602F</vt:lpwstr>
  </property>
  <property fmtid="{D5CDD505-2E9C-101B-9397-08002B2CF9AE}" pid="3" name="KSOProductBuildVer">
    <vt:lpwstr>1033-11.2.0.10443</vt:lpwstr>
  </property>
</Properties>
</file>