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285" r:id="rId3"/>
    <p:sldId id="304" r:id="rId4"/>
    <p:sldId id="302" r:id="rId5"/>
    <p:sldId id="266" r:id="rId6"/>
    <p:sldId id="268" r:id="rId7"/>
    <p:sldId id="271" r:id="rId8"/>
    <p:sldId id="287" r:id="rId9"/>
    <p:sldId id="288" r:id="rId10"/>
    <p:sldId id="272" r:id="rId11"/>
    <p:sldId id="289" r:id="rId12"/>
    <p:sldId id="290" r:id="rId13"/>
    <p:sldId id="295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E3"/>
    <a:srgbClr val="0000FF"/>
    <a:srgbClr val="AFDC7E"/>
    <a:srgbClr val="C4E59F"/>
    <a:srgbClr val="A9DA74"/>
    <a:srgbClr val="FF0066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02" autoAdjust="0"/>
  </p:normalViewPr>
  <p:slideViewPr>
    <p:cSldViewPr>
      <p:cViewPr>
        <p:scale>
          <a:sx n="80" d="100"/>
          <a:sy n="80" d="100"/>
        </p:scale>
        <p:origin x="-52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- GV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</a:t>
            </a:r>
            <a:r>
              <a:rPr lang="en-US" altLang="en-US" dirty="0" err="1" smtClean="0"/>
              <a:t>hữa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từng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- GV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</a:t>
            </a:r>
            <a:r>
              <a:rPr lang="en-US" altLang="en-US" dirty="0" err="1" smtClean="0"/>
              <a:t>hữa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từng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Cho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: “</a:t>
            </a:r>
            <a:r>
              <a:rPr lang="en-US" b="1" i="1" baseline="0" dirty="0" smtClean="0"/>
              <a:t>There is a …….” 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Spin (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flashcard.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88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Spin (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flashcard.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74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Spin (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flashcard.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90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Spin (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flashcard.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92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Spin (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flashcard.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92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gợi</a:t>
            </a:r>
            <a:r>
              <a:rPr lang="en-US" altLang="en-US" baseline="0" dirty="0" smtClean="0"/>
              <a:t> ý HS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nội</a:t>
            </a:r>
            <a:r>
              <a:rPr lang="en-US" altLang="en-US" baseline="0" dirty="0" smtClean="0"/>
              <a:t> dung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. </a:t>
            </a:r>
          </a:p>
          <a:p>
            <a:r>
              <a:rPr lang="en-US" altLang="en-US" baseline="0" dirty="0" smtClean="0"/>
              <a:t>Cho HS </a:t>
            </a:r>
            <a:r>
              <a:rPr lang="en-US" altLang="en-US" baseline="0" dirty="0" err="1" smtClean="0"/>
              <a:t>thời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endParaRPr lang="en-US" altLang="en-US" baseline="0" dirty="0" smtClean="0"/>
          </a:p>
          <a:p>
            <a:r>
              <a:rPr lang="en-US" altLang="en-US" baseline="0" dirty="0" err="1" smtClean="0"/>
              <a:t>Gọi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đưa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lời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gợi</a:t>
            </a:r>
            <a:r>
              <a:rPr lang="en-US" altLang="en-US" baseline="0" dirty="0" smtClean="0"/>
              <a:t> ý HS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nội</a:t>
            </a:r>
            <a:r>
              <a:rPr lang="en-US" altLang="en-US" baseline="0" dirty="0" smtClean="0"/>
              <a:t> dung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. </a:t>
            </a:r>
          </a:p>
          <a:p>
            <a:r>
              <a:rPr lang="en-US" altLang="en-US" baseline="0" dirty="0" smtClean="0"/>
              <a:t>Cho HS </a:t>
            </a:r>
            <a:r>
              <a:rPr lang="en-US" altLang="en-US" baseline="0" dirty="0" err="1" smtClean="0"/>
              <a:t>thời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endParaRPr lang="en-US" altLang="en-US" baseline="0" dirty="0" smtClean="0"/>
          </a:p>
          <a:p>
            <a:r>
              <a:rPr lang="en-US" altLang="en-US" baseline="0" dirty="0" err="1" smtClean="0"/>
              <a:t>Gọi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đưa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lời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chuẩn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bật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nhạc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chuyền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“There is a …” </a:t>
            </a:r>
          </a:p>
          <a:p>
            <a:r>
              <a:rPr lang="en-US" b="1" i="1" baseline="0" dirty="0" smtClean="0"/>
              <a:t>(Words: lamp, cup, book, bag…)</a:t>
            </a:r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(GV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sticky ball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6E343-9B39-4E56-A06A-904DAB4AB6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289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Cho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Letter P, sound /p/, words: lamp, cup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- </a:t>
            </a:r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 Trace letter Pp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words “ cup”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“lamp”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Cho HS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luyện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tập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Yêu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cầu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lấy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HS trace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yêu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của</a:t>
            </a:r>
            <a:r>
              <a:rPr lang="en-US" altLang="en-US" baseline="0" dirty="0" smtClean="0"/>
              <a:t> GV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Yêu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cầu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mở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sách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tô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trong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sách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gợi</a:t>
            </a:r>
            <a:r>
              <a:rPr lang="en-US" altLang="en-US" baseline="0" dirty="0" smtClean="0"/>
              <a:t> ý HS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nội</a:t>
            </a:r>
            <a:r>
              <a:rPr lang="en-US" altLang="en-US" baseline="0" dirty="0" smtClean="0"/>
              <a:t> dung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. </a:t>
            </a:r>
          </a:p>
          <a:p>
            <a:r>
              <a:rPr lang="en-US" altLang="en-US" baseline="0" dirty="0" smtClean="0"/>
              <a:t>Cho HS </a:t>
            </a:r>
            <a:r>
              <a:rPr lang="en-US" altLang="en-US" baseline="0" dirty="0" err="1" smtClean="0"/>
              <a:t>thời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endParaRPr lang="en-US" altLang="en-US" baseline="0" dirty="0" smtClean="0"/>
          </a:p>
          <a:p>
            <a:r>
              <a:rPr lang="en-US" altLang="en-US" baseline="0" dirty="0" err="1" smtClean="0"/>
              <a:t>Gọi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đưa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lời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- GV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</a:t>
            </a:r>
            <a:r>
              <a:rPr lang="en-US" altLang="en-US" dirty="0" err="1" smtClean="0"/>
              <a:t>hữa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từng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jpeg"/><Relationship Id="rId10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1" t="-554" r="5955" b="554"/>
          <a:stretch/>
        </p:blipFill>
        <p:spPr bwMode="auto">
          <a:xfrm>
            <a:off x="-23812" y="-152400"/>
            <a:ext cx="9167812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1463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98439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3585" y="-762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7313" y="-7620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433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3967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write and say.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1524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764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-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3110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1. Let’s trace.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42" y="1302603"/>
            <a:ext cx="4913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write and say.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762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57800" y="2514600"/>
            <a:ext cx="3733800" cy="272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048000"/>
            <a:ext cx="5257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b. There is a _ _ _ .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200" y="35052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u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76938179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-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3110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1. Let’s trace.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42" y="1302603"/>
            <a:ext cx="4913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write and say.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762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334000" y="24384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3048000"/>
            <a:ext cx="533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c. There is a _ _ _ _ .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3505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l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21310058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8439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-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829" y="685800"/>
            <a:ext cx="2995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42" y="1302603"/>
            <a:ext cx="4913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write and say.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762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6934200" y="1981200"/>
            <a:ext cx="1828800" cy="40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3048000"/>
            <a:ext cx="5638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d. There is a _ _ t.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35052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h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21310058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98439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3585" y="-762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7313" y="-7620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433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3967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write and say.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1524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764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133600" y="5486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  u  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59436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 a m 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64008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 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799" y="1828800"/>
            <a:ext cx="5932919" cy="419649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105400"/>
            <a:ext cx="1028700" cy="5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524000" y="357956"/>
            <a:ext cx="5257800" cy="666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29" tIns="34285" rIns="68529" bIns="34285" anchor="ctr"/>
          <a:lstStyle/>
          <a:p>
            <a:pPr algn="ctr" defTabSz="6852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Who says faster?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77" y="1308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6995616" y="241409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 rot="1182626">
            <a:off x="992992" y="793935"/>
            <a:ext cx="8077113" cy="6387904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357956"/>
            <a:ext cx="5181600" cy="666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29" tIns="34285" rIns="68529" bIns="34285" anchor="ctr"/>
          <a:lstStyle/>
          <a:p>
            <a:pPr algn="ctr" defTabSz="6852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Who says faster?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77" y="1308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6995616" y="241409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313528" y="1828800"/>
            <a:ext cx="6077869" cy="428391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 rot="1182626">
            <a:off x="585495" y="900170"/>
            <a:ext cx="8779497" cy="6804674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. tra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rot="10800000">
            <a:off x="113375" y="6101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03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357956"/>
            <a:ext cx="5181600" cy="666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29" tIns="34285" rIns="68529" bIns="34285" anchor="ctr"/>
          <a:lstStyle/>
          <a:p>
            <a:pPr algn="ctr" defTabSz="6852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Who says faster?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77" y="1308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6995616" y="241409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43000" y="1771624"/>
            <a:ext cx="5715000" cy="4028154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 rot="1182626">
            <a:off x="367734" y="884068"/>
            <a:ext cx="8611602" cy="6387904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. N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rot="10640823">
            <a:off x="68830" y="6094659"/>
            <a:ext cx="699604" cy="7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55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357956"/>
            <a:ext cx="5105400" cy="666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29" tIns="34285" rIns="68529" bIns="34285" anchor="ctr"/>
          <a:lstStyle/>
          <a:p>
            <a:pPr algn="ctr" defTabSz="6852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Who says faster?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77" y="1308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6995616" y="241409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48136" y="1981200"/>
            <a:ext cx="6114664" cy="430985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 rot="1182626">
            <a:off x="256623" y="867108"/>
            <a:ext cx="9017696" cy="670330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.'n'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rot="10800000">
            <a:off x="47164" y="6221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92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357956"/>
            <a:ext cx="5105400" cy="666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29" tIns="34285" rIns="68529" bIns="34285" anchor="ctr"/>
          <a:lstStyle/>
          <a:p>
            <a:pPr algn="ctr" defTabSz="6852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Who says faster?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77" y="1308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6995616" y="241409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48137" y="1981200"/>
            <a:ext cx="6114662" cy="430985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 rot="1182626">
            <a:off x="89582" y="630412"/>
            <a:ext cx="9499509" cy="7152053"/>
          </a:xfrm>
          <a:prstGeom prst="irregularSeal2">
            <a:avLst/>
          </a:prstGeom>
          <a:solidFill>
            <a:srgbClr val="F6C6E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.'n'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rot="10800000">
            <a:off x="47164" y="6221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92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z2215358825330_b19b6dcb74c4617217b5d98bb1d20b65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0" y="2669405"/>
            <a:ext cx="9144000" cy="4188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8785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49023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7X64\Desktop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8571757" cy="4876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98439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3585" y="-762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7313" y="-7620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1524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2387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   a  m  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3581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   l  a  n  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472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   u   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5943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p  e  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6096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14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642" y="1302603"/>
            <a:ext cx="5215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read and write.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98439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3585" y="-762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7313" y="-7620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-1524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11949"/>
          <a:stretch>
            <a:fillRect/>
          </a:stretch>
        </p:blipFill>
        <p:spPr bwMode="auto">
          <a:xfrm>
            <a:off x="990600" y="1735853"/>
            <a:ext cx="7391400" cy="519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Acb58zKc4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895600"/>
            <a:ext cx="1066800" cy="1380563"/>
          </a:xfrm>
          <a:prstGeom prst="rect">
            <a:avLst/>
          </a:prstGeom>
        </p:spPr>
      </p:pic>
      <p:pic>
        <p:nvPicPr>
          <p:cNvPr id="19" name="Picture 18" descr="cup_cvc.gif"/>
          <p:cNvPicPr>
            <a:picLocks noChangeAspect="1"/>
          </p:cNvPicPr>
          <p:nvPr/>
        </p:nvPicPr>
        <p:blipFill>
          <a:blip r:embed="rId7"/>
          <a:srcRect t="30000"/>
          <a:stretch>
            <a:fillRect/>
          </a:stretch>
        </p:blipFill>
        <p:spPr>
          <a:xfrm>
            <a:off x="4800600" y="5257800"/>
            <a:ext cx="707571" cy="495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8400" y="634425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13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642" y="1143000"/>
            <a:ext cx="398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Read and draw.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98439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0"/>
            <a:ext cx="2496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WRAP-UP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990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981200" y="48006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  u  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52578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 a m 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57150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 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133600" y="649288"/>
            <a:ext cx="6503320" cy="4494212"/>
            <a:chOff x="2224395" y="1580346"/>
            <a:chExt cx="6178905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224395" y="1580346"/>
              <a:ext cx="6178905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73200" y="3886200"/>
            <a:ext cx="6400800" cy="2806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7" name="Picture 6" descr="700x700-suprise-box-sep-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066800"/>
            <a:ext cx="6595534" cy="5366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242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24200" y="0"/>
            <a:ext cx="3364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WARM-UP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223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" cy="6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W7-X64\Desktop\BGĐT G2\Flashcard Lop 2 A4 (2mat ngang)\flashcard lop 2_A4 (2mat_ngang)-03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1880" t="2632" r="2256" b="2632"/>
          <a:stretch>
            <a:fillRect/>
          </a:stretch>
        </p:blipFill>
        <p:spPr bwMode="auto">
          <a:xfrm>
            <a:off x="609600" y="838200"/>
            <a:ext cx="3778250" cy="2667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609600" y="38862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53000" y="3902777"/>
            <a:ext cx="3733800" cy="272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43800" y="5943600"/>
            <a:ext cx="1028700" cy="5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53000" y="8382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277430" y="2819400"/>
            <a:ext cx="133317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124200" y="0"/>
            <a:ext cx="3364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8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2032"/>
          <a:stretch>
            <a:fillRect/>
          </a:stretch>
        </p:blipFill>
        <p:spPr bwMode="auto">
          <a:xfrm>
            <a:off x="1219200" y="0"/>
            <a:ext cx="7147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85555" y="829270"/>
            <a:ext cx="2629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6555" y="29587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6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7203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2995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3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t="11803"/>
          <a:stretch>
            <a:fillRect/>
          </a:stretch>
        </p:blipFill>
        <p:spPr bwMode="auto">
          <a:xfrm>
            <a:off x="228600" y="19050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15876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508385" y="-762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-7620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95401" cy="9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943600" y="914400"/>
            <a:ext cx="3200400" cy="983873"/>
          </a:xfrm>
          <a:prstGeom prst="cloudCallout">
            <a:avLst>
              <a:gd name="adj1" fmla="val -26028"/>
              <a:gd name="adj2" fmla="val 9629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dirty="0" smtClean="0">
                <a:latin typeface="+mn-lt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914400"/>
            <a:ext cx="2995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-152400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737" r="22854"/>
          <a:stretch>
            <a:fillRect/>
          </a:stretch>
        </p:blipFill>
        <p:spPr>
          <a:xfrm>
            <a:off x="680432" y="3581400"/>
            <a:ext cx="2215167" cy="3276600"/>
          </a:xfrm>
          <a:prstGeom prst="rect">
            <a:avLst/>
          </a:prstGeom>
        </p:spPr>
      </p:pic>
      <p:pic>
        <p:nvPicPr>
          <p:cNvPr id="19" name="Picture 18" descr="cute-example-opposite-word-antonim-kid_97632-240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1502" t="4839" r="5272" b="17742"/>
          <a:stretch>
            <a:fillRect/>
          </a:stretch>
        </p:blipFill>
        <p:spPr>
          <a:xfrm>
            <a:off x="4397374" y="3581400"/>
            <a:ext cx="1774825" cy="3276600"/>
          </a:xfrm>
          <a:prstGeom prst="rect">
            <a:avLst/>
          </a:prstGeom>
        </p:spPr>
      </p:pic>
      <p:pic>
        <p:nvPicPr>
          <p:cNvPr id="20" name="Picture 19" descr="cheeks-641215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89"/>
          <a:stretch>
            <a:fillRect/>
          </a:stretch>
        </p:blipFill>
        <p:spPr>
          <a:xfrm>
            <a:off x="6858000" y="3380226"/>
            <a:ext cx="2286000" cy="3477774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2146600">
            <a:off x="70351" y="1873723"/>
            <a:ext cx="2286000" cy="17605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Write in the air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2182683">
            <a:off x="2640194" y="1809410"/>
            <a:ext cx="2974356" cy="191469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Write on your friends’ back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912273">
            <a:off x="5683343" y="1903356"/>
            <a:ext cx="2514600" cy="1752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Write on your cheek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7" grpId="0"/>
      <p:bldP spid="18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border-template-with-kids-painting-on-board-vector-18390323.jpg"/>
          <p:cNvPicPr>
            <a:picLocks noChangeAspect="1"/>
          </p:cNvPicPr>
          <p:nvPr/>
        </p:nvPicPr>
        <p:blipFill>
          <a:blip r:embed="rId5"/>
          <a:srcRect b="11111"/>
          <a:stretch>
            <a:fillRect/>
          </a:stretch>
        </p:blipFill>
        <p:spPr>
          <a:xfrm>
            <a:off x="-1" y="1447800"/>
            <a:ext cx="7803173" cy="541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4985" y="-762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-7620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-68997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38200"/>
            <a:ext cx="2995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838200" y="1905000"/>
            <a:ext cx="4724400" cy="646986"/>
          </a:xfrm>
          <a:prstGeom prst="round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Let’s write on your board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72400"/>
            <a:ext cx="6731873" cy="40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2362200"/>
            <a:ext cx="1600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</a:t>
            </a:r>
            <a:endParaRPr lang="en-US" sz="115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743200"/>
            <a:ext cx="1066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p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2438400"/>
            <a:ext cx="1600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</a:t>
            </a:r>
            <a:endParaRPr lang="en-US" sz="115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6400" y="2743200"/>
            <a:ext cx="1066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p</a:t>
            </a:r>
            <a:endParaRPr lang="en-US" sz="3600" dirty="0"/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5638800" y="838200"/>
            <a:ext cx="3200400" cy="983873"/>
          </a:xfrm>
          <a:prstGeom prst="cloudCallout">
            <a:avLst>
              <a:gd name="adj1" fmla="val -26028"/>
              <a:gd name="adj2" fmla="val 9629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dirty="0" smtClean="0">
                <a:latin typeface="+mn-lt"/>
                <a:cs typeface="Times New Roman" panose="02020603050405020304" pitchFamily="18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1420626235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4" grpId="0"/>
      <p:bldP spid="15" grpId="0"/>
      <p:bldP spid="13" grpId="0"/>
      <p:bldP spid="22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0"/>
            <a:ext cx="2331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-7620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433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381000" y="1447800"/>
            <a:ext cx="5867400" cy="6469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Open your book – Page 16 </a:t>
            </a:r>
            <a:endParaRPr lang="en-US" altLang="en-US" sz="3200" b="1" u="sng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943600" y="762000"/>
            <a:ext cx="3200400" cy="983873"/>
          </a:xfrm>
          <a:prstGeom prst="cloudCallout">
            <a:avLst>
              <a:gd name="adj1" fmla="val -26028"/>
              <a:gd name="adj2" fmla="val 96296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dirty="0" smtClean="0">
                <a:latin typeface="+mn-lt"/>
                <a:cs typeface="Times New Roman" panose="02020603050405020304" pitchFamily="18" charset="0"/>
              </a:rPr>
              <a:t>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t="11803"/>
          <a:stretch>
            <a:fillRect/>
          </a:stretch>
        </p:blipFill>
        <p:spPr bwMode="auto">
          <a:xfrm>
            <a:off x="381000" y="2133600"/>
            <a:ext cx="83910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88676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913</Words>
  <Application>Microsoft Office PowerPoint</Application>
  <PresentationFormat>On-screen Show (4:3)</PresentationFormat>
  <Paragraphs>161</Paragraphs>
  <Slides>23</Slides>
  <Notes>21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WIN7</cp:lastModifiedBy>
  <cp:revision>516</cp:revision>
  <dcterms:created xsi:type="dcterms:W3CDTF">2006-08-16T00:00:00Z</dcterms:created>
  <dcterms:modified xsi:type="dcterms:W3CDTF">2020-12-17T08:59:03Z</dcterms:modified>
</cp:coreProperties>
</file>