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 id="2147483699" r:id="rId4"/>
  </p:sldMasterIdLst>
  <p:notesMasterIdLst>
    <p:notesMasterId r:id="rId24"/>
  </p:notesMasterIdLst>
  <p:sldIdLst>
    <p:sldId id="523" r:id="rId5"/>
    <p:sldId id="352" r:id="rId6"/>
    <p:sldId id="509" r:id="rId7"/>
    <p:sldId id="353" r:id="rId8"/>
    <p:sldId id="524" r:id="rId9"/>
    <p:sldId id="494" r:id="rId10"/>
    <p:sldId id="510" r:id="rId11"/>
    <p:sldId id="526" r:id="rId12"/>
    <p:sldId id="474" r:id="rId13"/>
    <p:sldId id="511" r:id="rId14"/>
    <p:sldId id="512" r:id="rId15"/>
    <p:sldId id="506" r:id="rId16"/>
    <p:sldId id="479" r:id="rId17"/>
    <p:sldId id="496" r:id="rId18"/>
    <p:sldId id="516" r:id="rId19"/>
    <p:sldId id="517" r:id="rId20"/>
    <p:sldId id="518" r:id="rId21"/>
    <p:sldId id="520" r:id="rId22"/>
    <p:sldId id="52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84" d="100"/>
          <a:sy n="84" d="100"/>
        </p:scale>
        <p:origin x="-1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t>‹#›</a:t>
            </a:fld>
            <a:endParaRPr lang="en-US"/>
          </a:p>
        </p:txBody>
      </p:sp>
    </p:spTree>
    <p:extLst>
      <p:ext uri="{BB962C8B-B14F-4D97-AF65-F5344CB8AC3E}">
        <p14:creationId xmlns:p14="http://schemas.microsoft.com/office/powerpoint/2010/main" val="503308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88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4381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491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06492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7500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170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268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4307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7864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0823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61007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64716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696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972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3704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2.xml"/><Relationship Id="rId4" Type="http://schemas.openxmlformats.org/officeDocument/2006/relationships/tags" Target="../tags/tag34.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2.xml"/><Relationship Id="rId5" Type="http://schemas.openxmlformats.org/officeDocument/2006/relationships/tags" Target="../tags/tag48.xml"/><Relationship Id="rId4" Type="http://schemas.openxmlformats.org/officeDocument/2006/relationships/tags" Target="../tags/tag4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2.xml"/><Relationship Id="rId4" Type="http://schemas.openxmlformats.org/officeDocument/2006/relationships/tags" Target="../tags/tag5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2.xml"/><Relationship Id="rId5" Type="http://schemas.openxmlformats.org/officeDocument/2006/relationships/tags" Target="../tags/tag57.xml"/><Relationship Id="rId4" Type="http://schemas.openxmlformats.org/officeDocument/2006/relationships/tags" Target="../tags/tag5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4.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Master" Target="../slideMasters/slideMaster3.xml"/><Relationship Id="rId5" Type="http://schemas.openxmlformats.org/officeDocument/2006/relationships/tags" Target="../tags/tag68.xml"/><Relationship Id="rId4" Type="http://schemas.openxmlformats.org/officeDocument/2006/relationships/tags" Target="../tags/tag67.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3.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tags" Target="../tags/tag82.xml"/><Relationship Id="rId7" Type="http://schemas.openxmlformats.org/officeDocument/2006/relationships/tags" Target="../tags/tag86.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slideMaster" Target="../slideMasters/slideMaster3.xml"/><Relationship Id="rId4" Type="http://schemas.openxmlformats.org/officeDocument/2006/relationships/tags" Target="../tags/tag9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slideMaster" Target="../slideMasters/slideMaster3.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slideMaster" Target="../slideMasters/slideMaster3.xml"/><Relationship Id="rId5" Type="http://schemas.openxmlformats.org/officeDocument/2006/relationships/tags" Target="../tags/tag105.xml"/><Relationship Id="rId4" Type="http://schemas.openxmlformats.org/officeDocument/2006/relationships/tags" Target="../tags/tag104.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Master" Target="../slideMasters/slideMaster3.xml"/><Relationship Id="rId4" Type="http://schemas.openxmlformats.org/officeDocument/2006/relationships/tags" Target="../tags/tag109.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3.xml"/><Relationship Id="rId5" Type="http://schemas.openxmlformats.org/officeDocument/2006/relationships/tags" Target="../tags/tag114.xml"/><Relationship Id="rId4" Type="http://schemas.openxmlformats.org/officeDocument/2006/relationships/tags" Target="../tags/tag1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05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8965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895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87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748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931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23118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36817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87676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64242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6197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96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05052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51537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2023/10/18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842681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2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6260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8402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xmlns="" id="{16E25873-2CDC-41D5-976D-F09C825067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582034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1939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2006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19372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99592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9120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59370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224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2023/10/18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523949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178138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62229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2023/10/18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960908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271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716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23396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919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8432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8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15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09521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48141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5723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26379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58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032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11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020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4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6902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36355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357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0145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ags" Target="../tags/tag1.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5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1.jp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xmlns="" id="{766089F4-DB85-4DC8-A35E-853DEC819EC0}"/>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64024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B3B10CF7-1427-4708-A665-7C43220F7D8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90724" y="428327"/>
            <a:ext cx="1600200" cy="1600200"/>
          </a:xfrm>
          <a:prstGeom prst="rect">
            <a:avLst/>
          </a:prstGeom>
        </p:spPr>
      </p:pic>
    </p:spTree>
    <p:custDataLst>
      <p:tags r:id="rId13"/>
    </p:custDataLst>
    <p:extLst>
      <p:ext uri="{BB962C8B-B14F-4D97-AF65-F5344CB8AC3E}">
        <p14:creationId xmlns:p14="http://schemas.microsoft.com/office/powerpoint/2010/main" val="6239334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0267943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82259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www.facebook.com/huongthaoGADT" TargetMode="Externa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D1736F-E858-4884-A6DD-7602A7CBA2FB}"/>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613300" y="0"/>
            <a:ext cx="1483027" cy="625121"/>
          </a:xfrm>
          <a:prstGeom prst="rect">
            <a:avLst/>
          </a:prstGeom>
        </p:spPr>
      </p:pic>
      <p:pic>
        <p:nvPicPr>
          <p:cNvPr id="3" name="Picture 2">
            <a:extLst>
              <a:ext uri="{FF2B5EF4-FFF2-40B4-BE49-F238E27FC236}">
                <a16:creationId xmlns:a16="http://schemas.microsoft.com/office/drawing/2014/main" xmlns="" id="{95978583-8187-457C-AFCD-68E0DCD83F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048" y="125012"/>
            <a:ext cx="945944" cy="945944"/>
          </a:xfrm>
          <a:prstGeom prst="rect">
            <a:avLst/>
          </a:prstGeom>
        </p:spPr>
      </p:pic>
      <p:pic>
        <p:nvPicPr>
          <p:cNvPr id="4" name="Picture 3">
            <a:extLst>
              <a:ext uri="{FF2B5EF4-FFF2-40B4-BE49-F238E27FC236}">
                <a16:creationId xmlns:a16="http://schemas.microsoft.com/office/drawing/2014/main" xmlns="" id="{003CA56D-3920-4868-9B9C-1C14A3CF548F}"/>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1183787" y="-100115"/>
            <a:ext cx="1037872" cy="825349"/>
          </a:xfrm>
          <a:prstGeom prst="rect">
            <a:avLst/>
          </a:prstGeom>
        </p:spPr>
      </p:pic>
      <p:pic>
        <p:nvPicPr>
          <p:cNvPr id="14" name="Picture 13">
            <a:extLst>
              <a:ext uri="{FF2B5EF4-FFF2-40B4-BE49-F238E27FC236}">
                <a16:creationId xmlns:a16="http://schemas.microsoft.com/office/drawing/2014/main" xmlns="" id="{E0FB614A-890B-44E8-B616-7CF873743ECD}"/>
              </a:ext>
            </a:extLst>
          </p:cNvPr>
          <p:cNvPicPr>
            <a:picLocks noChangeAspect="1"/>
          </p:cNvPicPr>
          <p:nvPr/>
        </p:nvPicPr>
        <p:blipFill>
          <a:blip r:embed="rId8"/>
          <a:stretch>
            <a:fillRect/>
          </a:stretch>
        </p:blipFill>
        <p:spPr>
          <a:xfrm>
            <a:off x="7772017" y="168489"/>
            <a:ext cx="4419983" cy="3859102"/>
          </a:xfrm>
          <a:prstGeom prst="rect">
            <a:avLst/>
          </a:prstGeom>
        </p:spPr>
      </p:pic>
    </p:spTree>
    <p:extLst>
      <p:ext uri="{BB962C8B-B14F-4D97-AF65-F5344CB8AC3E}">
        <p14:creationId xmlns:p14="http://schemas.microsoft.com/office/powerpoint/2010/main" val="3384348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32" presetClass="emph" presetSubtype="0" fill="hold" nodeType="withEffect">
                                  <p:stCondLst>
                                    <p:cond delay="0"/>
                                  </p:stCondLst>
                                  <p:childTnLst>
                                    <p:animRot by="120000">
                                      <p:cBhvr>
                                        <p:cTn id="16" dur="270" fill="hold">
                                          <p:stCondLst>
                                            <p:cond delay="0"/>
                                          </p:stCondLst>
                                        </p:cTn>
                                        <p:tgtEl>
                                          <p:spTgt spid="14"/>
                                        </p:tgtEl>
                                        <p:attrNameLst>
                                          <p:attrName>r</p:attrName>
                                        </p:attrNameLst>
                                      </p:cBhvr>
                                    </p:animRot>
                                    <p:animRot by="-240000">
                                      <p:cBhvr>
                                        <p:cTn id="17" dur="540" fill="hold">
                                          <p:stCondLst>
                                            <p:cond delay="540"/>
                                          </p:stCondLst>
                                        </p:cTn>
                                        <p:tgtEl>
                                          <p:spTgt spid="14"/>
                                        </p:tgtEl>
                                        <p:attrNameLst>
                                          <p:attrName>r</p:attrName>
                                        </p:attrNameLst>
                                      </p:cBhvr>
                                    </p:animRot>
                                    <p:animRot by="240000">
                                      <p:cBhvr>
                                        <p:cTn id="18" dur="540" fill="hold">
                                          <p:stCondLst>
                                            <p:cond delay="1080"/>
                                          </p:stCondLst>
                                        </p:cTn>
                                        <p:tgtEl>
                                          <p:spTgt spid="14"/>
                                        </p:tgtEl>
                                        <p:attrNameLst>
                                          <p:attrName>r</p:attrName>
                                        </p:attrNameLst>
                                      </p:cBhvr>
                                    </p:animRot>
                                    <p:animRot by="-240000">
                                      <p:cBhvr>
                                        <p:cTn id="19" dur="540" fill="hold">
                                          <p:stCondLst>
                                            <p:cond delay="1620"/>
                                          </p:stCondLst>
                                        </p:cTn>
                                        <p:tgtEl>
                                          <p:spTgt spid="14"/>
                                        </p:tgtEl>
                                        <p:attrNameLst>
                                          <p:attrName>r</p:attrName>
                                        </p:attrNameLst>
                                      </p:cBhvr>
                                    </p:animRot>
                                    <p:animRot by="120000">
                                      <p:cBhvr>
                                        <p:cTn id="20" dur="540" fill="hold">
                                          <p:stCondLst>
                                            <p:cond delay="216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Nhìn Sơn đen nhẻm, mắt lấp lánh khi kể chuyện, Chi chợt thấy buồn:</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Chi cười:</a:t>
            </a:r>
          </a:p>
          <a:p>
            <a:pPr lvl="0" algn="just" eaLnBrk="1" hangingPunct="1">
              <a:defRPr/>
            </a:pPr>
            <a:r>
              <a:rPr lang="vi-VN"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Ừ nhỉ.</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00579" y="1910944"/>
            <a:ext cx="647700" cy="532706"/>
          </a:xfrm>
          <a:prstGeom prst="teardrop">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Tree>
    <p:extLst>
      <p:ext uri="{BB962C8B-B14F-4D97-AF65-F5344CB8AC3E}">
        <p14:creationId xmlns:p14="http://schemas.microsoft.com/office/powerpoint/2010/main" val="52238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17" name="Google Shape;1244;p45">
            <a:extLst>
              <a:ext uri="{FF2B5EF4-FFF2-40B4-BE49-F238E27FC236}">
                <a16:creationId xmlns:a16="http://schemas.microsoft.com/office/drawing/2014/main" xmlns="" id="{5CE067AF-5303-499C-8BA3-F05FD5051FFB}"/>
              </a:ext>
            </a:extLst>
          </p:cNvPr>
          <p:cNvSpPr/>
          <p:nvPr/>
        </p:nvSpPr>
        <p:spPr>
          <a:xfrm>
            <a:off x="30041" y="42838"/>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Thế là Chi kể bố dạy Chi đi xe đạp. Bây giờ, Chi đã đạp xe bon bon. Con đường quen thuộc bỗng trở nên mới mẻ.</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Cứ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vậy</a:t>
            </a: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lvl="0" algn="just" eaLnBrk="1" hangingPunct="1">
              <a:defRPr/>
            </a:pPr>
            <a:r>
              <a:rPr lang="vi-V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Ngày mai đi học rồi, nhưng mùa hè chắc sẽ theo các bạn vào lớp học.</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276225" y="1905694"/>
            <a:ext cx="606089" cy="537956"/>
          </a:xfrm>
          <a:prstGeom prst="teardrop">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217683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A0F86E0-B344-4512-AD99-4C087D79FD69}"/>
              </a:ext>
            </a:extLst>
          </p:cNvPr>
          <p:cNvGrpSpPr/>
          <p:nvPr/>
        </p:nvGrpSpPr>
        <p:grpSpPr>
          <a:xfrm>
            <a:off x="0" y="-453805"/>
            <a:ext cx="5804823" cy="6364273"/>
            <a:chOff x="0" y="-453805"/>
            <a:chExt cx="5804823" cy="6364273"/>
          </a:xfrm>
        </p:grpSpPr>
        <p:grpSp>
          <p:nvGrpSpPr>
            <p:cNvPr id="6" name="Group 5">
              <a:extLst>
                <a:ext uri="{FF2B5EF4-FFF2-40B4-BE49-F238E27FC236}">
                  <a16:creationId xmlns:a16="http://schemas.microsoft.com/office/drawing/2014/main" xmlns="" id="{02D6759C-46D3-41BC-A64A-5C9A6C410CEA}"/>
                </a:ext>
              </a:extLst>
            </p:cNvPr>
            <p:cNvGrpSpPr/>
            <p:nvPr/>
          </p:nvGrpSpPr>
          <p:grpSpPr>
            <a:xfrm>
              <a:off x="0" y="-453805"/>
              <a:ext cx="5804823" cy="6364273"/>
              <a:chOff x="-2699870" y="-504571"/>
              <a:chExt cx="2433548" cy="2433548"/>
            </a:xfrm>
          </p:grpSpPr>
          <p:pic>
            <p:nvPicPr>
              <p:cNvPr id="8" name="Picture 7">
                <a:extLst>
                  <a:ext uri="{FF2B5EF4-FFF2-40B4-BE49-F238E27FC236}">
                    <a16:creationId xmlns:a16="http://schemas.microsoft.com/office/drawing/2014/main" xmlns="" id="{2C425FFE-5FBC-4C3B-9860-3B186C94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9" name="Round Diagonal Corner Rectangle 63">
                <a:extLst>
                  <a:ext uri="{FF2B5EF4-FFF2-40B4-BE49-F238E27FC236}">
                    <a16:creationId xmlns:a16="http://schemas.microsoft.com/office/drawing/2014/main" xmlns="" id="{2BC123AE-8322-4E73-9A93-6095AD1C2636}"/>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xmlns="" id="{D68A5601-67AA-4646-B645-8355D0D3344C}"/>
                </a:ext>
              </a:extLst>
            </p:cNvPr>
            <p:cNvSpPr txBox="1"/>
            <p:nvPr/>
          </p:nvSpPr>
          <p:spPr>
            <a:xfrm>
              <a:off x="1260726" y="3957266"/>
              <a:ext cx="3520212"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rPr>
                <a:t>LUYỆN ĐỌC </a:t>
              </a:r>
              <a:r>
                <a:rPr kumimoji="0" lang="en-US" sz="4400" b="1" i="0" u="none" strike="noStrike" kern="0" cap="none" spc="0" normalizeH="0" baseline="0" noProof="0">
                  <a:ln>
                    <a:noFill/>
                  </a:ln>
                  <a:solidFill>
                    <a:srgbClr val="4472C4">
                      <a:lumMod val="50000"/>
                    </a:srgbClr>
                  </a:solidFill>
                  <a:effectLst/>
                  <a:uLnTx/>
                  <a:uFillTx/>
                  <a:latin typeface="Arial" panose="020B0604020202020204" pitchFamily="34" charset="0"/>
                  <a:cs typeface="Arial" panose="020B0604020202020204" pitchFamily="34" charset="0"/>
                </a:rPr>
                <a:t>NHÓM </a:t>
              </a:r>
              <a:r>
                <a:rPr lang="en-US" sz="4400" b="1" kern="0">
                  <a:solidFill>
                    <a:srgbClr val="4472C4">
                      <a:lumMod val="50000"/>
                    </a:srgbClr>
                  </a:solidFill>
                  <a:latin typeface="Arial" panose="020B0604020202020204" pitchFamily="34" charset="0"/>
                  <a:cs typeface="Arial" panose="020B0604020202020204" pitchFamily="34" charset="0"/>
                </a:rPr>
                <a:t>4</a:t>
              </a:r>
              <a:endParaRPr kumimoji="0" lang="en-US" sz="4400" b="1" i="0" u="none" strike="noStrike" kern="0" cap="none" spc="0" normalizeH="0" baseline="0" noProof="0" dirty="0">
                <a:ln>
                  <a:noFill/>
                </a:ln>
                <a:solidFill>
                  <a:srgbClr val="4472C4">
                    <a:lumMod val="50000"/>
                  </a:srgbClr>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896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EDDC0B4B-2196-4D69-B117-1F0E4278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a:extLst>
              <a:ext uri="{FF2B5EF4-FFF2-40B4-BE49-F238E27FC236}">
                <a16:creationId xmlns:a16="http://schemas.microsoft.com/office/drawing/2014/main" xmlns="" id="{DE5D6522-E9B3-410E-A30D-2F1EBB92D2E6}"/>
              </a:ext>
            </a:extLst>
          </p:cNvPr>
          <p:cNvPicPr>
            <a:picLocks noChangeAspect="1"/>
          </p:cNvPicPr>
          <p:nvPr/>
        </p:nvPicPr>
        <p:blipFill>
          <a:blip r:embed="rId4"/>
          <a:stretch>
            <a:fillRect/>
          </a:stretch>
        </p:blipFill>
        <p:spPr>
          <a:xfrm>
            <a:off x="4983721" y="1647181"/>
            <a:ext cx="6151397" cy="3188484"/>
          </a:xfrm>
          <a:prstGeom prst="rect">
            <a:avLst/>
          </a:prstGeom>
        </p:spPr>
      </p:pic>
      <p:sp>
        <p:nvSpPr>
          <p:cNvPr id="4" name="TextBox 3">
            <a:extLst>
              <a:ext uri="{FF2B5EF4-FFF2-40B4-BE49-F238E27FC236}">
                <a16:creationId xmlns:a16="http://schemas.microsoft.com/office/drawing/2014/main" xmlns="" id="{48C9BB18-7BDF-40A0-A89E-EE4B8852DF42}"/>
              </a:ext>
            </a:extLst>
          </p:cNvPr>
          <p:cNvSpPr txBox="1"/>
          <p:nvPr/>
        </p:nvSpPr>
        <p:spPr>
          <a:xfrm>
            <a:off x="-931221" y="4559198"/>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Times New Roman" panose="02020603050405020304" pitchFamily="18" charset="0"/>
                <a:cs typeface="Times New Roman" panose="02020603050405020304" pitchFamily="18" charset="0"/>
                <a:sym typeface="Arial"/>
              </a:rPr>
              <a:t>GMAIL: tranthao121004@gmail.com</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54137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417740"/>
              <a:ext cx="5843238" cy="1661993"/>
            </a:xfrm>
            <a:prstGeom prst="rect">
              <a:avLst/>
            </a:prstGeom>
          </p:spPr>
          <p:txBody>
            <a:bodyPr wrap="square">
              <a:spAutoFit/>
            </a:bodyPr>
            <a:lstStyle/>
            <a:p>
              <a:pPr algn="ctr"/>
              <a:r>
                <a:rPr lang="vi-VN" sz="3400" b="1" dirty="0">
                  <a:latin typeface="Arial-Rounded" panose="020B0500000000000000" pitchFamily="34" charset="0"/>
                  <a:ea typeface="Arial-Rounded" panose="020B0500000000000000" pitchFamily="34" charset="0"/>
                  <a:cs typeface="Arial-Rounded" panose="020B0500000000000000" pitchFamily="34" charset="0"/>
                </a:rPr>
                <a:t>1. Tìm những chi tiết thể hiện niềm vui khi gặp lại nhau của Chi và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40620" y="4124124"/>
            <a:ext cx="9589485" cy="1754326"/>
          </a:xfrm>
          <a:prstGeom prst="rect">
            <a:avLst/>
          </a:prstGeom>
        </p:spPr>
        <p:txBody>
          <a:bodyPr wrap="none">
            <a:spAutoFit/>
          </a:bodyPr>
          <a:lstStyle/>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giơ chiếc diều rất xinh ra vẫy Chi rối rít.</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mừng rỡ chạy ra.</a:t>
            </a:r>
          </a:p>
          <a:p>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p:txBody>
      </p:sp>
    </p:spTree>
    <p:extLst>
      <p:ext uri="{BB962C8B-B14F-4D97-AF65-F5344CB8AC3E}">
        <p14:creationId xmlns:p14="http://schemas.microsoft.com/office/powerpoint/2010/main" val="2101658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Sơn đã có những trải nghiệm gì trong mùa hè?</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639876" y="3970515"/>
            <a:ext cx="8158436" cy="2589491"/>
          </a:xfrm>
          <a:prstGeom prst="rect">
            <a:avLst/>
          </a:prstGeom>
        </p:spPr>
        <p:txBody>
          <a:bodyPr wrap="square">
            <a:spAutoFit/>
          </a:bodyPr>
          <a:lstStyle/>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Sơn được về quê ở cùng ông bà.</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 được theo ông bà đi trồng rau, câu cá.</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Chiều chiều, cậu đi thả diều cùng bạn</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457200" lvl="0" indent="-457200" algn="just">
              <a:lnSpc>
                <a:spcPct val="150000"/>
              </a:lnSpc>
              <a:buFont typeface="Arial" panose="020B0604020202020204" pitchFamily="34" charset="0"/>
              <a:buChar char="•"/>
            </a:pP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Sơn còn được nằm giữa bãi cỏ ngắm trời xanh.</a:t>
            </a:r>
          </a:p>
        </p:txBody>
      </p:sp>
    </p:spTree>
    <p:extLst>
      <p:ext uri="{BB962C8B-B14F-4D97-AF65-F5344CB8AC3E}">
        <p14:creationId xmlns:p14="http://schemas.microsoft.com/office/powerpoint/2010/main" val="31859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1" name="Group 10">
            <a:extLst>
              <a:ext uri="{FF2B5EF4-FFF2-40B4-BE49-F238E27FC236}">
                <a16:creationId xmlns:a16="http://schemas.microsoft.com/office/drawing/2014/main" xmlns="" id="{7C6C1712-9C0B-4D9F-B155-858E02062419}"/>
              </a:ext>
            </a:extLst>
          </p:cNvPr>
          <p:cNvGrpSpPr/>
          <p:nvPr/>
        </p:nvGrpSpPr>
        <p:grpSpPr>
          <a:xfrm>
            <a:off x="596304" y="632947"/>
            <a:ext cx="7949254" cy="3653846"/>
            <a:chOff x="929679" y="-624353"/>
            <a:chExt cx="7949254" cy="3653846"/>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104983" y="576879"/>
              <a:ext cx="5843238"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Trải nghiệm mùa hè của Chi có gì khác với Sơn?</a:t>
              </a:r>
            </a:p>
          </p:txBody>
        </p:sp>
      </p:grpSp>
      <p:sp>
        <p:nvSpPr>
          <p:cNvPr id="16" name="Rectangle 15">
            <a:extLst>
              <a:ext uri="{FF2B5EF4-FFF2-40B4-BE49-F238E27FC236}">
                <a16:creationId xmlns:a16="http://schemas.microsoft.com/office/drawing/2014/main" xmlns="" id="{42C22AAB-718F-4791-890E-4506954A8462}"/>
              </a:ext>
            </a:extLst>
          </p:cNvPr>
          <p:cNvSpPr/>
          <p:nvPr/>
        </p:nvSpPr>
        <p:spPr>
          <a:xfrm>
            <a:off x="387122" y="3946604"/>
            <a:ext cx="8158436" cy="1754326"/>
          </a:xfrm>
          <a:prstGeom prst="rect">
            <a:avLst/>
          </a:prstGeom>
        </p:spPr>
        <p:txBody>
          <a:bodyPr wrap="square">
            <a:spAutoFit/>
          </a:bodyPr>
          <a:lstStyle/>
          <a:p>
            <a:pPr marL="457200" lvl="0" indent="-457200" algn="just">
              <a:buFont typeface="Arial" panose="020B0604020202020204" pitchFamily="34" charset="0"/>
              <a:buChar char="•"/>
            </a:pPr>
            <a:r>
              <a:rPr lang="vi-V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 mùa hè vừa rồi, Chi được bố dạy đi xe đạp. Bạn được đạp xe đi khắp nơi.</a:t>
            </a:r>
          </a:p>
        </p:txBody>
      </p:sp>
    </p:spTree>
    <p:extLst>
      <p:ext uri="{BB962C8B-B14F-4D97-AF65-F5344CB8AC3E}">
        <p14:creationId xmlns:p14="http://schemas.microsoft.com/office/powerpoint/2010/main" val="90046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9C73146-B91A-4C54-B7DA-A96057DA31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grpSp>
        <p:nvGrpSpPr>
          <p:cNvPr id="11" name="Group 10">
            <a:extLst>
              <a:ext uri="{FF2B5EF4-FFF2-40B4-BE49-F238E27FC236}">
                <a16:creationId xmlns:a16="http://schemas.microsoft.com/office/drawing/2014/main" xmlns="" id="{7C6C1712-9C0B-4D9F-B155-858E02062419}"/>
              </a:ext>
            </a:extLst>
          </p:cNvPr>
          <p:cNvGrpSpPr/>
          <p:nvPr/>
        </p:nvGrpSpPr>
        <p:grpSpPr>
          <a:xfrm>
            <a:off x="-335280" y="-771524"/>
            <a:ext cx="9193530" cy="9031604"/>
            <a:chOff x="929679" y="-1054475"/>
            <a:chExt cx="7949254" cy="5301994"/>
          </a:xfrm>
        </p:grpSpPr>
        <p:pic>
          <p:nvPicPr>
            <p:cNvPr id="13" name="Picture 12">
              <a:extLst>
                <a:ext uri="{FF2B5EF4-FFF2-40B4-BE49-F238E27FC236}">
                  <a16:creationId xmlns:a16="http://schemas.microsoft.com/office/drawing/2014/main" xmlns="" id="{A4CE406E-C46D-438F-ABFE-9190D2E1F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1054475"/>
              <a:ext cx="7949254" cy="5301994"/>
            </a:xfrm>
            <a:prstGeom prst="rect">
              <a:avLst/>
            </a:prstGeom>
          </p:spPr>
        </p:pic>
        <p:sp>
          <p:nvSpPr>
            <p:cNvPr id="14" name="Rectangle 13">
              <a:extLst>
                <a:ext uri="{FF2B5EF4-FFF2-40B4-BE49-F238E27FC236}">
                  <a16:creationId xmlns:a16="http://schemas.microsoft.com/office/drawing/2014/main" xmlns="" id="{DB65991A-49A1-45C4-84A2-E8F6BEAA34C8}"/>
                </a:ext>
              </a:extLst>
            </p:cNvPr>
            <p:cNvSpPr/>
            <p:nvPr/>
          </p:nvSpPr>
          <p:spPr>
            <a:xfrm>
              <a:off x="2067738" y="398539"/>
              <a:ext cx="5843238" cy="3183324"/>
            </a:xfrm>
            <a:prstGeom prst="rect">
              <a:avLst/>
            </a:prstGeom>
          </p:spPr>
          <p:txBody>
            <a:bodyPr wrap="square">
              <a:spAutoFit/>
            </a:bodyPr>
            <a:lstStyle/>
            <a:p>
              <a:pPr algn="ct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4. Theo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sao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đi</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học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theo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vào</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029"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lớp</a:t>
              </a:r>
              <a:r>
                <a:rPr lang="en-029"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vẫn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hè</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kiến</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khác</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065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DE6050B-48A4-4C75-8A7E-A309DB1160C2}"/>
              </a:ext>
            </a:extLst>
          </p:cNvPr>
          <p:cNvGrpSpPr/>
          <p:nvPr/>
        </p:nvGrpSpPr>
        <p:grpSpPr>
          <a:xfrm>
            <a:off x="3869777" y="-556173"/>
            <a:ext cx="4312198" cy="3985173"/>
            <a:chOff x="3825327" y="-288795"/>
            <a:chExt cx="3985173" cy="3985173"/>
          </a:xfrm>
        </p:grpSpPr>
        <p:pic>
          <p:nvPicPr>
            <p:cNvPr id="9" name="Picture 8">
              <a:extLst>
                <a:ext uri="{FF2B5EF4-FFF2-40B4-BE49-F238E27FC236}">
                  <a16:creationId xmlns:a16="http://schemas.microsoft.com/office/drawing/2014/main" xmlns="" id="{7302FE2C-6331-4D19-935F-63D90A7333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05B85BB0-4355-4548-B58B-FAEF3617332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xmlns="" id="{A50D1AFD-6C39-4114-8068-6EDDBC79778D}"/>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400" b="1" i="0" u="none" strike="noStrike" kern="0" cap="none" spc="0" normalizeH="0" noProof="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0379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9130ABED-CEB4-4426-9B50-C45268AD651B}"/>
              </a:ext>
            </a:extLst>
          </p:cNvPr>
          <p:cNvPicPr>
            <a:picLocks noChangeAspect="1"/>
          </p:cNvPicPr>
          <p:nvPr/>
        </p:nvPicPr>
        <p:blipFill>
          <a:blip r:embed="rId4">
            <a:duotone>
              <a:schemeClr val="accent4">
                <a:shade val="45000"/>
                <a:satMod val="135000"/>
              </a:schemeClr>
              <a:prstClr val="white"/>
            </a:duotone>
          </a:blip>
          <a:stretch>
            <a:fillRect/>
          </a:stretch>
        </p:blipFill>
        <p:spPr>
          <a:xfrm>
            <a:off x="2204786" y="1278739"/>
            <a:ext cx="7273158" cy="3475021"/>
          </a:xfrm>
          <a:prstGeom prst="rect">
            <a:avLst/>
          </a:prstGeom>
        </p:spPr>
      </p:pic>
    </p:spTree>
    <p:extLst>
      <p:ext uri="{BB962C8B-B14F-4D97-AF65-F5344CB8AC3E}">
        <p14:creationId xmlns:p14="http://schemas.microsoft.com/office/powerpoint/2010/main" val="326524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CD2C006-C535-48CE-BDBA-F0E20729E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3" y="1242972"/>
            <a:ext cx="6539340" cy="5615028"/>
          </a:xfrm>
          <a:prstGeom prst="rect">
            <a:avLst/>
          </a:prstGeom>
        </p:spPr>
      </p:pic>
      <p:pic>
        <p:nvPicPr>
          <p:cNvPr id="8" name="Picture 7">
            <a:extLst>
              <a:ext uri="{FF2B5EF4-FFF2-40B4-BE49-F238E27FC236}">
                <a16:creationId xmlns:a16="http://schemas.microsoft.com/office/drawing/2014/main" xmlns="" id="{C8CDB9F2-E0B0-4434-B5C9-08733D69F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8" t="3672" r="49225" b="61932"/>
          <a:stretch/>
        </p:blipFill>
        <p:spPr>
          <a:xfrm>
            <a:off x="271277" y="0"/>
            <a:ext cx="6929255" cy="6308035"/>
          </a:xfrm>
          <a:prstGeom prst="rect">
            <a:avLst/>
          </a:prstGeom>
        </p:spPr>
      </p:pic>
      <p:sp>
        <p:nvSpPr>
          <p:cNvPr id="9" name="TextBox 8">
            <a:extLst>
              <a:ext uri="{FF2B5EF4-FFF2-40B4-BE49-F238E27FC236}">
                <a16:creationId xmlns:a16="http://schemas.microsoft.com/office/drawing/2014/main" xmlns="" id="{8A0E8AEC-DDCA-4FE9-B787-C8BE9F263D1A}"/>
              </a:ext>
            </a:extLst>
          </p:cNvPr>
          <p:cNvSpPr txBox="1"/>
          <p:nvPr/>
        </p:nvSpPr>
        <p:spPr>
          <a:xfrm>
            <a:off x="553979" y="2553852"/>
            <a:ext cx="5727424" cy="1200329"/>
          </a:xfrm>
          <a:prstGeom prst="rect">
            <a:avLst/>
          </a:prstGeom>
          <a:noFill/>
        </p:spPr>
        <p:txBody>
          <a:bodyPr wrap="square" rtlCol="0">
            <a:spAutoFit/>
          </a:bodyPr>
          <a:lstStyle/>
          <a:p>
            <a:pPr algn="ct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7200" b="1" dirty="0" err="1">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329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a:extLst>
              <a:ext uri="{FF2B5EF4-FFF2-40B4-BE49-F238E27FC236}">
                <a16:creationId xmlns:a16="http://schemas.microsoft.com/office/drawing/2014/main" xmlns="" id="{5EB75845-460D-465C-BCC7-ED2F46E9E2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66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A927C88-6DD7-437A-9CD3-21AE2DCDA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xmlns="" id="{2380D33D-1AB8-4681-8880-918854BEF238}"/>
              </a:ext>
            </a:extLst>
          </p:cNvPr>
          <p:cNvSpPr txBox="1"/>
          <p:nvPr/>
        </p:nvSpPr>
        <p:spPr>
          <a:xfrm>
            <a:off x="4232024" y="952500"/>
            <a:ext cx="6693152" cy="954107"/>
          </a:xfrm>
          <a:prstGeom prst="rect">
            <a:avLst/>
          </a:prstGeom>
          <a:noFill/>
        </p:spPr>
        <p:txBody>
          <a:bodyPr wrap="square" rtlCol="0">
            <a:spAutoFit/>
          </a:bodyPr>
          <a:lstStyle/>
          <a:p>
            <a:pPr algn="ct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Tưởng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sau</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kì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dài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sẽ</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nói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xmlns="" id="{57EDAEFD-6E18-4BC2-9A2F-0864DA87FCFA}"/>
              </a:ext>
            </a:extLst>
          </p:cNvPr>
          <p:cNvPicPr>
            <a:picLocks noChangeAspect="1"/>
          </p:cNvPicPr>
          <p:nvPr/>
        </p:nvPicPr>
        <p:blipFill>
          <a:blip r:embed="rId4"/>
          <a:stretch>
            <a:fillRect/>
          </a:stretch>
        </p:blipFill>
        <p:spPr>
          <a:xfrm>
            <a:off x="3251780" y="1971391"/>
            <a:ext cx="8341674" cy="3334034"/>
          </a:xfrm>
          <a:prstGeom prst="rect">
            <a:avLst/>
          </a:prstGeom>
        </p:spPr>
      </p:pic>
      <p:grpSp>
        <p:nvGrpSpPr>
          <p:cNvPr id="31" name="Group 30">
            <a:extLst>
              <a:ext uri="{FF2B5EF4-FFF2-40B4-BE49-F238E27FC236}">
                <a16:creationId xmlns:a16="http://schemas.microsoft.com/office/drawing/2014/main" xmlns="" id="{882994CD-2F2F-4BE9-94B2-1CB3E258C191}"/>
              </a:ext>
            </a:extLst>
          </p:cNvPr>
          <p:cNvGrpSpPr/>
          <p:nvPr/>
        </p:nvGrpSpPr>
        <p:grpSpPr>
          <a:xfrm>
            <a:off x="619126" y="1238250"/>
            <a:ext cx="2632660" cy="2787120"/>
            <a:chOff x="3041493" y="816711"/>
            <a:chExt cx="1744754" cy="1914975"/>
          </a:xfrm>
        </p:grpSpPr>
        <p:sp>
          <p:nvSpPr>
            <p:cNvPr id="33" name="TextBox 32">
              <a:extLst>
                <a:ext uri="{FF2B5EF4-FFF2-40B4-BE49-F238E27FC236}">
                  <a16:creationId xmlns:a16="http://schemas.microsoft.com/office/drawing/2014/main" xmlns="" id="{1C8B8F30-176F-448B-9424-EFF6C33AFC31}"/>
                </a:ext>
              </a:extLst>
            </p:cNvPr>
            <p:cNvSpPr txBox="1"/>
            <p:nvPr/>
          </p:nvSpPr>
          <p:spPr>
            <a:xfrm>
              <a:off x="3294841" y="2156390"/>
              <a:ext cx="1238054" cy="575296"/>
            </a:xfrm>
            <a:prstGeom prst="rect">
              <a:avLst/>
            </a:prstGeom>
            <a:noFill/>
          </p:spPr>
          <p:txBody>
            <a:bodyPr wrap="none" rtlCol="0">
              <a:spAutoFit/>
            </a:bodyPr>
            <a:lstStyle/>
            <a:p>
              <a:pPr algn="ctr"/>
              <a:r>
                <a:rPr lang="en-US" sz="2000" dirty="0">
                  <a:solidFill>
                    <a:srgbClr val="FFFF00"/>
                  </a:solidFill>
                  <a:latin typeface="iCiel Cadena" panose="02000503000000020004" pitchFamily="50" charset="0"/>
                </a:rPr>
                <a:t>THẢO LUẬN</a:t>
              </a:r>
              <a:br>
                <a:rPr lang="en-US" sz="2000" dirty="0">
                  <a:solidFill>
                    <a:srgbClr val="FFFF00"/>
                  </a:solidFill>
                  <a:latin typeface="iCiel Cadena" panose="02000503000000020004" pitchFamily="50" charset="0"/>
                </a:rPr>
              </a:br>
              <a:r>
                <a:rPr lang="en-US" sz="2000" dirty="0">
                  <a:solidFill>
                    <a:srgbClr val="FFFF00"/>
                  </a:solidFill>
                  <a:latin typeface="iCiel Cadena" panose="02000503000000020004" pitchFamily="50" charset="0"/>
                </a:rPr>
                <a:t>NHÓM ĐÔI</a:t>
              </a:r>
            </a:p>
          </p:txBody>
        </p:sp>
        <p:pic>
          <p:nvPicPr>
            <p:cNvPr id="34" name="Picture 33">
              <a:extLst>
                <a:ext uri="{FF2B5EF4-FFF2-40B4-BE49-F238E27FC236}">
                  <a16:creationId xmlns:a16="http://schemas.microsoft.com/office/drawing/2014/main" xmlns="" id="{C749496C-F529-4238-B6C9-1BD5413E5F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sp>
        <p:nvSpPr>
          <p:cNvPr id="6" name="Rectangle: Rounded Corners 5">
            <a:extLst>
              <a:ext uri="{FF2B5EF4-FFF2-40B4-BE49-F238E27FC236}">
                <a16:creationId xmlns:a16="http://schemas.microsoft.com/office/drawing/2014/main" xmlns="" id="{8F8359F7-C1C6-4B24-8CF9-3037D17809C3}"/>
              </a:ext>
            </a:extLst>
          </p:cNvPr>
          <p:cNvSpPr/>
          <p:nvPr/>
        </p:nvSpPr>
        <p:spPr>
          <a:xfrm>
            <a:off x="3251780" y="206187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Kì nghỉ của em diễn ra những gì?</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Có những gì ấn tượng trong kì nghỉ đó?</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Em cảm thấy như thế nào sau kì nghỉ?</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Được gặp lại bạn, em cảm thấy như thế nào?</a:t>
            </a:r>
          </a:p>
        </p:txBody>
      </p:sp>
    </p:spTree>
    <p:extLst>
      <p:ext uri="{BB962C8B-B14F-4D97-AF65-F5344CB8AC3E}">
        <p14:creationId xmlns:p14="http://schemas.microsoft.com/office/powerpoint/2010/main" val="751631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B66F0AE-7D13-4D31-BC77-F1FEB3C324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xmlns="" id="{8C9E6461-7FB9-4F23-9C9B-2C20B11B1FE8}"/>
              </a:ext>
            </a:extLst>
          </p:cNvPr>
          <p:cNvSpPr txBox="1"/>
          <p:nvPr/>
        </p:nvSpPr>
        <p:spPr>
          <a:xfrm>
            <a:off x="2389007" y="998376"/>
            <a:ext cx="72121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200" b="0"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Tư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06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tháng</a:t>
            </a:r>
            <a:r>
              <a:rPr kumimoji="0" lang="en-US" sz="3200" b="0"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09 </a:t>
            </a:r>
            <a:r>
              <a:rPr kumimoji="0" lang="en-US" sz="3200" b="0"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năm 2023</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052E1560-B7C3-4F57-99C2-A9E8C911972A}"/>
              </a:ext>
            </a:extLst>
          </p:cNvPr>
          <p:cNvPicPr>
            <a:picLocks noChangeAspect="1"/>
          </p:cNvPicPr>
          <p:nvPr/>
        </p:nvPicPr>
        <p:blipFill>
          <a:blip r:embed="rId4"/>
          <a:stretch>
            <a:fillRect/>
          </a:stretch>
        </p:blipFill>
        <p:spPr>
          <a:xfrm>
            <a:off x="2264125" y="2185308"/>
            <a:ext cx="7212193" cy="2487384"/>
          </a:xfrm>
          <a:prstGeom prst="rect">
            <a:avLst/>
          </a:prstGeom>
        </p:spPr>
      </p:pic>
      <p:pic>
        <p:nvPicPr>
          <p:cNvPr id="6" name="Picture 5">
            <a:extLst>
              <a:ext uri="{FF2B5EF4-FFF2-40B4-BE49-F238E27FC236}">
                <a16:creationId xmlns:a16="http://schemas.microsoft.com/office/drawing/2014/main" xmlns="" id="{41A2B924-208E-4F77-ABB8-A5220B820E45}"/>
              </a:ext>
            </a:extLst>
          </p:cNvPr>
          <p:cNvPicPr>
            <a:picLocks noChangeAspect="1"/>
          </p:cNvPicPr>
          <p:nvPr/>
        </p:nvPicPr>
        <p:blipFill>
          <a:blip r:embed="rId5"/>
          <a:stretch>
            <a:fillRect/>
          </a:stretch>
        </p:blipFill>
        <p:spPr>
          <a:xfrm>
            <a:off x="4446889" y="1508538"/>
            <a:ext cx="3298222" cy="1072989"/>
          </a:xfrm>
          <a:prstGeom prst="rect">
            <a:avLst/>
          </a:prstGeom>
        </p:spPr>
      </p:pic>
    </p:spTree>
    <p:extLst>
      <p:ext uri="{BB962C8B-B14F-4D97-AF65-F5344CB8AC3E}">
        <p14:creationId xmlns:p14="http://schemas.microsoft.com/office/powerpoint/2010/main" val="1279158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algn="ct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Ngày</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gặp</a:t>
            </a:r>
            <a:r>
              <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Cho cậu này.</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Chi cười:</a:t>
            </a:r>
          </a:p>
          <a:p>
            <a:pPr algn="just"/>
            <a:r>
              <a:rPr lang="vi-VN" sz="2000" dirty="0">
                <a:latin typeface="Arial-Rounded" panose="020B0500000000000000" pitchFamily="34" charset="0"/>
                <a:ea typeface="Arial-Rounded" panose="020B0500000000000000" pitchFamily="34" charset="0"/>
                <a:cs typeface="Arial-Rounded" panose="020B0500000000000000" pitchFamily="34" charset="0"/>
              </a:rPr>
              <a:t>- Ừ nhỉ.</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Cứ </a:t>
            </a:r>
            <a:r>
              <a:rPr lang="en-US" sz="20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vậy</a:t>
            </a:r>
            <a:r>
              <a:rPr lang="vi-VN" sz="2000" dirty="0">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algn="just"/>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algn="r"/>
            <a:r>
              <a:rPr lang="vi-VN" sz="2000" b="1" dirty="0">
                <a:latin typeface="Arial-Rounded" panose="020B0500000000000000" pitchFamily="34" charset="0"/>
                <a:ea typeface="Arial-Rounded" panose="020B0500000000000000" pitchFamily="34" charset="0"/>
                <a:cs typeface="Arial-Rounded" panose="020B0500000000000000" pitchFamily="34" charset="0"/>
              </a:rPr>
              <a:t>(Minh Dương)</a:t>
            </a:r>
          </a:p>
          <a:p>
            <a:pPr algn="just"/>
            <a:endParaRPr lang="vi-VN" sz="20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36949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DC45540-314B-454D-9B39-6C3A8D7B5E6B}"/>
              </a:ext>
            </a:extLst>
          </p:cNvPr>
          <p:cNvSpPr txBox="1"/>
          <p:nvPr/>
        </p:nvSpPr>
        <p:spPr>
          <a:xfrm>
            <a:off x="4238625" y="219075"/>
            <a:ext cx="3581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ACBC7D54-4158-498E-9860-805B267A267B}"/>
              </a:ext>
            </a:extLst>
          </p:cNvPr>
          <p:cNvPicPr>
            <a:picLocks noChangeAspect="1"/>
          </p:cNvPicPr>
          <p:nvPr/>
        </p:nvPicPr>
        <p:blipFill>
          <a:blip r:embed="rId3"/>
          <a:stretch>
            <a:fillRect/>
          </a:stretch>
        </p:blipFill>
        <p:spPr>
          <a:xfrm>
            <a:off x="8307706" y="3933422"/>
            <a:ext cx="3884294" cy="2924578"/>
          </a:xfrm>
          <a:prstGeom prst="rect">
            <a:avLst/>
          </a:prstGeom>
          <a:ln>
            <a:noFill/>
          </a:ln>
          <a:effectLst>
            <a:softEdge rad="112500"/>
          </a:effectLst>
        </p:spPr>
      </p:pic>
      <p:sp>
        <p:nvSpPr>
          <p:cNvPr id="9" name="TextBox 8">
            <a:extLst>
              <a:ext uri="{FF2B5EF4-FFF2-40B4-BE49-F238E27FC236}">
                <a16:creationId xmlns:a16="http://schemas.microsoft.com/office/drawing/2014/main" xmlns="" id="{66F727EC-4DCA-45AC-BE87-EBD178B8762F}"/>
              </a:ext>
            </a:extLst>
          </p:cNvPr>
          <p:cNvSpPr txBox="1"/>
          <p:nvPr/>
        </p:nvSpPr>
        <p:spPr>
          <a:xfrm>
            <a:off x="114300" y="1304925"/>
            <a:ext cx="120777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Nhìn Sơn đen nhẻm, mắt lấp lánh khi kể chuyện, Chi chợt thấy buồn: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chẳng được đi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mẹ tớ bảo cậu biết đi xe đạp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tớ ở nhà tập xe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cậu được đạp xe đi khắp nơi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Ừ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 là Chi kể bố dạy Chi đi xe đạp. Bây giờ, Chi đã đạp xe bon bon. Con đường quen thuộc bỗng trở nên mới mẻ.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Cứ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hai bạn thi nhau kể những trải nghiệm mùa hè.</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mai đi học rồi, nhưng mùa hè chắc sẽ theo các bạn vào lớp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Dương)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xmlns="" id="{3EF05974-DB63-44E9-9324-B6681897EC56}"/>
              </a:ext>
            </a:extLst>
          </p:cNvPr>
          <p:cNvGrpSpPr/>
          <p:nvPr/>
        </p:nvGrpSpPr>
        <p:grpSpPr>
          <a:xfrm>
            <a:off x="-844536" y="452617"/>
            <a:ext cx="5404973" cy="550123"/>
            <a:chOff x="-1251180" y="118754"/>
            <a:chExt cx="5404973" cy="550123"/>
          </a:xfrm>
        </p:grpSpPr>
        <p:sp>
          <p:nvSpPr>
            <p:cNvPr id="6" name="Google Shape;1244;p45">
              <a:extLst>
                <a:ext uri="{FF2B5EF4-FFF2-40B4-BE49-F238E27FC236}">
                  <a16:creationId xmlns:a16="http://schemas.microsoft.com/office/drawing/2014/main" xmlns="" id="{D487FA31-BF32-4019-8F00-0A0936AE37A9}"/>
                </a:ext>
              </a:extLst>
            </p:cNvPr>
            <p:cNvSpPr/>
            <p:nvPr/>
          </p:nvSpPr>
          <p:spPr>
            <a:xfrm>
              <a:off x="1152" y="118754"/>
              <a:ext cx="2900310" cy="550123"/>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xmlns="" id="{F176900B-E2FF-4888-BC82-2658B1E6176F}"/>
                </a:ext>
              </a:extLst>
            </p:cNvPr>
            <p:cNvSpPr txBox="1"/>
            <p:nvPr/>
          </p:nvSpPr>
          <p:spPr>
            <a:xfrm>
              <a:off x="-1251180" y="209149"/>
              <a:ext cx="5404973" cy="430887"/>
            </a:xfrm>
            <a:prstGeom prst="rect">
              <a:avLst/>
            </a:prstGeom>
            <a:noFill/>
          </p:spPr>
          <p:txBody>
            <a:bodyPr wrap="square" rtlCol="0">
              <a:spAutoFit/>
            </a:bodyPr>
            <a:lstStyle/>
            <a:p>
              <a:pPr algn="ctr"/>
              <a:r>
                <a:rPr lang="en-US" sz="2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CÙNG CHIA ĐOẠN</a:t>
              </a:r>
            </a:p>
          </p:txBody>
        </p:sp>
      </p:grpSp>
      <p:sp>
        <p:nvSpPr>
          <p:cNvPr id="8" name="Rounded Rectangle 15">
            <a:extLst>
              <a:ext uri="{FF2B5EF4-FFF2-40B4-BE49-F238E27FC236}">
                <a16:creationId xmlns:a16="http://schemas.microsoft.com/office/drawing/2014/main" xmlns="" id="{EAFDAE7C-371E-42B5-8570-35253C451E06}"/>
              </a:ext>
            </a:extLst>
          </p:cNvPr>
          <p:cNvSpPr/>
          <p:nvPr/>
        </p:nvSpPr>
        <p:spPr>
          <a:xfrm>
            <a:off x="114300" y="1298764"/>
            <a:ext cx="12020550" cy="94659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0" name="Teardrop 9">
            <a:extLst>
              <a:ext uri="{FF2B5EF4-FFF2-40B4-BE49-F238E27FC236}">
                <a16:creationId xmlns:a16="http://schemas.microsoft.com/office/drawing/2014/main" xmlns="" id="{9A84F2B0-ECBF-4BC3-8789-8F02AF55C90F}"/>
              </a:ext>
            </a:extLst>
          </p:cNvPr>
          <p:cNvSpPr/>
          <p:nvPr/>
        </p:nvSpPr>
        <p:spPr>
          <a:xfrm>
            <a:off x="-43580" y="134000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a:t>
            </a:r>
          </a:p>
        </p:txBody>
      </p:sp>
      <p:sp>
        <p:nvSpPr>
          <p:cNvPr id="11" name="Rounded Rectangle 21">
            <a:extLst>
              <a:ext uri="{FF2B5EF4-FFF2-40B4-BE49-F238E27FC236}">
                <a16:creationId xmlns:a16="http://schemas.microsoft.com/office/drawing/2014/main" xmlns="" id="{3EA3B56C-2730-4DBF-9BCC-627FC17D9090}"/>
              </a:ext>
            </a:extLst>
          </p:cNvPr>
          <p:cNvSpPr/>
          <p:nvPr/>
        </p:nvSpPr>
        <p:spPr>
          <a:xfrm>
            <a:off x="0" y="2303886"/>
            <a:ext cx="12134850" cy="896575"/>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2" name="Teardrop 11">
            <a:extLst>
              <a:ext uri="{FF2B5EF4-FFF2-40B4-BE49-F238E27FC236}">
                <a16:creationId xmlns:a16="http://schemas.microsoft.com/office/drawing/2014/main" xmlns="" id="{84DCB935-6625-40F8-8059-1CAED82D1699}"/>
              </a:ext>
            </a:extLst>
          </p:cNvPr>
          <p:cNvSpPr/>
          <p:nvPr/>
        </p:nvSpPr>
        <p:spPr>
          <a:xfrm>
            <a:off x="-157880" y="2300330"/>
            <a:ext cx="457845" cy="311131"/>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sp>
        <p:nvSpPr>
          <p:cNvPr id="13" name="Rounded Rectangle 23">
            <a:extLst>
              <a:ext uri="{FF2B5EF4-FFF2-40B4-BE49-F238E27FC236}">
                <a16:creationId xmlns:a16="http://schemas.microsoft.com/office/drawing/2014/main" xmlns="" id="{66B7A250-AAD2-4ABF-9804-CADFCC5A2A0C}"/>
              </a:ext>
            </a:extLst>
          </p:cNvPr>
          <p:cNvSpPr/>
          <p:nvPr/>
        </p:nvSpPr>
        <p:spPr>
          <a:xfrm>
            <a:off x="114300" y="3234756"/>
            <a:ext cx="11963400" cy="2139883"/>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4" name="Teardrop 13">
            <a:extLst>
              <a:ext uri="{FF2B5EF4-FFF2-40B4-BE49-F238E27FC236}">
                <a16:creationId xmlns:a16="http://schemas.microsoft.com/office/drawing/2014/main" xmlns="" id="{C1B90CFA-412D-4096-9296-554629E7923A}"/>
              </a:ext>
            </a:extLst>
          </p:cNvPr>
          <p:cNvSpPr/>
          <p:nvPr/>
        </p:nvSpPr>
        <p:spPr>
          <a:xfrm>
            <a:off x="-119780" y="3200461"/>
            <a:ext cx="460679" cy="3786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a:t>
            </a:r>
          </a:p>
        </p:txBody>
      </p:sp>
      <p:sp>
        <p:nvSpPr>
          <p:cNvPr id="17" name="Rounded Rectangle 23">
            <a:extLst>
              <a:ext uri="{FF2B5EF4-FFF2-40B4-BE49-F238E27FC236}">
                <a16:creationId xmlns:a16="http://schemas.microsoft.com/office/drawing/2014/main" xmlns="" id="{1D01041F-7995-416C-B3B7-F6F398558874}"/>
              </a:ext>
            </a:extLst>
          </p:cNvPr>
          <p:cNvSpPr/>
          <p:nvPr/>
        </p:nvSpPr>
        <p:spPr>
          <a:xfrm>
            <a:off x="114300" y="5374639"/>
            <a:ext cx="12077700" cy="1188721"/>
          </a:xfrm>
          <a:prstGeom prst="roundRect">
            <a:avLst/>
          </a:prstGeom>
          <a:noFill/>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8" name="Teardrop 17">
            <a:extLst>
              <a:ext uri="{FF2B5EF4-FFF2-40B4-BE49-F238E27FC236}">
                <a16:creationId xmlns:a16="http://schemas.microsoft.com/office/drawing/2014/main" xmlns="" id="{516B144E-5090-482E-9304-C5900BC9CCEE}"/>
              </a:ext>
            </a:extLst>
          </p:cNvPr>
          <p:cNvSpPr/>
          <p:nvPr/>
        </p:nvSpPr>
        <p:spPr>
          <a:xfrm>
            <a:off x="-119780" y="5340344"/>
            <a:ext cx="419745" cy="298456"/>
          </a:xfrm>
          <a:prstGeom prst="teardrop">
            <a:avLst/>
          </a:prstGeom>
          <a:solidFill>
            <a:srgbClr val="7030A0"/>
          </a:solidFill>
          <a:ln w="12700" cap="flat" cmpd="sng" algn="ctr">
            <a:solidFill>
              <a:srgbClr val="7030A0"/>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a:t>
            </a:r>
          </a:p>
        </p:txBody>
      </p:sp>
    </p:spTree>
    <p:extLst>
      <p:ext uri="{BB962C8B-B14F-4D97-AF65-F5344CB8AC3E}">
        <p14:creationId xmlns:p14="http://schemas.microsoft.com/office/powerpoint/2010/main" val="4037064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500"/>
                            </p:stCondLst>
                            <p:childTnLst>
                              <p:par>
                                <p:cTn id="15" presetID="53" presetClass="entr" presetSubtype="528"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53" presetClass="entr" presetSubtype="52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53" presetClass="entr" presetSubtype="528"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anim calcmode="lin" valueType="num">
                                      <p:cBhvr>
                                        <p:cTn id="46" dur="500" fill="hold"/>
                                        <p:tgtEl>
                                          <p:spTgt spid="14"/>
                                        </p:tgtEl>
                                        <p:attrNameLst>
                                          <p:attrName>ppt_x</p:attrName>
                                        </p:attrNameLst>
                                      </p:cBhvr>
                                      <p:tavLst>
                                        <p:tav tm="0">
                                          <p:val>
                                            <p:fltVal val="0.5"/>
                                          </p:val>
                                        </p:tav>
                                        <p:tav tm="100000">
                                          <p:val>
                                            <p:strVal val="#ppt_x"/>
                                          </p:val>
                                        </p:tav>
                                      </p:tavLst>
                                    </p:anim>
                                    <p:anim calcmode="lin" valueType="num">
                                      <p:cBhvr>
                                        <p:cTn id="47"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par>
                          <p:cTn id="53" fill="hold">
                            <p:stCondLst>
                              <p:cond delay="500"/>
                            </p:stCondLst>
                            <p:childTnLst>
                              <p:par>
                                <p:cTn id="54" presetID="53" presetClass="entr" presetSubtype="52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p:cTn id="56" dur="500" fill="hold"/>
                                        <p:tgtEl>
                                          <p:spTgt spid="18"/>
                                        </p:tgtEl>
                                        <p:attrNameLst>
                                          <p:attrName>ppt_w</p:attrName>
                                        </p:attrNameLst>
                                      </p:cBhvr>
                                      <p:tavLst>
                                        <p:tav tm="0">
                                          <p:val>
                                            <p:fltVal val="0"/>
                                          </p:val>
                                        </p:tav>
                                        <p:tav tm="100000">
                                          <p:val>
                                            <p:strVal val="#ppt_w"/>
                                          </p:val>
                                        </p:tav>
                                      </p:tavLst>
                                    </p:anim>
                                    <p:anim calcmode="lin" valueType="num">
                                      <p:cBhvr>
                                        <p:cTn id="57" dur="500" fill="hold"/>
                                        <p:tgtEl>
                                          <p:spTgt spid="18"/>
                                        </p:tgtEl>
                                        <p:attrNameLst>
                                          <p:attrName>ppt_h</p:attrName>
                                        </p:attrNameLst>
                                      </p:cBhvr>
                                      <p:tavLst>
                                        <p:tav tm="0">
                                          <p:val>
                                            <p:fltVal val="0"/>
                                          </p:val>
                                        </p:tav>
                                        <p:tav tm="100000">
                                          <p:val>
                                            <p:strVal val="#ppt_h"/>
                                          </p:val>
                                        </p:tav>
                                      </p:tavLst>
                                    </p:anim>
                                    <p:animEffect transition="in" filter="fade">
                                      <p:cBhvr>
                                        <p:cTn id="58" dur="500"/>
                                        <p:tgtEl>
                                          <p:spTgt spid="18"/>
                                        </p:tgtEl>
                                      </p:cBhvr>
                                    </p:animEffect>
                                    <p:anim calcmode="lin" valueType="num">
                                      <p:cBhvr>
                                        <p:cTn id="59" dur="500" fill="hold"/>
                                        <p:tgtEl>
                                          <p:spTgt spid="18"/>
                                        </p:tgtEl>
                                        <p:attrNameLst>
                                          <p:attrName>ppt_x</p:attrName>
                                        </p:attrNameLst>
                                      </p:cBhvr>
                                      <p:tavLst>
                                        <p:tav tm="0">
                                          <p:val>
                                            <p:fltVal val="0.5"/>
                                          </p:val>
                                        </p:tav>
                                        <p:tav tm="100000">
                                          <p:val>
                                            <p:strVal val="#ppt_x"/>
                                          </p:val>
                                        </p:tav>
                                      </p:tavLst>
                                    </p:anim>
                                    <p:anim calcmode="lin" valueType="num">
                                      <p:cBhvr>
                                        <p:cTn id="60"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grpSp>
        <p:nvGrpSpPr>
          <p:cNvPr id="11" name="Group 10">
            <a:extLst>
              <a:ext uri="{FF2B5EF4-FFF2-40B4-BE49-F238E27FC236}">
                <a16:creationId xmlns:a16="http://schemas.microsoft.com/office/drawing/2014/main" xmlns="" id="{065F069B-1845-49BC-9988-3BA595AB8AB3}"/>
              </a:ext>
            </a:extLst>
          </p:cNvPr>
          <p:cNvGrpSpPr/>
          <p:nvPr/>
        </p:nvGrpSpPr>
        <p:grpSpPr>
          <a:xfrm>
            <a:off x="-522727" y="42838"/>
            <a:ext cx="5404973" cy="628895"/>
            <a:chOff x="-552767" y="219807"/>
            <a:chExt cx="5404973" cy="628895"/>
          </a:xfrm>
        </p:grpSpPr>
        <p:sp>
          <p:nvSpPr>
            <p:cNvPr id="17" name="Google Shape;1244;p45">
              <a:extLst>
                <a:ext uri="{FF2B5EF4-FFF2-40B4-BE49-F238E27FC236}">
                  <a16:creationId xmlns:a16="http://schemas.microsoft.com/office/drawing/2014/main" xmlns="" id="{5CE067AF-5303-499C-8BA3-F05FD5051FFB}"/>
                </a:ext>
              </a:extLst>
            </p:cNvPr>
            <p:cNvSpPr/>
            <p:nvPr/>
          </p:nvSpPr>
          <p:spPr>
            <a:xfrm>
              <a:off x="1" y="219807"/>
              <a:ext cx="4299438" cy="628895"/>
            </a:xfrm>
            <a:prstGeom prst="hexagon">
              <a:avLst>
                <a:gd name="adj" fmla="val 25000"/>
                <a:gd name="vf" fmla="val 115470"/>
              </a:avLst>
            </a:prstGeom>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TextBox 18">
              <a:extLst>
                <a:ext uri="{FF2B5EF4-FFF2-40B4-BE49-F238E27FC236}">
                  <a16:creationId xmlns:a16="http://schemas.microsoft.com/office/drawing/2014/main" xmlns="" id="{4AB95A92-2599-45D3-A2E7-0F804AD3EB5D}"/>
                </a:ext>
              </a:extLst>
            </p:cNvPr>
            <p:cNvSpPr txBox="1"/>
            <p:nvPr/>
          </p:nvSpPr>
          <p:spPr>
            <a:xfrm>
              <a:off x="-552767" y="336326"/>
              <a:ext cx="54049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a:t>
              </a:r>
              <a:r>
                <a:rPr kumimoji="0" lang="en-US" sz="24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a:t>
              </a:r>
              <a:r>
                <a:rPr lang="en-US" sz="2400" b="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TỪNG </a:t>
              </a:r>
              <a:r>
                <a:rPr kumimoji="0" lang="en-US" sz="2400" b="1"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p>
          </p:txBody>
        </p:sp>
      </p:grpSp>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Chi mở tung cửa sổ đón những tia nắng đầu thu. Thế là hết hè rồi. Ngày mai bắt đầu năm học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 tiếng gọi ngoài cổng. Chi nhìn ra, thấy Sơn giơ chiếc diều rất xinh, vẫy rối rít: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Cho cậu này.</a:t>
            </a: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400" b="1" i="0" u="none" strike="noStrike" kern="1200" cap="none" spc="0" normalizeH="0" baseline="0" noProof="0" dirty="0">
              <a:ln>
                <a:noFill/>
              </a:ln>
              <a:solidFill>
                <a:srgbClr val="FFFF00"/>
              </a:solidFill>
              <a:effectLst>
                <a:outerShdw dist="50800" dir="3600000" algn="t" rotWithShape="0">
                  <a:prstClr val="white"/>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Coiny" panose="02000903060500060000" pitchFamily="2" charset="0"/>
                <a:cs typeface="Calibri" panose="020F0502020204030204" pitchFamily="34" charset="0"/>
                <a:sym typeface="Arial"/>
              </a:rPr>
              <a:t>1</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cs typeface="Calibri" panose="020F0502020204030204" pitchFamily="34" charset="0"/>
              <a:sym typeface="Arial"/>
            </a:endParaRPr>
          </a:p>
        </p:txBody>
      </p:sp>
    </p:spTree>
    <p:extLst>
      <p:ext uri="{BB962C8B-B14F-4D97-AF65-F5344CB8AC3E}">
        <p14:creationId xmlns:p14="http://schemas.microsoft.com/office/powerpoint/2010/main" val="2525006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3E4827D6-1EA9-48F1-AF3D-7D35F05A8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xmlns="" id="{D92D02C1-3E22-4538-9416-A3C41FFA7FD0}"/>
              </a:ext>
            </a:extLst>
          </p:cNvPr>
          <p:cNvPicPr>
            <a:picLocks noChangeAspect="1"/>
          </p:cNvPicPr>
          <p:nvPr/>
        </p:nvPicPr>
        <p:blipFill>
          <a:blip r:embed="rId4"/>
          <a:stretch>
            <a:fillRect/>
          </a:stretch>
        </p:blipFill>
        <p:spPr>
          <a:xfrm>
            <a:off x="8048406" y="40854"/>
            <a:ext cx="4143594" cy="1581050"/>
          </a:xfrm>
          <a:prstGeom prst="rect">
            <a:avLst/>
          </a:prstGeom>
        </p:spPr>
      </p:pic>
      <p:sp>
        <p:nvSpPr>
          <p:cNvPr id="20" name="Text Box 2">
            <a:extLst>
              <a:ext uri="{FF2B5EF4-FFF2-40B4-BE49-F238E27FC236}">
                <a16:creationId xmlns:a16="http://schemas.microsoft.com/office/drawing/2014/main" xmlns="" id="{4DB1ED2C-4FD9-4741-B75A-D8B3364D0A94}"/>
              </a:ext>
            </a:extLst>
          </p:cNvPr>
          <p:cNvSpPr txBox="1">
            <a:spLocks noChangeArrowheads="1"/>
          </p:cNvSpPr>
          <p:nvPr/>
        </p:nvSpPr>
        <p:spPr bwMode="auto">
          <a:xfrm>
            <a:off x="785792" y="1805468"/>
            <a:ext cx="1075850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lvl="0" algn="just" eaLnBrk="1" hangingPunct="1">
              <a:defRPr/>
            </a:pP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p>
        </p:txBody>
      </p:sp>
      <p:sp>
        <p:nvSpPr>
          <p:cNvPr id="21" name="TextBox 20">
            <a:extLst>
              <a:ext uri="{FF2B5EF4-FFF2-40B4-BE49-F238E27FC236}">
                <a16:creationId xmlns:a16="http://schemas.microsoft.com/office/drawing/2014/main" xmlns="" id="{6962501B-2A9B-49C4-A3F5-0EF2DD03347D}"/>
              </a:ext>
            </a:extLst>
          </p:cNvPr>
          <p:cNvSpPr txBox="1"/>
          <p:nvPr/>
        </p:nvSpPr>
        <p:spPr>
          <a:xfrm>
            <a:off x="4500851" y="913245"/>
            <a:ext cx="3190297" cy="769441"/>
          </a:xfrm>
          <a:prstGeom prst="rect">
            <a:avLst/>
          </a:prstGeom>
          <a:noFill/>
          <a:scene3d>
            <a:camera prst="orthographicFront"/>
            <a:lightRig rig="threePt" dir="t"/>
          </a:scene3d>
          <a:sp3d>
            <a:bevelT w="165100" prst="coolSlant"/>
          </a:sp3d>
        </p:spPr>
        <p:txBody>
          <a:bodyPr wrap="none" rtlCol="0">
            <a:spAutoFit/>
          </a:bodyPr>
          <a:lstStyle/>
          <a:p>
            <a:pPr algn="ct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Ngày</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gặp</a:t>
            </a:r>
            <a:r>
              <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rPr>
              <a:t>lại</a:t>
            </a:r>
            <a:endParaRPr lang="en-US" sz="4400" b="1" dirty="0">
              <a:solidFill>
                <a:srgbClr val="FFFF00"/>
              </a:solidFill>
              <a:effectLst>
                <a:outerShdw dist="50800" dir="3600000" algn="t" rotWithShape="0">
                  <a:schemeClr val="bg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ardrop 21">
            <a:extLst>
              <a:ext uri="{FF2B5EF4-FFF2-40B4-BE49-F238E27FC236}">
                <a16:creationId xmlns:a16="http://schemas.microsoft.com/office/drawing/2014/main" xmlns="" id="{B205CA53-0AEC-48E2-BDA7-79C28726926F}"/>
              </a:ext>
            </a:extLst>
          </p:cNvPr>
          <p:cNvSpPr/>
          <p:nvPr/>
        </p:nvSpPr>
        <p:spPr>
          <a:xfrm>
            <a:off x="316563" y="183901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a:t>
            </a:r>
          </a:p>
        </p:txBody>
      </p:sp>
      <p:cxnSp>
        <p:nvCxnSpPr>
          <p:cNvPr id="31" name="Straight Connector 30">
            <a:extLst>
              <a:ext uri="{FF2B5EF4-FFF2-40B4-BE49-F238E27FC236}">
                <a16:creationId xmlns:a16="http://schemas.microsoft.com/office/drawing/2014/main" xmlns="" id="{C656946E-C195-4ED7-BBB3-1C16363908D4}"/>
              </a:ext>
            </a:extLst>
          </p:cNvPr>
          <p:cNvCxnSpPr/>
          <p:nvPr/>
        </p:nvCxnSpPr>
        <p:spPr>
          <a:xfrm flipH="1">
            <a:off x="7480948" y="3085428"/>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xmlns="" id="{1B3B2E8E-696C-4C13-A48E-3A94799B81CE}"/>
              </a:ext>
            </a:extLst>
          </p:cNvPr>
          <p:cNvGrpSpPr/>
          <p:nvPr/>
        </p:nvGrpSpPr>
        <p:grpSpPr>
          <a:xfrm>
            <a:off x="2184527" y="3478249"/>
            <a:ext cx="181402" cy="539684"/>
            <a:chOff x="7046758" y="4314441"/>
            <a:chExt cx="181402" cy="539684"/>
          </a:xfrm>
        </p:grpSpPr>
        <p:cxnSp>
          <p:nvCxnSpPr>
            <p:cNvPr id="32" name="Straight Connector 31">
              <a:extLst>
                <a:ext uri="{FF2B5EF4-FFF2-40B4-BE49-F238E27FC236}">
                  <a16:creationId xmlns:a16="http://schemas.microsoft.com/office/drawing/2014/main" xmlns="" id="{575F2375-8F0C-40F7-A1D5-DB214C414DC0}"/>
                </a:ext>
              </a:extLst>
            </p:cNvPr>
            <p:cNvCxnSpPr/>
            <p:nvPr/>
          </p:nvCxnSpPr>
          <p:spPr>
            <a:xfrm flipH="1">
              <a:off x="7124126" y="4316110"/>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CA28301-7300-417F-9C66-E383950DA6A6}"/>
                </a:ext>
              </a:extLst>
            </p:cNvPr>
            <p:cNvCxnSpPr/>
            <p:nvPr/>
          </p:nvCxnSpPr>
          <p:spPr>
            <a:xfrm flipH="1">
              <a:off x="7046758" y="4314441"/>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xmlns="" id="{0140E3DE-06A0-470C-A5EA-83964EA3B561}"/>
              </a:ext>
            </a:extLst>
          </p:cNvPr>
          <p:cNvSpPr txBox="1"/>
          <p:nvPr/>
        </p:nvSpPr>
        <p:spPr>
          <a:xfrm>
            <a:off x="2509837" y="6149459"/>
            <a:ext cx="7172324" cy="369332"/>
          </a:xfrm>
          <a:prstGeom prst="rect">
            <a:avLst/>
          </a:prstGeom>
          <a:noFill/>
        </p:spPr>
        <p:txBody>
          <a:bodyPr wrap="square">
            <a:spAutoFit/>
          </a:bodyP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https://www.facebook.com/huongthaoGADT</a:t>
            </a:r>
            <a:endParaRPr lang="en-US" sz="1800" b="1" dirty="0">
              <a:solidFill>
                <a:schemeClr val="bg1"/>
              </a:solidFill>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xmlns="" id="{9AF85E65-2AF5-4866-A719-16EC4474255D}"/>
              </a:ext>
            </a:extLst>
          </p:cNvPr>
          <p:cNvCxnSpPr/>
          <p:nvPr/>
        </p:nvCxnSpPr>
        <p:spPr>
          <a:xfrm flipH="1">
            <a:off x="10068186" y="3085427"/>
            <a:ext cx="104034" cy="53801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45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1188</Words>
  <Application>Microsoft Office PowerPoint</Application>
  <PresentationFormat>Custom</PresentationFormat>
  <Paragraphs>106</Paragraphs>
  <Slides>19</Slides>
  <Notes>17</Notes>
  <HiddenSlides>0</HiddenSlides>
  <MMClips>1</MMClip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千图网拥有20W+精美PPT模板 更多PPT模板下载至：www.58pic.com/office/ppt​​</vt:lpstr>
      <vt:lpstr>自定义设计方案</vt:lpstr>
      <vt:lpstr>1_自定义设计方案</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21AK22</cp:lastModifiedBy>
  <cp:revision>73</cp:revision>
  <dcterms:created xsi:type="dcterms:W3CDTF">2022-04-20T14:22:21Z</dcterms:created>
  <dcterms:modified xsi:type="dcterms:W3CDTF">2023-10-18T07:40:54Z</dcterms:modified>
</cp:coreProperties>
</file>