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5" r:id="rId5"/>
    <p:sldId id="258" r:id="rId6"/>
    <p:sldId id="264" r:id="rId7"/>
    <p:sldId id="268" r:id="rId8"/>
    <p:sldId id="269" r:id="rId9"/>
    <p:sldId id="276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>
    <p:extLst>
      <p:ext uri="{19B8F6BF-5375-455C-9EA6-DF929625EA0E}">
        <p15:presenceInfo xmlns:p15="http://schemas.microsoft.com/office/powerpoint/2012/main" userId="S::chau.lb146072@sis.hust.edu.vn::7531fa02-6262-4b07-8b72-56c3de680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2" d="100"/>
          <a:sy n="62" d="100"/>
        </p:scale>
        <p:origin x="6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268499"/>
            <a:ext cx="7545655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HƠN, KÉM NHAU BAO NHIÊU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6023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A0C46-531C-4740-912B-395E0CBC1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" y="862966"/>
            <a:ext cx="10398826" cy="239428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2677684" y="446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</a:t>
            </a:r>
            <a:r>
              <a:rPr lang="vi-VN" sz="2800" dirty="0"/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gà</a:t>
            </a:r>
            <a:r>
              <a:rPr lang="en-US" sz="3000" dirty="0"/>
              <a:t> </a:t>
            </a:r>
            <a:r>
              <a:rPr lang="en-US" sz="3000" dirty="0" err="1"/>
              <a:t>hơn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/>
              <a:t>10 – 7 = 3 (con)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3 con</a:t>
            </a:r>
            <a:endParaRPr lang="en-VN" sz="3000" dirty="0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1" grpId="0" animBg="1"/>
      <p:bldP spid="2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971575" y="352332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kém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  <a:endParaRPr lang="en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ngỗng</a:t>
            </a:r>
            <a:r>
              <a:rPr lang="en-US" sz="3000" dirty="0"/>
              <a:t> </a:t>
            </a:r>
            <a:r>
              <a:rPr lang="en-US" sz="3000" dirty="0" err="1"/>
              <a:t>kém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dirty="0"/>
              <a:t>7 – 5 = 2 (con)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2 con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68ED75-3AD1-B641-A5A5-8FECC74509EB}"/>
              </a:ext>
            </a:extLst>
          </p:cNvPr>
          <p:cNvGrpSpPr/>
          <p:nvPr/>
        </p:nvGrpSpPr>
        <p:grpSpPr>
          <a:xfrm>
            <a:off x="722312" y="959653"/>
            <a:ext cx="8108636" cy="2498502"/>
            <a:chOff x="722312" y="959653"/>
            <a:chExt cx="8108636" cy="2498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B748D5-4EEE-F340-AA6E-D1CC1CA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96F24-05C6-7847-8F81-962A3BA5AB25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16200000" flipV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7435510" y="1468725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9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 build="p"/>
      <p:bldP spid="1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CDC262B9-9811-4C4C-A633-691E4F03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2160105"/>
            <a:ext cx="5569747" cy="4280452"/>
          </a:xfrm>
          <a:prstGeom prst="rect">
            <a:avLst/>
          </a:prstGeom>
        </p:spPr>
      </p:pic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760711" y="95869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608408" y="1225042"/>
            <a:ext cx="85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Số chim cành trên hơn số chim cành dưới mấy con? </a:t>
            </a:r>
            <a:endParaRPr lang="en-VN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530D9B-A156-9948-8C04-AD1CCFB260A6}"/>
              </a:ext>
            </a:extLst>
          </p:cNvPr>
          <p:cNvGrpSpPr/>
          <p:nvPr/>
        </p:nvGrpSpPr>
        <p:grpSpPr>
          <a:xfrm>
            <a:off x="699616" y="1953705"/>
            <a:ext cx="7553326" cy="3225691"/>
            <a:chOff x="779632" y="2533675"/>
            <a:chExt cx="7553326" cy="32256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4D8DD8-0C46-E645-9683-36DFE28D3DCC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</a:p>
            <a:p>
              <a:pPr algn="ctr"/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24CDCEAD-47B3-8A4D-99A1-78D6EB80C0DE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82DAD91C-4B37-7D47-B1B4-D64248BB8AB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7B4006FF-2A8E-1041-A6E5-353273148F0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C108AAA6-E51C-7F4C-BD27-B4589DE69D89}"/>
                </a:ext>
              </a:extLst>
            </p:cNvPr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AF1C001-F260-494B-B83B-A6A6B0D038F7}"/>
              </a:ext>
            </a:extLst>
          </p:cNvPr>
          <p:cNvSpPr/>
          <p:nvPr/>
        </p:nvSpPr>
        <p:spPr>
          <a:xfrm>
            <a:off x="2190537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989C3567-1DA4-F84E-BCE4-7CF2F1C07CF0}"/>
              </a:ext>
            </a:extLst>
          </p:cNvPr>
          <p:cNvSpPr/>
          <p:nvPr/>
        </p:nvSpPr>
        <p:spPr>
          <a:xfrm>
            <a:off x="3510963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931A7437-1D39-5D47-A7C5-CC9F9EB177F4}"/>
              </a:ext>
            </a:extLst>
          </p:cNvPr>
          <p:cNvSpPr/>
          <p:nvPr/>
        </p:nvSpPr>
        <p:spPr>
          <a:xfrm>
            <a:off x="4847504" y="346455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C84D1B35-3BB6-7344-8923-34FD06804234}"/>
              </a:ext>
            </a:extLst>
          </p:cNvPr>
          <p:cNvSpPr/>
          <p:nvPr/>
        </p:nvSpPr>
        <p:spPr>
          <a:xfrm>
            <a:off x="4141750" y="45026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16014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228006"/>
            <a:ext cx="9284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Việt đã tô màu 6 bông hoa, còn 4 bông hoa chưa tô màu. Hỏi số bông hoa chưa tô màu kém số bông hoa đã tô màu mấy bông? </a:t>
            </a:r>
            <a:endParaRPr lang="en-VN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46133B0-63C9-F94F-A1CC-1B408087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5" y="1217449"/>
            <a:ext cx="5250513" cy="245881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8E54F100-03C4-024F-8334-8D1BD33C324B}"/>
              </a:ext>
            </a:extLst>
          </p:cNvPr>
          <p:cNvGrpSpPr/>
          <p:nvPr/>
        </p:nvGrpSpPr>
        <p:grpSpPr>
          <a:xfrm>
            <a:off x="1729552" y="3454270"/>
            <a:ext cx="8748937" cy="2839826"/>
            <a:chOff x="752918" y="2763643"/>
            <a:chExt cx="8748937" cy="283982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800A110-14E3-D444-89CA-60BCA1A978F6}"/>
                </a:ext>
              </a:extLst>
            </p:cNvPr>
            <p:cNvSpPr/>
            <p:nvPr/>
          </p:nvSpPr>
          <p:spPr>
            <a:xfrm>
              <a:off x="752918" y="2763643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C484BF8-735B-E640-AA14-2AF560B7E968}"/>
                </a:ext>
              </a:extLst>
            </p:cNvPr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E0CD4BA2-1AE4-7749-ABB0-41DAE274E4C8}"/>
                </a:ext>
              </a:extLst>
            </p:cNvPr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64A9B394-577D-8940-959B-072BC12EF338}"/>
                </a:ext>
              </a:extLst>
            </p:cNvPr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4A01122A-C984-9A47-B32D-D7D6E2590F21}"/>
                </a:ext>
              </a:extLst>
            </p:cNvPr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C7E29D18-398F-B545-B3F4-A7E688409940}"/>
              </a:ext>
            </a:extLst>
          </p:cNvPr>
          <p:cNvSpPr/>
          <p:nvPr/>
        </p:nvSpPr>
        <p:spPr>
          <a:xfrm>
            <a:off x="3514242" y="473773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7E5C80A-59BF-F54B-BFE9-FF89486E64A6}"/>
              </a:ext>
            </a:extLst>
          </p:cNvPr>
          <p:cNvSpPr/>
          <p:nvPr/>
        </p:nvSpPr>
        <p:spPr>
          <a:xfrm>
            <a:off x="4759718" y="473611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378D4888-EE1B-C548-B02D-9C08786E59CD}"/>
              </a:ext>
            </a:extLst>
          </p:cNvPr>
          <p:cNvSpPr/>
          <p:nvPr/>
        </p:nvSpPr>
        <p:spPr>
          <a:xfrm>
            <a:off x="6163534" y="47361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5477D9B9-C3F2-BA49-A1AA-8617642F0FA0}"/>
              </a:ext>
            </a:extLst>
          </p:cNvPr>
          <p:cNvSpPr/>
          <p:nvPr/>
        </p:nvSpPr>
        <p:spPr>
          <a:xfrm>
            <a:off x="5616199" y="561097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 animBg="1"/>
      <p:bldP spid="74" grpId="0" animBg="1"/>
      <p:bldP spid="76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04FA0E-C181-A541-8242-ECAB4A54E1C6}"/>
              </a:ext>
            </a:extLst>
          </p:cNvPr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764478-1E9A-154B-977F-AE4AFB9009E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B74FEC-04C0-A143-8B11-EDFE48E7DFA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D1FCBA3-A0DF-EC47-A749-5FDFC35844D3}"/>
              </a:ext>
            </a:extLst>
          </p:cNvPr>
          <p:cNvSpPr txBox="1"/>
          <p:nvPr/>
        </p:nvSpPr>
        <p:spPr>
          <a:xfrm>
            <a:off x="1917815" y="713605"/>
            <a:ext cx="909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Mai 7 tuổi, bố 38 tuổi. Hỏi bố hơn Mai bao nhiêu tuổi?</a:t>
            </a:r>
            <a:endParaRPr lang="en-VN" sz="2800" dirty="0"/>
          </a:p>
        </p:txBody>
      </p:sp>
      <p:pic>
        <p:nvPicPr>
          <p:cNvPr id="1026" name="Picture 2" descr="Dad admire his daughter character cartoon Vector Image">
            <a:extLst>
              <a:ext uri="{FF2B5EF4-FFF2-40B4-BE49-F238E27FC236}">
                <a16:creationId xmlns:a16="http://schemas.microsoft.com/office/drawing/2014/main" id="{6E0B2C91-CB15-E740-8FB1-CAD9A3BA6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620484" y="1672018"/>
            <a:ext cx="4503057" cy="44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88C242A-24CC-D74A-9B77-34B48232281A}"/>
              </a:ext>
            </a:extLst>
          </p:cNvPr>
          <p:cNvGrpSpPr/>
          <p:nvPr/>
        </p:nvGrpSpPr>
        <p:grpSpPr>
          <a:xfrm>
            <a:off x="4018190" y="1816154"/>
            <a:ext cx="7553326" cy="3225691"/>
            <a:chOff x="779632" y="2533675"/>
            <a:chExt cx="7553326" cy="322569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66A986-9088-AE4C-97C8-9E32C2450D3E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80D6647-ECFE-0F4F-A006-CA07CFEE94CC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6ADDBB2-77EA-C740-8A8D-409FE3BBA89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ABCBD2A-E02B-584B-BCF6-F2D0F9A72AD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FD16603-2867-C144-9B16-50B8101D9250}"/>
                </a:ext>
              </a:extLst>
            </p:cNvPr>
            <p:cNvSpPr/>
            <p:nvPr/>
          </p:nvSpPr>
          <p:spPr>
            <a:xfrm>
              <a:off x="4539962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0E1916D-0AAA-A74D-B95B-9F8F3295F490}"/>
              </a:ext>
            </a:extLst>
          </p:cNvPr>
          <p:cNvSpPr/>
          <p:nvPr/>
        </p:nvSpPr>
        <p:spPr>
          <a:xfrm>
            <a:off x="5362465" y="3289786"/>
            <a:ext cx="826078" cy="706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D10883D-C6B8-5A46-A2CF-829F7CC41DBB}"/>
              </a:ext>
            </a:extLst>
          </p:cNvPr>
          <p:cNvSpPr/>
          <p:nvPr/>
        </p:nvSpPr>
        <p:spPr>
          <a:xfrm>
            <a:off x="6829537" y="327521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081FFF6-262D-2A4D-8E26-4B6C131BED34}"/>
              </a:ext>
            </a:extLst>
          </p:cNvPr>
          <p:cNvSpPr/>
          <p:nvPr/>
        </p:nvSpPr>
        <p:spPr>
          <a:xfrm>
            <a:off x="8166078" y="3289787"/>
            <a:ext cx="855259" cy="706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1EE30DF-7EF9-3F4D-BF17-794321B5FD6A}"/>
              </a:ext>
            </a:extLst>
          </p:cNvPr>
          <p:cNvSpPr/>
          <p:nvPr/>
        </p:nvSpPr>
        <p:spPr>
          <a:xfrm>
            <a:off x="7677645" y="4366204"/>
            <a:ext cx="82931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01E385-E72B-F54E-B1D4-7B457B3BEBB9}"/>
              </a:ext>
            </a:extLst>
          </p:cNvPr>
          <p:cNvSpPr txBox="1"/>
          <p:nvPr/>
        </p:nvSpPr>
        <p:spPr>
          <a:xfrm>
            <a:off x="1547955" y="547335"/>
            <a:ext cx="10224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Một trường học có 5 thùng đựng rác tái chế và 10 thùng đựng rác khác. Hỏi số thùng đựng rác khác hơn số thùng đựng rác tái chế mấy thùng?</a:t>
            </a:r>
            <a:endParaRPr lang="en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5EE149-64CE-6C4A-BFCE-ADD58ABB366C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AC6FC25-16B4-E741-B3E7-2901939C2A4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6F2FF0-2080-7342-8254-D46FE617C10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32C33E0-E2F7-5540-BBCF-EBC8BE08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5" y="2294280"/>
            <a:ext cx="10976295" cy="31456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C1AFDF2-B98E-8740-85C5-561B6E9FA9A1}"/>
              </a:ext>
            </a:extLst>
          </p:cNvPr>
          <p:cNvGrpSpPr/>
          <p:nvPr/>
        </p:nvGrpSpPr>
        <p:grpSpPr>
          <a:xfrm>
            <a:off x="873097" y="2223261"/>
            <a:ext cx="10799397" cy="3170099"/>
            <a:chOff x="752918" y="2763643"/>
            <a:chExt cx="10799397" cy="31700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86D800-206B-624B-ACDC-C649479B64AF}"/>
                </a:ext>
              </a:extLst>
            </p:cNvPr>
            <p:cNvSpPr/>
            <p:nvPr/>
          </p:nvSpPr>
          <p:spPr>
            <a:xfrm>
              <a:off x="752918" y="2763643"/>
              <a:ext cx="1079939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Số thùng đựng rác khác hơn số thùng đựng rác tái chế số 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	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EEC8659-8E31-9341-ADDC-B7BB68B56226}"/>
                </a:ext>
              </a:extLst>
            </p:cNvPr>
            <p:cNvSpPr/>
            <p:nvPr/>
          </p:nvSpPr>
          <p:spPr>
            <a:xfrm>
              <a:off x="2698297" y="424619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36AB660-1815-2A48-AC85-A9042D3FF46F}"/>
                </a:ext>
              </a:extLst>
            </p:cNvPr>
            <p:cNvSpPr/>
            <p:nvPr/>
          </p:nvSpPr>
          <p:spPr>
            <a:xfrm>
              <a:off x="4570217" y="424619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DC77CD0-3042-384A-B77B-7C7AA4C81446}"/>
                </a:ext>
              </a:extLst>
            </p:cNvPr>
            <p:cNvSpPr/>
            <p:nvPr/>
          </p:nvSpPr>
          <p:spPr>
            <a:xfrm>
              <a:off x="6515596" y="424618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055D34-79E6-7E42-893D-1715BD3C0C2E}"/>
                </a:ext>
              </a:extLst>
            </p:cNvPr>
            <p:cNvSpPr/>
            <p:nvPr/>
          </p:nvSpPr>
          <p:spPr>
            <a:xfrm>
              <a:off x="5989268" y="5228996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AFA273A-212C-C14B-B456-E0D18E398786}"/>
              </a:ext>
            </a:extLst>
          </p:cNvPr>
          <p:cNvSpPr/>
          <p:nvPr/>
        </p:nvSpPr>
        <p:spPr>
          <a:xfrm>
            <a:off x="2629645" y="3694158"/>
            <a:ext cx="855477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02A0F97-D02E-2F4B-9BD5-9185DE6432AD}"/>
              </a:ext>
            </a:extLst>
          </p:cNvPr>
          <p:cNvSpPr/>
          <p:nvPr/>
        </p:nvSpPr>
        <p:spPr>
          <a:xfrm>
            <a:off x="4673894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09E6EFE-B399-8541-8080-33F4B2BDBA2C}"/>
              </a:ext>
            </a:extLst>
          </p:cNvPr>
          <p:cNvSpPr/>
          <p:nvPr/>
        </p:nvSpPr>
        <p:spPr>
          <a:xfrm>
            <a:off x="6622327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1DAD17B-CEC8-5B4E-9F7A-B07BB7F4ED9F}"/>
              </a:ext>
            </a:extLst>
          </p:cNvPr>
          <p:cNvSpPr/>
          <p:nvPr/>
        </p:nvSpPr>
        <p:spPr>
          <a:xfrm>
            <a:off x="6095999" y="4676965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32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328</Words>
  <Application>Microsoft Office PowerPoint</Application>
  <PresentationFormat>Widescreen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Hồng Đỗ</cp:lastModifiedBy>
  <cp:revision>134</cp:revision>
  <dcterms:created xsi:type="dcterms:W3CDTF">2021-06-02T01:34:28Z</dcterms:created>
  <dcterms:modified xsi:type="dcterms:W3CDTF">2023-10-18T07:30:53Z</dcterms:modified>
</cp:coreProperties>
</file>