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7" r:id="rId2"/>
    <p:sldId id="298" r:id="rId3"/>
    <p:sldId id="294" r:id="rId4"/>
    <p:sldId id="262" r:id="rId5"/>
    <p:sldId id="263" r:id="rId6"/>
    <p:sldId id="264" r:id="rId7"/>
    <p:sldId id="257" r:id="rId8"/>
    <p:sldId id="267" r:id="rId9"/>
    <p:sldId id="271" r:id="rId10"/>
    <p:sldId id="287" r:id="rId11"/>
    <p:sldId id="273" r:id="rId12"/>
    <p:sldId id="292" r:id="rId13"/>
    <p:sldId id="281" r:id="rId14"/>
    <p:sldId id="282" r:id="rId15"/>
    <p:sldId id="283" r:id="rId16"/>
    <p:sldId id="284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702" autoAdjust="0"/>
  </p:normalViewPr>
  <p:slideViewPr>
    <p:cSldViewPr>
      <p:cViewPr varScale="1">
        <p:scale>
          <a:sx n="60" d="100"/>
          <a:sy n="60" d="100"/>
        </p:scale>
        <p:origin x="168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DCF78-F005-40E2-9443-E28B82FAD3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60BB4-F22B-4794-897E-25172E922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6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1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60BB4-F22B-4794-897E-25172E922D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1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60BB4-F22B-4794-897E-25172E922D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75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60BB4-F22B-4794-897E-25172E922D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4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6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2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6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3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5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1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2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2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3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1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51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87C84-EDFD-4154-BCE7-AD9EDBEBDC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E6CB-AC0A-4DF3-A348-9BC6778EA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0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1.wmf"/><Relationship Id="rId4" Type="http://schemas.openxmlformats.org/officeDocument/2006/relationships/image" Target="../media/image17.jpeg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4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9.png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3.jpeg"/><Relationship Id="rId7" Type="http://schemas.openxmlformats.org/officeDocument/2006/relationships/image" Target="../media/image27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6.wav"/><Relationship Id="rId7" Type="http://schemas.openxmlformats.org/officeDocument/2006/relationships/image" Target="../media/image4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6.wav"/><Relationship Id="rId7" Type="http://schemas.openxmlformats.org/officeDocument/2006/relationships/image" Target="../media/image4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6.wav"/><Relationship Id="rId7" Type="http://schemas.openxmlformats.org/officeDocument/2006/relationships/hyperlink" Target="http://tieuhoc.info/" TargetMode="Externa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jpeg"/><Relationship Id="rId7" Type="http://schemas.openxmlformats.org/officeDocument/2006/relationships/image" Target="../media/image27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图片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>
            <a:fillRect/>
          </a:stretch>
        </p:blipFill>
        <p:spPr bwMode="auto">
          <a:xfrm>
            <a:off x="7217569" y="2413398"/>
            <a:ext cx="2001441" cy="379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Background pattern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12" y="852487"/>
            <a:ext cx="9595247" cy="47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170 ɴᴏᴛɪᴏɴ ɢɪꜰꜱ ideas in 2021 | aesthetic gif, cute gif,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31031"/>
            <a:ext cx="2338388" cy="178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图片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62" b="65067"/>
          <a:stretch>
            <a:fillRect/>
          </a:stretch>
        </p:blipFill>
        <p:spPr bwMode="auto">
          <a:xfrm>
            <a:off x="-8335" y="852488"/>
            <a:ext cx="1131095" cy="159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8"/>
          <p:cNvSpPr txBox="1">
            <a:spLocks noChangeArrowheads="1"/>
          </p:cNvSpPr>
          <p:nvPr/>
        </p:nvSpPr>
        <p:spPr bwMode="auto">
          <a:xfrm>
            <a:off x="1463279" y="1511231"/>
            <a:ext cx="582676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2625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682625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682625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682625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682625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endParaRPr lang="en-US" sz="37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7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7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7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92" name="图片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2" b="65067"/>
          <a:stretch>
            <a:fillRect/>
          </a:stretch>
        </p:blipFill>
        <p:spPr bwMode="auto">
          <a:xfrm>
            <a:off x="8012907" y="857250"/>
            <a:ext cx="1131094" cy="159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4" descr="170 ɴᴏᴛɪᴏɴ ɢɪꜰꜱ ideas in 2021 | aesthetic gif, cute gif,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85" y="4089798"/>
            <a:ext cx="1518047" cy="178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8" descr="animal-14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2848" y="5314950"/>
            <a:ext cx="597694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54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Hình nền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52" y="-40966"/>
            <a:ext cx="94112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152400" y="12033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CC"/>
                </a:solidFill>
              </a:rPr>
              <a:t>Ví</a:t>
            </a:r>
            <a:r>
              <a:rPr lang="en-US" altLang="en-US" b="1" u="sng" dirty="0">
                <a:solidFill>
                  <a:srgbClr val="0000CC"/>
                </a:solidFill>
              </a:rPr>
              <a:t> </a:t>
            </a:r>
            <a:r>
              <a:rPr lang="en-US" altLang="en-US" b="1" u="sng" dirty="0" err="1">
                <a:solidFill>
                  <a:srgbClr val="0000CC"/>
                </a:solidFill>
              </a:rPr>
              <a:t>dụ</a:t>
            </a:r>
            <a:r>
              <a:rPr lang="en-US" altLang="en-US" b="1" u="sng" dirty="0">
                <a:solidFill>
                  <a:srgbClr val="0000CC"/>
                </a:solidFill>
              </a:rPr>
              <a:t> 2</a:t>
            </a:r>
            <a:r>
              <a:rPr lang="en-US" altLang="en-US" b="1" dirty="0">
                <a:solidFill>
                  <a:srgbClr val="0000CC"/>
                </a:solidFill>
              </a:rPr>
              <a:t> : So </a:t>
            </a:r>
            <a:r>
              <a:rPr lang="en-US" altLang="en-US" b="1" dirty="0" err="1">
                <a:solidFill>
                  <a:srgbClr val="0000CC"/>
                </a:solidFill>
              </a:rPr>
              <a:t>sánh</a:t>
            </a:r>
            <a:r>
              <a:rPr lang="en-US" altLang="en-US" b="1" dirty="0">
                <a:solidFill>
                  <a:srgbClr val="0000CC"/>
                </a:solidFill>
              </a:rPr>
              <a:t> 35,7m </a:t>
            </a:r>
            <a:r>
              <a:rPr lang="en-US" altLang="en-US" b="1" dirty="0" err="1">
                <a:solidFill>
                  <a:srgbClr val="0000CC"/>
                </a:solidFill>
              </a:rPr>
              <a:t>và</a:t>
            </a:r>
            <a:r>
              <a:rPr lang="en-US" altLang="en-US" b="1" dirty="0">
                <a:solidFill>
                  <a:srgbClr val="0000CC"/>
                </a:solidFill>
              </a:rPr>
              <a:t> 35,698m.</a:t>
            </a:r>
          </a:p>
        </p:txBody>
      </p:sp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0" y="1828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   </a:t>
            </a:r>
            <a:r>
              <a:rPr lang="en-US" altLang="en-US" sz="2400" b="1" dirty="0">
                <a:cs typeface="Times New Roman" pitchFamily="18" charset="0"/>
              </a:rPr>
              <a:t>Ta </a:t>
            </a:r>
            <a:r>
              <a:rPr lang="en-US" altLang="en-US" sz="2400" b="1" dirty="0" err="1">
                <a:cs typeface="Times New Roman" pitchFamily="18" charset="0"/>
              </a:rPr>
              <a:t>thấy</a:t>
            </a:r>
            <a:r>
              <a:rPr lang="en-US" altLang="en-US" sz="2400" b="1" dirty="0">
                <a:cs typeface="Times New Roman" pitchFamily="18" charset="0"/>
              </a:rPr>
              <a:t>: 35,7m </a:t>
            </a:r>
            <a:r>
              <a:rPr lang="en-US" altLang="en-US" sz="2400" b="1" dirty="0" err="1">
                <a:cs typeface="Times New Roman" pitchFamily="18" charset="0"/>
              </a:rPr>
              <a:t>và</a:t>
            </a:r>
            <a:r>
              <a:rPr lang="en-US" altLang="en-US" sz="2400" b="1" dirty="0">
                <a:cs typeface="Times New Roman" pitchFamily="18" charset="0"/>
              </a:rPr>
              <a:t> 35,698m </a:t>
            </a:r>
            <a:r>
              <a:rPr lang="en-US" altLang="en-US" sz="2400" b="1" dirty="0" err="1">
                <a:cs typeface="Times New Roman" pitchFamily="18" charset="0"/>
              </a:rPr>
              <a:t>có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phần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nguyên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bằng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nhau</a:t>
            </a:r>
            <a:r>
              <a:rPr lang="en-US" altLang="en-US" sz="2400" b="1" dirty="0">
                <a:cs typeface="Times New Roman" pitchFamily="18" charset="0"/>
              </a:rPr>
              <a:t> (</a:t>
            </a:r>
            <a:r>
              <a:rPr lang="en-US" altLang="en-US" sz="2400" b="1" dirty="0" err="1">
                <a:cs typeface="Times New Roman" pitchFamily="18" charset="0"/>
              </a:rPr>
              <a:t>đều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bằng</a:t>
            </a:r>
            <a:r>
              <a:rPr lang="en-US" altLang="en-US" sz="2400" b="1" dirty="0">
                <a:cs typeface="Times New Roman" pitchFamily="18" charset="0"/>
              </a:rPr>
              <a:t> 35 m), ta so </a:t>
            </a:r>
            <a:r>
              <a:rPr lang="en-US" altLang="en-US" sz="2400" b="1" dirty="0" err="1">
                <a:cs typeface="Times New Roman" pitchFamily="18" charset="0"/>
              </a:rPr>
              <a:t>sánh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các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phần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thập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phân</a:t>
            </a:r>
            <a:r>
              <a:rPr lang="en-US" altLang="en-US" sz="2400" b="1" dirty="0">
                <a:cs typeface="Times New Roman" pitchFamily="18" charset="0"/>
              </a:rPr>
              <a:t>: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390525" y="2803525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 err="1"/>
              <a:t>Phần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thập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35,7m </a:t>
            </a:r>
            <a:r>
              <a:rPr lang="en-US" altLang="en-US" sz="2400" b="1" dirty="0" err="1"/>
              <a:t>là</a:t>
            </a:r>
            <a:endParaRPr lang="en-US" altLang="en-US" sz="24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992632"/>
              </p:ext>
            </p:extLst>
          </p:nvPr>
        </p:nvGraphicFramePr>
        <p:xfrm>
          <a:off x="4343400" y="2667000"/>
          <a:ext cx="3540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Equation" r:id="rId5" imgW="203112" imgH="393529" progId="Equation.DSMT4">
                  <p:embed/>
                </p:oleObj>
              </mc:Choice>
              <mc:Fallback>
                <p:oleObj name="Equation" r:id="rId5" imgW="203112" imgH="393529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667000"/>
                        <a:ext cx="354013" cy="8382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4724400" y="2819400"/>
            <a:ext cx="400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</a:rPr>
              <a:t>m</a:t>
            </a: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5072063" y="2816225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</a:rPr>
              <a:t>= 7dm</a:t>
            </a: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6019800" y="2830513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</a:rPr>
              <a:t>= 700 mm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390525" y="3627438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 err="1"/>
              <a:t>Phần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thập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35,698m </a:t>
            </a:r>
            <a:r>
              <a:rPr lang="en-US" altLang="en-US" sz="2400" b="1" dirty="0" err="1"/>
              <a:t>là</a:t>
            </a:r>
            <a:endParaRPr lang="en-US" altLang="en-US" sz="24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668474"/>
              </p:ext>
            </p:extLst>
          </p:nvPr>
        </p:nvGraphicFramePr>
        <p:xfrm>
          <a:off x="4724400" y="3505200"/>
          <a:ext cx="738188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Equation" r:id="rId7" imgW="355292" imgH="393359" progId="Equation.3">
                  <p:embed/>
                </p:oleObj>
              </mc:Choice>
              <mc:Fallback>
                <p:oleObj name="Equation" r:id="rId7" imgW="355292" imgH="393359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505200"/>
                        <a:ext cx="738188" cy="7762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5486400" y="365125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</a:rPr>
              <a:t>m</a:t>
            </a:r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5753100" y="3668713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</a:rPr>
              <a:t>= 698 mm</a:t>
            </a:r>
          </a:p>
        </p:txBody>
      </p:sp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381000" y="4191000"/>
            <a:ext cx="4103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 err="1"/>
              <a:t>Mà</a:t>
            </a:r>
            <a:r>
              <a:rPr lang="en-US" altLang="en-US" sz="2400" b="1" dirty="0"/>
              <a:t>         700 mm        698 mm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2667000" y="419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</a:rPr>
              <a:t>&gt;</a:t>
            </a:r>
          </a:p>
        </p:txBody>
      </p:sp>
      <p:sp>
        <p:nvSpPr>
          <p:cNvPr id="24" name="Text Box 52"/>
          <p:cNvSpPr txBox="1">
            <a:spLocks noChangeArrowheads="1"/>
          </p:cNvSpPr>
          <p:nvPr/>
        </p:nvSpPr>
        <p:spPr bwMode="auto">
          <a:xfrm>
            <a:off x="4419600" y="4267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</a:rPr>
              <a:t>(700 &gt; 698 </a:t>
            </a:r>
            <a:r>
              <a:rPr lang="en-US" altLang="en-US" sz="2400" b="1" dirty="0" err="1">
                <a:solidFill>
                  <a:srgbClr val="0000CC"/>
                </a:solidFill>
              </a:rPr>
              <a:t>vì</a:t>
            </a:r>
            <a:r>
              <a:rPr lang="en-US" altLang="en-US" sz="2400" b="1" dirty="0">
                <a:solidFill>
                  <a:srgbClr val="0000CC"/>
                </a:solidFill>
              </a:rPr>
              <a:t> ở </a:t>
            </a:r>
            <a:r>
              <a:rPr lang="en-US" altLang="en-US" sz="2400" b="1" dirty="0" err="1">
                <a:solidFill>
                  <a:srgbClr val="0000CC"/>
                </a:solidFill>
              </a:rPr>
              <a:t>hàng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trăm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</a:rPr>
              <a:t> 7 &gt; 6)</a:t>
            </a:r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850900" y="4810125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/>
              <a:t>Nên:</a:t>
            </a:r>
            <a:r>
              <a:rPr lang="en-US" altLang="en-US" b="1"/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93037"/>
              </p:ext>
            </p:extLst>
          </p:nvPr>
        </p:nvGraphicFramePr>
        <p:xfrm>
          <a:off x="2170113" y="4676775"/>
          <a:ext cx="4191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Equation" r:id="rId9" imgW="203112" imgH="393529" progId="Equation.3">
                  <p:embed/>
                </p:oleObj>
              </mc:Choice>
              <mc:Fallback>
                <p:oleObj name="Equation" r:id="rId9" imgW="203112" imgH="393529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0113" y="4676775"/>
                        <a:ext cx="419100" cy="7747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2663825" y="48355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/>
              <a:t>m</a:t>
            </a:r>
          </a:p>
        </p:txBody>
      </p:sp>
      <p:sp>
        <p:nvSpPr>
          <p:cNvPr id="27" name="Text Box 40"/>
          <p:cNvSpPr txBox="1">
            <a:spLocks noChangeArrowheads="1"/>
          </p:cNvSpPr>
          <p:nvPr/>
        </p:nvSpPr>
        <p:spPr bwMode="auto">
          <a:xfrm>
            <a:off x="3152775" y="487203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A50021"/>
                </a:solidFill>
                <a:latin typeface="Arial" pitchFamily="34" charset="0"/>
              </a:rPr>
              <a:t>&gt;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92202"/>
              </p:ext>
            </p:extLst>
          </p:nvPr>
        </p:nvGraphicFramePr>
        <p:xfrm>
          <a:off x="3703638" y="4621213"/>
          <a:ext cx="82708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Equation" r:id="rId11" imgW="355292" imgH="393359" progId="Equation.3">
                  <p:embed/>
                </p:oleObj>
              </mc:Choice>
              <mc:Fallback>
                <p:oleObj name="Equation" r:id="rId11" imgW="355292" imgH="393359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4621213"/>
                        <a:ext cx="827087" cy="9144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4689592" y="48355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/>
              <a:t>m</a:t>
            </a: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1006475" y="5451475"/>
            <a:ext cx="219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/>
              <a:t>Do </a:t>
            </a:r>
            <a:r>
              <a:rPr lang="en-US" altLang="en-US" sz="2400" b="1" dirty="0" err="1"/>
              <a:t>đó</a:t>
            </a:r>
            <a:r>
              <a:rPr lang="en-US" altLang="en-US" sz="2400" b="1" dirty="0"/>
              <a:t>:  35</a:t>
            </a:r>
            <a:r>
              <a:rPr lang="en-US" altLang="en-US" sz="2400" b="1" dirty="0">
                <a:solidFill>
                  <a:srgbClr val="0000CC"/>
                </a:solidFill>
              </a:rPr>
              <a:t>,</a:t>
            </a:r>
            <a:r>
              <a:rPr lang="en-US" altLang="en-US" sz="2400" b="1" dirty="0">
                <a:solidFill>
                  <a:srgbClr val="FF0000"/>
                </a:solidFill>
              </a:rPr>
              <a:t>7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/>
              <a:t>m</a:t>
            </a:r>
          </a:p>
        </p:txBody>
      </p:sp>
      <p:sp>
        <p:nvSpPr>
          <p:cNvPr id="32" name="Text Box 46"/>
          <p:cNvSpPr txBox="1">
            <a:spLocks noChangeArrowheads="1"/>
          </p:cNvSpPr>
          <p:nvPr/>
        </p:nvSpPr>
        <p:spPr bwMode="auto">
          <a:xfrm>
            <a:off x="3152775" y="5446713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A50021"/>
                </a:solidFill>
                <a:latin typeface="Arial" pitchFamily="34" charset="0"/>
              </a:rPr>
              <a:t>&gt;</a:t>
            </a:r>
          </a:p>
        </p:txBody>
      </p:sp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3625850" y="54340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/>
              <a:t>35</a:t>
            </a:r>
            <a:r>
              <a:rPr lang="en-US" altLang="en-US" sz="2400" b="1" dirty="0">
                <a:solidFill>
                  <a:srgbClr val="0000CC"/>
                </a:solidFill>
              </a:rPr>
              <a:t>,</a:t>
            </a:r>
            <a:r>
              <a:rPr lang="en-US" altLang="en-US" sz="2400" b="1" dirty="0">
                <a:solidFill>
                  <a:srgbClr val="FF0000"/>
                </a:solidFill>
              </a:rPr>
              <a:t>6</a:t>
            </a:r>
            <a:r>
              <a:rPr lang="en-US" altLang="en-US" sz="2400" b="1" dirty="0"/>
              <a:t>98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/>
              <a:t>m</a:t>
            </a:r>
          </a:p>
        </p:txBody>
      </p:sp>
      <p:sp>
        <p:nvSpPr>
          <p:cNvPr id="34" name="Text Box 42"/>
          <p:cNvSpPr txBox="1">
            <a:spLocks noChangeArrowheads="1"/>
          </p:cNvSpPr>
          <p:nvPr/>
        </p:nvSpPr>
        <p:spPr bwMode="auto">
          <a:xfrm>
            <a:off x="1428750" y="5819775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 err="1"/>
              <a:t>Vậy</a:t>
            </a:r>
            <a:r>
              <a:rPr lang="en-US" altLang="en-US" sz="2400" b="1" dirty="0"/>
              <a:t>: 35</a:t>
            </a:r>
            <a:r>
              <a:rPr lang="en-US" altLang="en-US" sz="2400" b="1" dirty="0">
                <a:solidFill>
                  <a:srgbClr val="0000CC"/>
                </a:solidFill>
              </a:rPr>
              <a:t>,</a:t>
            </a:r>
            <a:r>
              <a:rPr lang="en-US" alt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5" name="Text Box 48"/>
          <p:cNvSpPr txBox="1">
            <a:spLocks noChangeArrowheads="1"/>
          </p:cNvSpPr>
          <p:nvPr/>
        </p:nvSpPr>
        <p:spPr bwMode="auto">
          <a:xfrm>
            <a:off x="3148013" y="584676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A50021"/>
                </a:solidFill>
                <a:latin typeface="Arial" pitchFamily="34" charset="0"/>
              </a:rPr>
              <a:t>&gt;</a:t>
            </a:r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3637891" y="5768761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/>
              <a:t>35</a:t>
            </a:r>
            <a:r>
              <a:rPr lang="en-US" altLang="en-US" sz="2400" b="1" dirty="0">
                <a:solidFill>
                  <a:srgbClr val="0000CC"/>
                </a:solidFill>
              </a:rPr>
              <a:t>,</a:t>
            </a:r>
            <a:r>
              <a:rPr lang="en-US" altLang="en-US" sz="2400" b="1" dirty="0">
                <a:solidFill>
                  <a:srgbClr val="FF0000"/>
                </a:solidFill>
              </a:rPr>
              <a:t>6</a:t>
            </a:r>
            <a:r>
              <a:rPr lang="en-US" altLang="en-US" sz="2400" b="1" dirty="0"/>
              <a:t>98</a:t>
            </a: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0" y="64008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/>
              <a:t>( </a:t>
            </a:r>
            <a:r>
              <a:rPr lang="en-US" altLang="en-US" sz="2400" b="1" dirty="0" err="1"/>
              <a:t>Phần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nguyên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bằng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nhau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hàng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phần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mười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có</a:t>
            </a:r>
            <a:r>
              <a:rPr lang="en-US" altLang="en-US" sz="2400" b="1" dirty="0"/>
              <a:t> 7 &gt; 6 )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5235536" y="4648974"/>
            <a:ext cx="401955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rgbClr val="008000"/>
                </a:solidFill>
              </a:rPr>
              <a:t>* </a:t>
            </a:r>
            <a:r>
              <a:rPr lang="en-US" altLang="en-US" sz="2200" b="1" dirty="0" err="1"/>
              <a:t>Kết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luận</a:t>
            </a:r>
            <a:r>
              <a:rPr lang="en-US" altLang="en-US" sz="2200" b="1" dirty="0"/>
              <a:t>: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Trong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hai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số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thập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phân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có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phần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nguyên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bằng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nhau</a:t>
            </a:r>
            <a:r>
              <a:rPr lang="en-US" altLang="en-US" sz="2200" b="1" dirty="0">
                <a:solidFill>
                  <a:srgbClr val="FF0000"/>
                </a:solidFill>
              </a:rPr>
              <a:t>, </a:t>
            </a:r>
            <a:r>
              <a:rPr lang="en-US" altLang="en-US" sz="2200" b="1" dirty="0" err="1">
                <a:solidFill>
                  <a:srgbClr val="FF0000"/>
                </a:solidFill>
              </a:rPr>
              <a:t>số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thập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phân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nào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có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hàng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phần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mười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lớn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hơn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thì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số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đó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lớn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</a:rPr>
              <a:t>hơn</a:t>
            </a:r>
            <a:r>
              <a:rPr lang="en-US" altLang="en-US" sz="2200" b="1" dirty="0">
                <a:solidFill>
                  <a:srgbClr val="FF0000"/>
                </a:solidFill>
              </a:rPr>
              <a:t>. </a:t>
            </a:r>
            <a:endParaRPr lang="en-US" alt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5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6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2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3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ình nền Powerpoint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6"/>
          <p:cNvSpPr txBox="1">
            <a:spLocks noChangeArrowheads="1"/>
          </p:cNvSpPr>
          <p:nvPr/>
        </p:nvSpPr>
        <p:spPr bwMode="auto">
          <a:xfrm>
            <a:off x="43317" y="652770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Ví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dụ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:    2001,2     1999,7</a:t>
            </a:r>
          </a:p>
        </p:txBody>
      </p:sp>
      <p:sp>
        <p:nvSpPr>
          <p:cNvPr id="15" name="Text Box 98"/>
          <p:cNvSpPr txBox="1">
            <a:spLocks noChangeArrowheads="1"/>
          </p:cNvSpPr>
          <p:nvPr/>
        </p:nvSpPr>
        <p:spPr bwMode="auto">
          <a:xfrm>
            <a:off x="1175657" y="1131681"/>
            <a:ext cx="327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78,469     78,5</a:t>
            </a:r>
          </a:p>
        </p:txBody>
      </p:sp>
      <p:sp>
        <p:nvSpPr>
          <p:cNvPr id="16" name="Text Box 101"/>
          <p:cNvSpPr txBox="1">
            <a:spLocks noChangeArrowheads="1"/>
          </p:cNvSpPr>
          <p:nvPr/>
        </p:nvSpPr>
        <p:spPr bwMode="auto">
          <a:xfrm>
            <a:off x="1110343" y="1789722"/>
            <a:ext cx="342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630,72     630,70</a:t>
            </a:r>
          </a:p>
        </p:txBody>
      </p:sp>
      <p:sp>
        <p:nvSpPr>
          <p:cNvPr id="17" name="Text Box 99"/>
          <p:cNvSpPr txBox="1">
            <a:spLocks noChangeArrowheads="1"/>
          </p:cNvSpPr>
          <p:nvPr/>
        </p:nvSpPr>
        <p:spPr bwMode="auto">
          <a:xfrm>
            <a:off x="2100717" y="624045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8000"/>
                </a:solidFill>
                <a:cs typeface="Times New Roman" pitchFamily="18" charset="0"/>
              </a:rPr>
              <a:t>&gt; </a:t>
            </a:r>
          </a:p>
        </p:txBody>
      </p:sp>
      <p:sp>
        <p:nvSpPr>
          <p:cNvPr id="18" name="Text Box 97"/>
          <p:cNvSpPr txBox="1">
            <a:spLocks noChangeArrowheads="1"/>
          </p:cNvSpPr>
          <p:nvPr/>
        </p:nvSpPr>
        <p:spPr bwMode="auto">
          <a:xfrm>
            <a:off x="3657600" y="685234"/>
            <a:ext cx="381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Times New Roman" pitchFamily="18" charset="0"/>
              </a:rPr>
              <a:t>(</a:t>
            </a:r>
            <a:r>
              <a:rPr lang="en-US" altLang="en-US" sz="2400" b="1" dirty="0" err="1">
                <a:cs typeface="Times New Roman" pitchFamily="18" charset="0"/>
              </a:rPr>
              <a:t>vì</a:t>
            </a:r>
            <a:r>
              <a:rPr lang="en-US" altLang="en-US" sz="2400" b="1" dirty="0">
                <a:cs typeface="Times New Roman" pitchFamily="18" charset="0"/>
              </a:rPr>
              <a:t> 2001 &gt; 1999)</a:t>
            </a:r>
          </a:p>
        </p:txBody>
      </p:sp>
      <p:sp>
        <p:nvSpPr>
          <p:cNvPr id="20" name="Text Box 103"/>
          <p:cNvSpPr txBox="1">
            <a:spLocks noChangeArrowheads="1"/>
          </p:cNvSpPr>
          <p:nvPr/>
        </p:nvSpPr>
        <p:spPr bwMode="auto">
          <a:xfrm>
            <a:off x="2119767" y="1044135"/>
            <a:ext cx="419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8000"/>
                </a:solidFill>
                <a:cs typeface="Times New Roman" pitchFamily="18" charset="0"/>
              </a:rPr>
              <a:t>&lt;</a:t>
            </a:r>
          </a:p>
        </p:txBody>
      </p:sp>
      <p:sp>
        <p:nvSpPr>
          <p:cNvPr id="21" name="Text Box 100"/>
          <p:cNvSpPr txBox="1">
            <a:spLocks noChangeArrowheads="1"/>
          </p:cNvSpPr>
          <p:nvPr/>
        </p:nvSpPr>
        <p:spPr bwMode="auto">
          <a:xfrm>
            <a:off x="14288" y="137683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Times New Roman" pitchFamily="18" charset="0"/>
              </a:rPr>
              <a:t>(</a:t>
            </a:r>
            <a:r>
              <a:rPr lang="en-US" altLang="en-US" sz="2400" b="1" dirty="0" err="1">
                <a:cs typeface="Times New Roman" pitchFamily="18" charset="0"/>
              </a:rPr>
              <a:t>vì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phần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nguyên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bằng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nhau</a:t>
            </a:r>
            <a:r>
              <a:rPr lang="en-US" altLang="en-US" sz="2400" b="1" dirty="0">
                <a:cs typeface="Times New Roman" pitchFamily="18" charset="0"/>
              </a:rPr>
              <a:t>, ở </a:t>
            </a:r>
            <a:r>
              <a:rPr lang="en-US" altLang="en-US" sz="2400" b="1" dirty="0" err="1">
                <a:cs typeface="Times New Roman" pitchFamily="18" charset="0"/>
              </a:rPr>
              <a:t>hàng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phần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mười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có</a:t>
            </a:r>
            <a:r>
              <a:rPr lang="en-US" altLang="en-US" sz="2400" b="1" dirty="0">
                <a:cs typeface="Times New Roman" pitchFamily="18" charset="0"/>
              </a:rPr>
              <a:t> 4 &lt; 5)</a:t>
            </a:r>
          </a:p>
        </p:txBody>
      </p:sp>
      <p:sp>
        <p:nvSpPr>
          <p:cNvPr id="22" name="Text Box 104"/>
          <p:cNvSpPr txBox="1">
            <a:spLocks noChangeArrowheads="1"/>
          </p:cNvSpPr>
          <p:nvPr/>
        </p:nvSpPr>
        <p:spPr bwMode="auto">
          <a:xfrm>
            <a:off x="2062617" y="1752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8000"/>
                </a:solidFill>
                <a:cs typeface="Times New Roman" pitchFamily="18" charset="0"/>
              </a:rPr>
              <a:t>&gt;</a:t>
            </a:r>
          </a:p>
        </p:txBody>
      </p:sp>
      <p:sp>
        <p:nvSpPr>
          <p:cNvPr id="23" name="Text Box 102"/>
          <p:cNvSpPr txBox="1">
            <a:spLocks noChangeArrowheads="1"/>
          </p:cNvSpPr>
          <p:nvPr/>
        </p:nvSpPr>
        <p:spPr bwMode="auto">
          <a:xfrm>
            <a:off x="82778" y="2126813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Times New Roman" pitchFamily="18" charset="0"/>
              </a:rPr>
              <a:t>(</a:t>
            </a:r>
            <a:r>
              <a:rPr lang="en-US" altLang="en-US" sz="2400" b="1" dirty="0" err="1">
                <a:cs typeface="Times New Roman" pitchFamily="18" charset="0"/>
              </a:rPr>
              <a:t>vì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phần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nguyên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bằng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nhau</a:t>
            </a:r>
            <a:r>
              <a:rPr lang="en-US" altLang="en-US" sz="2400" b="1" dirty="0">
                <a:cs typeface="Times New Roman" pitchFamily="18" charset="0"/>
              </a:rPr>
              <a:t>, </a:t>
            </a:r>
            <a:r>
              <a:rPr lang="en-US" altLang="en-US" sz="2400" b="1" dirty="0" err="1">
                <a:cs typeface="Times New Roman" pitchFamily="18" charset="0"/>
              </a:rPr>
              <a:t>hàng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phần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mười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bằng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nhau</a:t>
            </a:r>
            <a:r>
              <a:rPr lang="en-US" altLang="en-US" sz="2400" b="1" dirty="0">
                <a:cs typeface="Times New Roman" pitchFamily="18" charset="0"/>
              </a:rPr>
              <a:t>, ở </a:t>
            </a:r>
            <a:r>
              <a:rPr lang="en-US" altLang="en-US" sz="2400" b="1" dirty="0" err="1">
                <a:cs typeface="Times New Roman" pitchFamily="18" charset="0"/>
              </a:rPr>
              <a:t>hàng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phần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trăm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có</a:t>
            </a:r>
            <a:r>
              <a:rPr lang="en-US" altLang="en-US" sz="2400" b="1" dirty="0">
                <a:cs typeface="Times New Roman" pitchFamily="18" charset="0"/>
              </a:rPr>
              <a:t> 2 &gt; 0)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82778" y="3329504"/>
            <a:ext cx="91217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*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Muốn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so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sánh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hai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thập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phân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ta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thể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làm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như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cs typeface="Times New Roman" pitchFamily="18" charset="0"/>
              </a:rPr>
              <a:t>sau</a:t>
            </a: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3791169"/>
            <a:ext cx="9144000" cy="675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-1813" y="4466592"/>
            <a:ext cx="921453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Nếu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phần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hai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nhau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thì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so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sánh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phần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thập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phân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lần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lượt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hàng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phần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mười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hàng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phần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trăm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hàng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phần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nghìn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,…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hàng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thập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phân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chữ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ở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hàng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tương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ứng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hơn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thì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hơn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8804" y="5867400"/>
            <a:ext cx="91421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Nếu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phần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phần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thập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phân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hai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nhau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thì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hai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itchFamily="18" charset="0"/>
              </a:rPr>
              <a:t>nhau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6" name="Text Box 98"/>
          <p:cNvSpPr txBox="1">
            <a:spLocks noChangeArrowheads="1"/>
          </p:cNvSpPr>
          <p:nvPr/>
        </p:nvSpPr>
        <p:spPr bwMode="auto">
          <a:xfrm>
            <a:off x="703943" y="2957810"/>
            <a:ext cx="209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66,65       66,65</a:t>
            </a:r>
          </a:p>
        </p:txBody>
      </p:sp>
      <p:sp>
        <p:nvSpPr>
          <p:cNvPr id="27" name="Text Box 103"/>
          <p:cNvSpPr txBox="1">
            <a:spLocks noChangeArrowheads="1"/>
          </p:cNvSpPr>
          <p:nvPr/>
        </p:nvSpPr>
        <p:spPr bwMode="auto">
          <a:xfrm>
            <a:off x="1586367" y="2948766"/>
            <a:ext cx="419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8000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28" name="Text Box 100"/>
          <p:cNvSpPr txBox="1">
            <a:spLocks noChangeArrowheads="1"/>
          </p:cNvSpPr>
          <p:nvPr/>
        </p:nvSpPr>
        <p:spPr bwMode="auto">
          <a:xfrm>
            <a:off x="2777671" y="2867839"/>
            <a:ext cx="6511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(</a:t>
            </a:r>
            <a:r>
              <a:rPr lang="en-US" altLang="en-US" sz="2400" b="1" dirty="0" err="1">
                <a:solidFill>
                  <a:srgbClr val="0000CC"/>
                </a:solidFill>
                <a:cs typeface="Times New Roman" pitchFamily="18" charset="0"/>
              </a:rPr>
              <a:t>vì</a:t>
            </a: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cs typeface="Times New Roman" pitchFamily="18" charset="0"/>
              </a:rPr>
              <a:t>phần</a:t>
            </a: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cs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cs typeface="Times New Roman" pitchFamily="18" charset="0"/>
              </a:rPr>
              <a:t>phần</a:t>
            </a: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cs typeface="Times New Roman" pitchFamily="18" charset="0"/>
              </a:rPr>
              <a:t>thâp</a:t>
            </a: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cs typeface="Times New Roman" pitchFamily="18" charset="0"/>
              </a:rPr>
              <a:t>phân</a:t>
            </a: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cs typeface="Times New Roman" pitchFamily="18" charset="0"/>
              </a:rPr>
              <a:t>bằng</a:t>
            </a: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cs typeface="Times New Roman" pitchFamily="18" charset="0"/>
              </a:rPr>
              <a:t>nhau</a:t>
            </a:r>
            <a:r>
              <a:rPr lang="en-US" altLang="en-US" sz="2400" b="1" dirty="0">
                <a:solidFill>
                  <a:srgbClr val="0000CC"/>
                </a:solidFill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640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14" grpId="0"/>
      <p:bldP spid="19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17463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" name="图片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213991" y="1859049"/>
            <a:ext cx="2041347" cy="2432210"/>
          </a:xfrm>
          <a:prstGeom prst="rect">
            <a:avLst/>
          </a:prstGeom>
        </p:spPr>
      </p:pic>
      <p:pic>
        <p:nvPicPr>
          <p:cNvPr id="4" name="Picture 15" descr="Flash Lang 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1" y="56216"/>
            <a:ext cx="1162123" cy="108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1143000"/>
            <a:ext cx="1676400" cy="9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1763564" y="415555"/>
            <a:ext cx="1261874" cy="1454890"/>
          </a:xfrm>
          <a:prstGeom prst="rect">
            <a:avLst/>
          </a:prstGeom>
        </p:spPr>
      </p:pic>
      <p:pic>
        <p:nvPicPr>
          <p:cNvPr id="7" name="Picture 10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80" y="1751041"/>
            <a:ext cx="167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1600205" y="1600200"/>
            <a:ext cx="6628723" cy="3352800"/>
          </a:xfrm>
          <a:prstGeom prst="rect">
            <a:avLst/>
          </a:prstGeom>
        </p:spPr>
        <p:txBody>
          <a:bodyPr wrap="none" lIns="91397" tIns="45699" rIns="91397" bIns="45699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defTabSz="91396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cs typeface="Arial"/>
              </a:rPr>
              <a:t>HOẠT ĐỘNG 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pic>
        <p:nvPicPr>
          <p:cNvPr id="9" name="Picture 8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1828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Day hoa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842" y="793750"/>
            <a:ext cx="6858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1" descr="36f9a2a7dc2088575b3175c2c9b246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036" y="4728845"/>
            <a:ext cx="2931319" cy="2061210"/>
          </a:xfrm>
          <a:prstGeom prst="rect">
            <a:avLst/>
          </a:prstGeom>
        </p:spPr>
      </p:pic>
      <p:pic>
        <p:nvPicPr>
          <p:cNvPr id="12" name="图片 34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38" y="3867163"/>
            <a:ext cx="9154001" cy="3049905"/>
          </a:xfrm>
          <a:prstGeom prst="rect">
            <a:avLst/>
          </a:prstGeom>
        </p:spPr>
      </p:pic>
      <p:pic>
        <p:nvPicPr>
          <p:cNvPr id="13" name="图片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3893888" y="141961"/>
            <a:ext cx="2041347" cy="243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6 0.01134 L -0.01446 0.01134 C -0.025 0.01852 -0.0168 0.01134 -0.02227 0.01898 C -0.02357 0.02083 -0.02513 0.02222 -0.02657 0.02407 L -0.02865 0.02662 C -0.03138 0.03634 -0.02826 0.02708 -0.03295 0.03541 C -0.03529 0.03958 -0.03347 0.03912 -0.03568 0.04421 C -0.03698 0.04699 -0.03881 0.04861 -0.03998 0.05162 C -0.04649 0.06898 -0.03972 0.05115 -0.04493 0.06435 C -0.04545 0.06551 -0.04571 0.06713 -0.04636 0.06805 C -0.04714 0.06921 -0.04818 0.06967 -0.04922 0.0706 C -0.05065 0.08102 -0.04857 0.07106 -0.05196 0.07801 C -0.05521 0.08472 -0.05365 0.08495 -0.0569 0.08935 C -0.05834 0.0912 -0.0612 0.09444 -0.0612 0.09444 C -0.06329 0.1 -0.06498 0.10555 -0.06823 0.10949 C -0.06901 0.11041 -0.06967 0.11134 -0.07045 0.11203 C -0.07136 0.11296 -0.0724 0.11342 -0.07318 0.11458 C -0.07409 0.11551 -0.07461 0.11713 -0.07539 0.11828 C -0.07605 0.11921 -0.07683 0.1199 -0.07748 0.12083 C -0.07826 0.12199 -0.07878 0.12361 -0.07956 0.12453 C -0.08099 0.12639 -0.08243 0.12801 -0.08386 0.12963 C -0.08646 0.13264 -0.08842 0.13541 -0.09167 0.13727 L -0.09375 0.13842 C -0.09558 0.14166 -0.09753 0.14583 -0.10013 0.14722 L -0.10222 0.14861 C -0.10756 0.15486 -0.10105 0.14676 -0.10651 0.15486 C -0.10808 0.15717 -0.11003 0.1581 -0.11146 0.16111 C -0.11263 0.16342 -0.11433 0.16875 -0.11433 0.16875 C -0.11446 0.17152 -0.11472 0.17453 -0.11498 0.17754 C -0.11524 0.18009 -0.11563 0.1824 -0.11563 0.18495 C -0.11563 0.20092 -0.11563 0.21689 -0.11498 0.23287 C -0.11485 0.23472 -0.11394 0.23611 -0.11355 0.23796 C -0.11329 0.23912 -0.11315 0.24051 -0.11289 0.24166 C -0.11198 0.24514 -0.1099 0.25208 -0.1086 0.25416 C -0.10717 0.25671 -0.10599 0.25972 -0.10443 0.2618 C -0.10365 0.2625 -0.103 0.26365 -0.10222 0.26435 C -0.10118 0.26527 -0.09987 0.26597 -0.0987 0.26689 C -0.09805 0.26736 -0.09727 0.26736 -0.09662 0.26805 C -0.09584 0.26875 -0.09519 0.2699 -0.0944 0.2706 C -0.09349 0.27152 -0.09037 0.27268 -0.08946 0.27314 C -0.08881 0.27384 -0.08815 0.275 -0.08737 0.27569 C -0.08659 0.27615 -0.08164 0.27801 -0.08099 0.27801 C -0.07956 0.27847 -0.07813 0.27893 -0.07683 0.27939 C -0.07513 0.27986 -0.07201 0.28171 -0.07045 0.28194 C -0.06094 0.28264 -0.05157 0.28264 -0.04206 0.2831 C -0.03789 0.28356 -0.0336 0.28379 -0.0293 0.28449 C -0.02435 0.28518 -0.02539 0.28611 -0.02019 0.28819 C -0.01849 0.28889 -0.0168 0.28912 -0.01524 0.28935 C -0.01381 0.29027 -0.01237 0.2912 -0.01094 0.29189 C -0.00873 0.29305 -0.00365 0.29421 -0.0017 0.29444 C 0.00416 0.29514 0.01002 0.29537 0.01588 0.29583 C 0.01836 0.29652 0.01992 0.29699 0.02226 0.29814 C 0.02304 0.29861 0.02369 0.2993 0.02448 0.29953 C 0.0263 0.3 0.02825 0.30023 0.03007 0.30069 C 0.03203 0.30139 0.03385 0.30277 0.0358 0.30324 C 0.03724 0.3037 0.03854 0.30393 0.03997 0.30463 C 0.04101 0.30486 0.04192 0.30555 0.04283 0.30578 C 0.04453 0.30625 0.04609 0.30648 0.04778 0.30694 C 0.04895 0.3074 0.05013 0.30787 0.0513 0.30833 C 0.05273 0.30879 0.05416 0.30926 0.0556 0.30949 C 0.06054 0.3125 0.05455 0.30926 0.06406 0.31203 C 0.06484 0.31227 0.06549 0.31296 0.06614 0.31342 C 0.06757 0.31389 0.06901 0.31412 0.07044 0.31458 C 0.07109 0.31504 0.07187 0.31597 0.07252 0.31597 C 0.08489 0.31597 0.0776 0.31574 0.0832 0.31342 C 0.09075 0.30995 0.08268 0.31458 0.09023 0.30949 C 0.09101 0.30902 0.09166 0.30879 0.09231 0.30833 C 0.09362 0.30717 0.09479 0.30578 0.09596 0.30463 C 0.09661 0.3037 0.09726 0.30277 0.09804 0.30208 C 0.10026 0.3 0.10364 0.3 0.10586 0.29953 C 0.10703 0.29907 0.1082 0.29861 0.10937 0.29814 C 0.11119 0.29745 0.11315 0.29629 0.11497 0.29583 L 0.11992 0.29444 C 0.1207 0.29398 0.12135 0.29352 0.12213 0.29328 C 0.12395 0.29236 0.12591 0.29166 0.12773 0.29074 C 0.12968 0.28958 0.13632 0.28495 0.13841 0.2831 C 0.14075 0.28102 0.14531 0.27615 0.14752 0.27314 C 0.15104 0.26852 0.14948 0.27037 0.15247 0.26689 C 0.15299 0.26551 0.15351 0.26435 0.1539 0.26296 C 0.15468 0.26134 0.15573 0.25995 0.15612 0.2581 C 0.15703 0.25139 0.15742 0.23796 0.15742 0.23796 C 0.15729 0.21944 0.15677 0.20092 0.15677 0.1824 C 0.15677 0.11875 0.15416 0.1375 0.15885 0.10833 C 0.15911 0.10416 0.15911 0.09977 0.15963 0.0956 C 0.15989 0.09305 0.16054 0.09074 0.16106 0.08819 C 0.16198 0.08287 0.16132 0.08541 0.16315 0.08055 L 0.16523 0.06921 C 0.16549 0.06805 0.16562 0.06666 0.16601 0.06551 C 0.1664 0.06435 0.16705 0.06319 0.16744 0.0618 C 0.16796 0.05926 0.16796 0.05648 0.16875 0.05416 C 0.16927 0.05301 0.16979 0.05185 0.17018 0.05046 C 0.17083 0.04838 0.17135 0.04352 0.17161 0.04166 C 0.17187 0.04027 0.172 0.03912 0.17239 0.03773 C 0.17278 0.03657 0.1733 0.03541 0.17382 0.03402 C 0.17356 -0.02894 0.17356 -0.09167 0.17304 -0.15463 C 0.17304 -0.15787 0.17161 -0.15949 0.17096 -0.16227 C 0.17057 -0.16343 0.17057 -0.16482 0.17018 -0.16598 C 0.1694 -0.16852 0.16731 -0.17269 0.16601 -0.17477 C 0.16367 -0.17801 0.16263 -0.17801 0.15963 -0.17986 L 0.15533 -0.18241 C 0.15468 -0.18264 0.1539 -0.18287 0.15325 -0.18357 C 0.14948 -0.18681 0.15143 -0.18565 0.14752 -0.18727 C 0.14687 -0.1882 0.14622 -0.18936 0.14544 -0.18982 C 0.14414 -0.19098 0.14257 -0.19144 0.14114 -0.19236 L 0.13906 -0.19375 C 0.13906 -0.19375 0.13489 -0.19607 0.13489 -0.19607 C 0.13294 -0.19676 0.12864 -0.19815 0.12708 -0.2 C 0.12448 -0.20301 0.12487 -0.20301 0.12135 -0.20486 C 0.11823 -0.20695 0.11836 -0.20556 0.11497 -0.2088 C 0.11393 -0.20973 0.11328 -0.21158 0.11224 -0.2125 C 0.11132 -0.2132 0.11028 -0.2132 0.10937 -0.21366 C 0.10429 -0.21644 0.11093 -0.21366 0.10364 -0.21621 C 0.10273 -0.21713 0.10182 -0.21806 0.10091 -0.21875 C 0.10013 -0.21922 0.09948 -0.21945 0.09869 -0.22014 C 0.09687 -0.22153 0.09505 -0.22385 0.0931 -0.225 L 0.0888 -0.22755 C 0.08815 -0.22801 0.0875 -0.22848 0.08671 -0.22894 C 0.0858 -0.22917 0.08489 -0.22986 0.08385 -0.2301 C 0.08242 -0.23056 0.08099 -0.23102 0.07968 -0.23148 C 0.07851 -0.23172 0.07734 -0.23218 0.07604 -0.23264 C 0.06992 -0.23704 0.075 -0.23403 0.06692 -0.23635 C 0.06588 -0.23681 0.06497 -0.23727 0.06406 -0.23773 C 0.06263 -0.2382 0.06119 -0.23843 0.05976 -0.23889 C 0.05885 -0.23936 0.05794 -0.23982 0.05703 -0.24028 C 0.0556 -0.24074 0.05416 -0.24098 0.05273 -0.24144 C 0.04843 -0.24398 0.05234 -0.2419 0.04492 -0.24398 C 0.04023 -0.24514 0.04283 -0.24468 0.03932 -0.24653 C 0.03737 -0.24746 0.03476 -0.24838 0.03294 -0.24908 L 0.02018 -0.25278 C 0.01419 -0.25625 0.01744 -0.25486 0.01028 -0.25648 C 0.00963 -0.25695 0.00885 -0.25741 0.0082 -0.25787 C -0.00417 -0.2632 -0.02162 -0.25811 -0.03073 -0.25787 C -0.03151 -0.25695 -0.03217 -0.25602 -0.03295 -0.25533 C -0.03477 -0.25348 -0.03672 -0.25186 -0.03855 -0.25023 C -0.03946 -0.24931 -0.0405 -0.24861 -0.04141 -0.24769 C -0.04258 -0.24653 -0.04388 -0.24537 -0.04493 -0.24398 C -0.04571 -0.24283 -0.04623 -0.24098 -0.04701 -0.24028 C -0.04831 -0.23889 -0.05 -0.23889 -0.05131 -0.23773 C -0.05222 -0.23681 -0.05326 -0.23611 -0.05417 -0.23519 C -0.05651 -0.23241 -0.05717 -0.23102 -0.05912 -0.22755 C -0.05951 -0.22547 -0.06003 -0.22338 -0.06055 -0.2213 C -0.06081 -0.22014 -0.06081 -0.21875 -0.0612 -0.2176 C -0.06198 -0.21482 -0.06329 -0.21273 -0.06407 -0.20996 C -0.06576 -0.20394 -0.06537 -0.2051 -0.06758 -0.19861 C -0.06797 -0.19746 -0.06862 -0.1963 -0.06901 -0.19491 C -0.07214 -0.18426 -0.07201 -0.18473 -0.07396 -0.17593 C -0.0737 -0.16806 -0.07357 -0.16019 -0.07318 -0.15209 C -0.07305 -0.14861 -0.07227 -0.14676 -0.07188 -0.14329 C -0.07149 -0.14121 -0.07136 -0.13912 -0.0711 -0.13704 C -0.07032 -0.13172 -0.07032 -0.13426 -0.06901 -0.12824 C -0.06849 -0.1257 -0.06823 -0.12315 -0.06758 -0.12061 C -0.06667 -0.11736 -0.06524 -0.11436 -0.06472 -0.11065 C -0.06446 -0.10903 -0.06446 -0.10718 -0.06407 -0.10556 C -0.06355 -0.10394 -0.0625 -0.10324 -0.06185 -0.10186 C -0.06042 -0.09861 -0.05899 -0.09514 -0.05769 -0.09167 C -0.05717 -0.09051 -0.05664 -0.08936 -0.05625 -0.08797 C -0.05586 -0.08681 -0.05599 -0.08519 -0.0556 -0.08426 C -0.05495 -0.08264 -0.05404 -0.08195 -0.05339 -0.08033 C -0.05274 -0.07894 -0.05274 -0.07686 -0.05196 -0.07547 C -0.05118 -0.07385 -0.05 -0.07315 -0.04922 -0.07153 C -0.0431 -0.05949 -0.04909 -0.06736 -0.04427 -0.06158 C -0.04297 -0.0551 -0.04375 -0.05764 -0.03998 -0.05023 C -0.03868 -0.04769 -0.03737 -0.04491 -0.03568 -0.0426 C -0.03217 -0.03797 -0.03386 -0.04005 -0.03073 -0.03635 C -0.02982 -0.0338 -0.02891 -0.03125 -0.028 -0.02894 C -0.02722 -0.02709 -0.02644 -0.02547 -0.02579 -0.02385 C -0.02487 -0.0213 -0.02292 -0.01621 -0.02292 -0.01621 C -0.02097 -0.00579 -0.02435 -0.02223 -0.0194 -0.00486 C -0.01901 -0.00324 -0.01862 -0.00162 -0.01797 3.33333E-6 C -0.01719 0.00277 -0.01511 0.00949 -0.01446 0.01134 Z " pathEditMode="relative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2 -0.00139 L -0.01472 -0.00139 C -0.01641 0.00139 -0.01797 0.00463 -0.01966 0.00741 C -0.02253 0.01181 -0.025 0.0132 -0.02813 0.01736 C -0.02878 0.01829 -0.03216 0.02269 -0.03308 0.02361 C -0.03386 0.02431 -0.03451 0.02454 -0.03529 0.025 C -0.03594 0.02593 -0.03672 0.02662 -0.03737 0.02755 C -0.03828 0.02871 -0.0392 0.03033 -0.04024 0.03125 C -0.04089 0.03195 -0.04167 0.03195 -0.04232 0.03264 C -0.05104 0.03912 -0.04024 0.03125 -0.04727 0.0375 C -0.04792 0.0382 -0.0487 0.0382 -0.04935 0.03889 C -0.05039 0.03959 -0.0513 0.04051 -0.05222 0.04144 C -0.05287 0.0419 -0.05365 0.0419 -0.05443 0.0426 C -0.05508 0.04329 -0.05573 0.04468 -0.05651 0.04514 C -0.05834 0.0463 -0.06029 0.04676 -0.06211 0.04769 C -0.06498 0.04908 -0.06407 0.04908 -0.06706 0.05139 C -0.06823 0.05232 -0.0694 0.05324 -0.07071 0.05394 C -0.07201 0.05486 -0.07487 0.05648 -0.07487 0.05648 C -0.07578 0.05764 -0.0767 0.05926 -0.07774 0.06019 C -0.07878 0.06135 -0.08008 0.06181 -0.08125 0.06273 C -0.08607 0.06644 -0.08203 0.06459 -0.08763 0.06644 C -0.09089 0.06945 -0.09037 0.06922 -0.09401 0.07153 C -0.09779 0.07408 -0.09479 0.0713 -0.09961 0.07523 C -0.10495 0.0794 -0.10026 0.07639 -0.10456 0.07917 C -0.10547 0.08033 -0.10834 0.08426 -0.10951 0.08542 C -0.11185 0.0875 -0.1142 0.08982 -0.11667 0.09167 C -0.11784 0.0926 -0.11901 0.09306 -0.12018 0.09422 C -0.12162 0.09561 -0.12292 0.09792 -0.12448 0.09931 L -0.13008 0.10417 C -0.13242 0.11042 -0.13034 0.10625 -0.13438 0.11042 C -0.13581 0.11204 -0.13854 0.11551 -0.13854 0.11551 C -0.14167 0.12385 -0.13802 0.11459 -0.14206 0.12315 C -0.14349 0.12593 -0.14453 0.12894 -0.14571 0.13195 C -0.14584 0.13311 -0.14636 0.13426 -0.14636 0.13565 C -0.14636 0.13611 -0.14532 0.14352 -0.14492 0.14445 C -0.1444 0.14607 -0.14349 0.14676 -0.14284 0.14815 C -0.1418 0.1507 -0.14115 0.15371 -0.13998 0.15579 C -0.13907 0.15741 -0.13815 0.15926 -0.13711 0.16088 C -0.1336 0.16598 -0.12982 0.17061 -0.12578 0.17477 C -0.12487 0.1757 -0.12396 0.17639 -0.12305 0.17709 C -0.11836 0.18195 -0.12084 0.18033 -0.11589 0.18357 C -0.11315 0.18519 -0.11159 0.18611 -0.10886 0.18727 C -0.10378 0.18936 -0.10703 0.1875 -0.10326 0.18982 C -0.10248 0.19051 -0.10183 0.19167 -0.10104 0.19236 C -0.10039 0.19283 -0.09974 0.19352 -0.09896 0.19352 C -0.08203 0.19445 -0.06498 0.19445 -0.04805 0.19491 C -0.04714 0.19514 -0.04401 0.1963 -0.0431 0.19723 C -0.04232 0.19792 -0.04167 0.19908 -0.04089 0.19977 C -0.03841 0.20232 -0.03841 0.20209 -0.03594 0.20371 C -0.03438 0.20648 -0.03373 0.20811 -0.03177 0.20996 C -0.03099 0.21042 -0.03034 0.21065 -0.02956 0.21111 C -0.02891 0.2125 -0.02826 0.21389 -0.02748 0.21482 C -0.02683 0.21598 -0.02591 0.21644 -0.02539 0.21736 C -0.02474 0.21852 -0.02461 0.22037 -0.02396 0.2213 C -0.02318 0.22223 -0.02201 0.22199 -0.0211 0.22246 C -0.02018 0.22338 -0.01927 0.22431 -0.01823 0.225 C -0.01641 0.22616 -0.01498 0.22593 -0.01328 0.22755 C -0.0125 0.22824 -0.01198 0.2294 -0.0112 0.2301 C -0.0099 0.23102 -0.00508 0.23218 -0.00417 0.23264 C 0.00521 0.23912 -0.00495 0.23264 0.01575 0.2375 C 0.01745 0.23797 0.01901 0.23912 0.0207 0.24005 C 0.02135 0.24051 0.02213 0.24074 0.02278 0.24144 C 0.0237 0.24213 0.02461 0.24306 0.02565 0.24375 C 0.02695 0.24491 0.02982 0.2463 0.02982 0.2463 C 0.0306 0.24769 0.03112 0.24908 0.03203 0.25023 C 0.03255 0.25093 0.03346 0.25093 0.03411 0.25139 C 0.0358 0.25255 0.0375 0.25371 0.03906 0.2551 C 0.04453 0.25996 0.03802 0.25579 0.04323 0.25903 C 0.04505 0.26204 0.04648 0.26389 0.04752 0.26783 C 0.0483 0.27061 0.04883 0.27385 0.04961 0.27662 C 0.05026 0.27848 0.05117 0.27986 0.05182 0.28148 C 0.05495 0.29051 0.0513 0.28311 0.05534 0.29051 C 0.05573 0.29306 0.05677 0.30139 0.05742 0.30301 C 0.0582 0.30463 0.05898 0.30625 0.0595 0.30811 C 0.0612 0.3125 0.06054 0.31366 0.06315 0.3169 C 0.06367 0.3176 0.06458 0.31736 0.06523 0.31806 C 0.06666 0.31945 0.06797 0.32176 0.06953 0.32315 C 0.07083 0.32431 0.07226 0.32593 0.0737 0.32686 C 0.07552 0.32801 0.07942 0.3294 0.07942 0.3294 C 0.08541 0.33658 0.07773 0.32801 0.08359 0.33311 C 0.08906 0.33797 0.08255 0.3338 0.08789 0.33704 C 0.08854 0.3382 0.08919 0.33959 0.08997 0.34074 C 0.09062 0.34167 0.09166 0.3419 0.09205 0.34329 C 0.09271 0.34468 0.09258 0.34653 0.09284 0.34838 C 0.09375 0.34746 0.09492 0.34699 0.0957 0.34584 C 0.09661 0.34398 0.097 0.34144 0.09778 0.33936 C 0.10143 0.33079 0.09974 0.34144 0.10416 0.3257 C 0.10599 0.31922 0.10468 0.32153 0.10768 0.31806 C 0.10859 0.31551 0.10976 0.3132 0.11054 0.31042 C 0.11093 0.3088 0.11146 0.30718 0.11198 0.30556 C 0.11224 0.30417 0.11237 0.30301 0.11263 0.30162 C 0.11497 0.29283 0.11471 0.29375 0.11692 0.28797 C 0.11718 0.28658 0.11732 0.28542 0.11758 0.28403 C 0.11849 0.28079 0.11979 0.27755 0.12044 0.27408 C 0.1207 0.27269 0.12096 0.27153 0.12109 0.27037 C 0.12135 0.26852 0.12148 0.2669 0.12187 0.26528 C 0.12278 0.26042 0.12343 0.25834 0.12461 0.25394 C 0.12487 0.25139 0.12487 0.24885 0.12539 0.2463 C 0.12578 0.24445 0.12721 0.24329 0.12747 0.24144 C 0.12812 0.23773 0.12786 0.2338 0.12825 0.2301 C 0.12838 0.22871 0.12864 0.22755 0.1289 0.22616 C 0.12864 0.19028 0.12825 0.15417 0.12825 0.11806 C 0.12825 0.10973 0.12851 0.10116 0.1289 0.09283 C 0.12903 0.09167 0.12942 0.09051 0.12968 0.08912 C 0.12995 0.08704 0.13008 0.08496 0.13034 0.08287 C 0.1306 0.08125 0.13086 0.0794 0.13099 0.07778 C 0.13125 0.07408 0.13138 0.07014 0.13177 0.06644 C 0.1319 0.06482 0.13229 0.0632 0.13242 0.06135 C 0.13281 0.05764 0.13294 0.05394 0.1332 0.05023 C 0.13346 0.04098 0.13333 0.03172 0.13385 0.02246 C 0.13398 0.01991 0.13528 0.01482 0.13528 0.01482 C 0.13554 0.01158 0.13567 0.00811 0.13593 0.00486 C 0.13685 -0.00463 0.13646 0.00186 0.13737 -0.00648 C 0.13763 -0.00902 0.13789 -0.01157 0.13815 -0.01412 C 0.13828 -0.01597 0.13906 -0.02083 0.13958 -0.02291 C 0.13997 -0.02453 0.14049 -0.02615 0.14101 -0.02777 C 0.14023 -0.04676 0.1401 -0.06574 0.1388 -0.08449 C 0.13867 -0.08727 0.13737 -0.08935 0.13672 -0.09189 C 0.13424 -0.10139 0.13515 -0.09977 0.13242 -0.10833 C 0.13164 -0.11088 0.12995 -0.11574 0.1289 -0.11852 C 0.12825 -0.12014 0.12747 -0.12176 0.12682 -0.12338 C 0.12656 -0.12523 0.1263 -0.12685 0.12604 -0.12847 C 0.12578 -0.13148 0.12578 -0.13449 0.12539 -0.13727 C 0.12513 -0.13912 0.12448 -0.14074 0.12396 -0.14236 C 0.11953 -0.15648 0.12383 -0.14166 0.12044 -0.1537 C 0.12018 -0.15532 0.12005 -0.15717 0.11966 -0.15879 C 0.1194 -0.16041 0.11875 -0.16203 0.11836 -0.16365 C 0.11784 -0.16574 0.11745 -0.16805 0.11692 -0.1699 C 0.1164 -0.17176 0.11588 -0.17338 0.11549 -0.175 C 0.11497 -0.17708 0.11458 -0.17916 0.11406 -0.18125 C 0.1125 -0.18727 0.1125 -0.18634 0.11054 -0.19259 C 0.11002 -0.19421 0.10976 -0.19606 0.10911 -0.19768 C 0.10846 -0.19907 0.10768 -0.2 0.10703 -0.20139 C 0.10625 -0.20301 0.10573 -0.20509 0.10482 -0.20648 C 0.10429 -0.20764 0.10338 -0.2081 0.10273 -0.20902 C 0.10195 -0.21018 0.10143 -0.21157 0.10065 -0.21273 C 0.1 -0.21365 0.09909 -0.21435 0.09843 -0.21527 C 0.09778 -0.21643 0.09713 -0.21805 0.09635 -0.21898 C 0.0957 -0.2199 0.09492 -0.21967 0.09427 -0.22037 C 0.09349 -0.22106 0.09284 -0.22222 0.09205 -0.22291 C 0.09101 -0.22384 0.08971 -0.2243 0.08854 -0.22546 C 0.0862 -0.22754 0.08385 -0.23009 0.08151 -0.23287 C 0.08086 -0.23379 0.08021 -0.23472 0.07942 -0.23541 C 0.07851 -0.23611 0.07747 -0.23611 0.07656 -0.23657 C 0.07578 -0.23703 0.07513 -0.2375 0.07448 -0.23796 C 0.07044 -0.24514 0.07448 -0.23912 0.06953 -0.24305 C 0.06875 -0.24352 0.0681 -0.2449 0.06732 -0.24537 C 0.06601 -0.24652 0.06315 -0.24791 0.06315 -0.24791 C 0.05807 -0.25393 0.06445 -0.24699 0.05742 -0.25185 C 0.05664 -0.25231 0.05612 -0.2537 0.05534 -0.25439 C 0.0539 -0.25532 0.05234 -0.25532 0.05104 -0.25671 C 0.05039 -0.25764 0.04974 -0.25856 0.04896 -0.25926 C 0.0483 -0.25995 0.04752 -0.26018 0.04687 -0.26064 C 0.04557 -0.26134 0.04284 -0.26365 0.04114 -0.26435 C 0.03997 -0.26481 0.0388 -0.26504 0.03763 -0.26551 C 0.03385 -0.26713 0.03554 -0.26689 0.03125 -0.26805 C 0.02955 -0.26852 0.02799 -0.26898 0.0263 -0.26944 C 0.02565 -0.27014 0.025 -0.27129 0.02422 -0.27199 C 0.02252 -0.27314 0.01849 -0.27384 0.01705 -0.2743 C 0.01562 -0.275 0.01432 -0.27615 0.01289 -0.27685 C 0.01211 -0.27731 0.01146 -0.27801 0.01067 -0.27824 C -0.00391 -0.28032 0.00508 -0.27916 -0.01615 -0.28078 C -0.01758 -0.28102 -0.01901 -0.28148 -0.02045 -0.28194 C -0.02136 -0.2824 -0.02227 -0.2831 -0.02318 -0.2831 C -0.03099 -0.2831 -0.0388 -0.2824 -0.04662 -0.28194 C -0.05664 -0.28009 -0.04961 -0.28194 -0.05573 -0.27939 C -0.0569 -0.27893 -0.05821 -0.2787 -0.05938 -0.27824 C -0.06081 -0.27754 -0.06211 -0.27615 -0.06354 -0.27569 C -0.06524 -0.27523 -0.06693 -0.275 -0.06849 -0.2743 C -0.07045 -0.27384 -0.07292 -0.27199 -0.07487 -0.27199 C -0.08334 -0.27106 -0.09193 -0.27106 -0.10039 -0.2706 C -0.1017 -0.2699 -0.10404 -0.26828 -0.10534 -0.26805 C -0.10886 -0.26736 -0.11237 -0.26736 -0.11589 -0.26689 C -0.11771 -0.26643 -0.1211 -0.2662 -0.12305 -0.26435 C -0.12383 -0.26365 -0.12448 -0.26273 -0.12513 -0.2618 C -0.12865 -0.25254 -0.12396 -0.26342 -0.12943 -0.25555 C -0.13151 -0.25231 -0.13073 -0.24838 -0.13216 -0.24421 C -0.13425 -0.23889 -0.13308 -0.24143 -0.13581 -0.23657 C -0.13594 -0.23287 -0.13581 -0.22893 -0.13646 -0.22546 C -0.13672 -0.22361 -0.13789 -0.22291 -0.13854 -0.22152 C -0.1444 -0.20949 -0.13659 -0.22384 -0.14349 -0.21157 C -0.14571 -0.19977 -0.14193 -0.21921 -0.14636 -0.20139 C -0.14675 -0.19977 -0.14688 -0.19814 -0.14701 -0.19652 C -0.14649 -0.19236 -0.14597 -0.18588 -0.14349 -0.18379 C -0.13802 -0.17893 -0.14336 -0.18402 -0.13789 -0.17754 C -0.13607 -0.17546 -0.13399 -0.17361 -0.13216 -0.17129 C -0.12487 -0.16157 -0.13425 -0.17314 -0.12578 -0.16504 C -0.11901 -0.1581 -0.12826 -0.1625 -0.11589 -0.1537 C -0.11472 -0.15277 -0.11354 -0.15231 -0.11237 -0.15115 C -0.11133 -0.15023 -0.11055 -0.14861 -0.10951 -0.14745 C -0.10847 -0.14606 -0.10729 -0.14467 -0.10599 -0.14352 C -0.09922 -0.13703 -0.10013 -0.13958 -0.0905 -0.13102 C -0.08815 -0.12893 -0.08581 -0.12662 -0.08334 -0.12477 C -0.06576 -0.11064 -0.0862 -0.12777 -0.06992 -0.11597 C -0.06797 -0.11458 -0.06615 -0.1125 -0.06433 -0.11088 C -0.06237 -0.10949 -0.06055 -0.10833 -0.0586 -0.10717 C -0.05651 -0.10578 -0.05222 -0.10324 -0.05222 -0.10324 C -0.0513 -0.10208 -0.05039 -0.10069 -0.04935 -0.09953 C -0.0487 -0.09861 -0.04792 -0.09814 -0.04727 -0.09699 C -0.04623 -0.09514 -0.04545 -0.09282 -0.0444 -0.09074 C -0.0431 -0.08819 -0.04128 -0.08611 -0.04024 -0.0831 C -0.03972 -0.08194 -0.03933 -0.08055 -0.0388 -0.07939 C -0.03464 -0.07129 -0.03529 -0.07222 -0.03177 -0.06805 C -0.03125 -0.06597 -0.03073 -0.06389 -0.03034 -0.0618 C -0.02995 -0.05972 -0.02995 -0.05764 -0.02956 -0.05555 C -0.02904 -0.05277 -0.02774 -0.04907 -0.02683 -0.04676 C -0.02539 -0.04328 -0.02435 -0.04051 -0.02253 -0.03796 C -0.02188 -0.03703 -0.0211 -0.03634 -0.02045 -0.03541 C -0.02018 -0.03426 -0.02005 -0.03287 -0.01966 -0.03171 C -0.01849 -0.02777 -0.01706 -0.02569 -0.0155 -0.02291 C -0.01459 -0.00856 -0.01485 -0.00509 -0.01472 -0.00139 Z " pathEditMode="relative" ptsTypes="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6 0.01134 L -0.01446 0.01134 C -0.025 0.01852 -0.0168 0.01134 -0.02227 0.01898 C -0.02357 0.02083 -0.02513 0.02222 -0.02657 0.02407 L -0.02865 0.02662 C -0.03138 0.03634 -0.02826 0.02708 -0.03295 0.03541 C -0.03529 0.03958 -0.03347 0.03912 -0.03568 0.04421 C -0.03698 0.04699 -0.03881 0.04861 -0.03998 0.05162 C -0.04649 0.06898 -0.03972 0.05115 -0.04493 0.06435 C -0.04545 0.06551 -0.04571 0.06713 -0.04636 0.06805 C -0.04714 0.06921 -0.04818 0.06967 -0.04922 0.0706 C -0.05065 0.08102 -0.04857 0.07106 -0.05196 0.07801 C -0.05521 0.08472 -0.05365 0.08495 -0.0569 0.08935 C -0.05834 0.0912 -0.0612 0.09444 -0.0612 0.09444 C -0.06329 0.1 -0.06498 0.10555 -0.06823 0.10949 C -0.06901 0.11041 -0.06967 0.11134 -0.07045 0.11203 C -0.07136 0.11296 -0.0724 0.11342 -0.07318 0.11458 C -0.07409 0.11551 -0.07461 0.11713 -0.07539 0.11828 C -0.07605 0.11921 -0.07683 0.1199 -0.07748 0.12083 C -0.07826 0.12199 -0.07878 0.12361 -0.07956 0.12453 C -0.08099 0.12639 -0.08243 0.12801 -0.08386 0.12963 C -0.08646 0.13264 -0.08842 0.13541 -0.09167 0.13727 L -0.09375 0.13842 C -0.09558 0.14166 -0.09753 0.14583 -0.10013 0.14722 L -0.10222 0.14861 C -0.10756 0.15486 -0.10105 0.14676 -0.10651 0.15486 C -0.10808 0.15717 -0.11003 0.1581 -0.11146 0.16111 C -0.11263 0.16342 -0.11433 0.16875 -0.11433 0.16875 C -0.11446 0.17152 -0.11472 0.17453 -0.11498 0.17754 C -0.11524 0.18009 -0.11563 0.1824 -0.11563 0.18495 C -0.11563 0.20092 -0.11563 0.21689 -0.11498 0.23287 C -0.11485 0.23472 -0.11394 0.23611 -0.11355 0.23796 C -0.11329 0.23912 -0.11315 0.24051 -0.11289 0.24166 C -0.11198 0.24514 -0.1099 0.25208 -0.1086 0.25416 C -0.10717 0.25671 -0.10599 0.25972 -0.10443 0.2618 C -0.10365 0.2625 -0.103 0.26365 -0.10222 0.26435 C -0.10118 0.26527 -0.09987 0.26597 -0.0987 0.26689 C -0.09805 0.26736 -0.09727 0.26736 -0.09662 0.26805 C -0.09584 0.26875 -0.09519 0.2699 -0.0944 0.2706 C -0.09349 0.27152 -0.09037 0.27268 -0.08946 0.27314 C -0.08881 0.27384 -0.08815 0.275 -0.08737 0.27569 C -0.08659 0.27615 -0.08164 0.27801 -0.08099 0.27801 C -0.07956 0.27847 -0.07813 0.27893 -0.07683 0.27939 C -0.07513 0.27986 -0.07201 0.28171 -0.07045 0.28194 C -0.06094 0.28264 -0.05157 0.28264 -0.04206 0.2831 C -0.03789 0.28356 -0.0336 0.28379 -0.0293 0.28449 C -0.02435 0.28518 -0.02539 0.28611 -0.02019 0.28819 C -0.01849 0.28889 -0.0168 0.28912 -0.01524 0.28935 C -0.01381 0.29027 -0.01237 0.2912 -0.01094 0.29189 C -0.00873 0.29305 -0.00365 0.29421 -0.0017 0.29444 C 0.00416 0.29514 0.01002 0.29537 0.01588 0.29583 C 0.01836 0.29652 0.01992 0.29699 0.02226 0.29814 C 0.02304 0.29861 0.02369 0.2993 0.02448 0.29953 C 0.0263 0.3 0.02825 0.30023 0.03007 0.30069 C 0.03203 0.30139 0.03385 0.30277 0.0358 0.30324 C 0.03724 0.3037 0.03854 0.30393 0.03997 0.30463 C 0.04101 0.30486 0.04192 0.30555 0.04283 0.30578 C 0.04453 0.30625 0.04609 0.30648 0.04778 0.30694 C 0.04895 0.3074 0.05013 0.30787 0.0513 0.30833 C 0.05273 0.30879 0.05416 0.30926 0.0556 0.30949 C 0.06054 0.3125 0.05455 0.30926 0.06406 0.31203 C 0.06484 0.31227 0.06549 0.31296 0.06614 0.31342 C 0.06757 0.31389 0.06901 0.31412 0.07044 0.31458 C 0.07109 0.31504 0.07187 0.31597 0.07252 0.31597 C 0.08489 0.31597 0.0776 0.31574 0.0832 0.31342 C 0.09075 0.30995 0.08268 0.31458 0.09023 0.30949 C 0.09101 0.30902 0.09166 0.30879 0.09231 0.30833 C 0.09362 0.30717 0.09479 0.30578 0.09596 0.30463 C 0.09661 0.3037 0.09726 0.30277 0.09804 0.30208 C 0.10026 0.3 0.10364 0.3 0.10586 0.29953 C 0.10703 0.29907 0.1082 0.29861 0.10937 0.29814 C 0.11119 0.29745 0.11315 0.29629 0.11497 0.29583 L 0.11992 0.29444 C 0.1207 0.29398 0.12135 0.29352 0.12213 0.29328 C 0.12395 0.29236 0.12591 0.29166 0.12773 0.29074 C 0.12968 0.28958 0.13632 0.28495 0.13841 0.2831 C 0.14075 0.28102 0.14531 0.27615 0.14752 0.27314 C 0.15104 0.26852 0.14948 0.27037 0.15247 0.26689 C 0.15299 0.26551 0.15351 0.26435 0.1539 0.26296 C 0.15468 0.26134 0.15573 0.25995 0.15612 0.2581 C 0.15703 0.25139 0.15742 0.23796 0.15742 0.23796 C 0.15729 0.21944 0.15677 0.20092 0.15677 0.1824 C 0.15677 0.11875 0.15416 0.1375 0.15885 0.10833 C 0.15911 0.10416 0.15911 0.09977 0.15963 0.0956 C 0.15989 0.09305 0.16054 0.09074 0.16106 0.08819 C 0.16198 0.08287 0.16132 0.08541 0.16315 0.08055 L 0.16523 0.06921 C 0.16549 0.06805 0.16562 0.06666 0.16601 0.06551 C 0.1664 0.06435 0.16705 0.06319 0.16744 0.0618 C 0.16796 0.05926 0.16796 0.05648 0.16875 0.05416 C 0.16927 0.05301 0.16979 0.05185 0.17018 0.05046 C 0.17083 0.04838 0.17135 0.04352 0.17161 0.04166 C 0.17187 0.04027 0.172 0.03912 0.17239 0.03773 C 0.17278 0.03657 0.1733 0.03541 0.17382 0.03402 C 0.17356 -0.02894 0.17356 -0.09167 0.17304 -0.15463 C 0.17304 -0.15787 0.17161 -0.15949 0.17096 -0.16227 C 0.17057 -0.16343 0.17057 -0.16482 0.17018 -0.16598 C 0.1694 -0.16852 0.16731 -0.17269 0.16601 -0.17477 C 0.16367 -0.17801 0.16263 -0.17801 0.15963 -0.17986 L 0.15533 -0.18241 C 0.15468 -0.18264 0.1539 -0.18287 0.15325 -0.18357 C 0.14948 -0.18681 0.15143 -0.18565 0.14752 -0.18727 C 0.14687 -0.1882 0.14622 -0.18936 0.14544 -0.18982 C 0.14414 -0.19098 0.14257 -0.19144 0.14114 -0.19236 L 0.13906 -0.19375 C 0.13906 -0.19375 0.13489 -0.19607 0.13489 -0.19607 C 0.13294 -0.19676 0.12864 -0.19815 0.12708 -0.2 C 0.12448 -0.20301 0.12487 -0.20301 0.12135 -0.20486 C 0.11823 -0.20695 0.11836 -0.20556 0.11497 -0.2088 C 0.11393 -0.20973 0.11328 -0.21158 0.11224 -0.2125 C 0.11132 -0.2132 0.11028 -0.2132 0.10937 -0.21366 C 0.10429 -0.21644 0.11093 -0.21366 0.10364 -0.21621 C 0.10273 -0.21713 0.10182 -0.21806 0.10091 -0.21875 C 0.10013 -0.21922 0.09948 -0.21945 0.09869 -0.22014 C 0.09687 -0.22153 0.09505 -0.22385 0.0931 -0.225 L 0.0888 -0.22755 C 0.08815 -0.22801 0.0875 -0.22848 0.08671 -0.22894 C 0.0858 -0.22917 0.08489 -0.22986 0.08385 -0.2301 C 0.08242 -0.23056 0.08099 -0.23102 0.07968 -0.23148 C 0.07851 -0.23172 0.07734 -0.23218 0.07604 -0.23264 C 0.06992 -0.23704 0.075 -0.23403 0.06692 -0.23635 C 0.06588 -0.23681 0.06497 -0.23727 0.06406 -0.23773 C 0.06263 -0.2382 0.06119 -0.23843 0.05976 -0.23889 C 0.05885 -0.23936 0.05794 -0.23982 0.05703 -0.24028 C 0.0556 -0.24074 0.05416 -0.24098 0.05273 -0.24144 C 0.04843 -0.24398 0.05234 -0.2419 0.04492 -0.24398 C 0.04023 -0.24514 0.04283 -0.24468 0.03932 -0.24653 C 0.03737 -0.24746 0.03476 -0.24838 0.03294 -0.24908 L 0.02018 -0.25278 C 0.01419 -0.25625 0.01744 -0.25486 0.01028 -0.25648 C 0.00963 -0.25695 0.00885 -0.25741 0.0082 -0.25787 C -0.00417 -0.2632 -0.02162 -0.25811 -0.03073 -0.25787 C -0.03151 -0.25695 -0.03217 -0.25602 -0.03295 -0.25533 C -0.03477 -0.25348 -0.03672 -0.25186 -0.03855 -0.25023 C -0.03946 -0.24931 -0.0405 -0.24861 -0.04141 -0.24769 C -0.04258 -0.24653 -0.04388 -0.24537 -0.04493 -0.24398 C -0.04571 -0.24283 -0.04623 -0.24098 -0.04701 -0.24028 C -0.04831 -0.23889 -0.05 -0.23889 -0.05131 -0.23773 C -0.05222 -0.23681 -0.05326 -0.23611 -0.05417 -0.23519 C -0.05651 -0.23241 -0.05717 -0.23102 -0.05912 -0.22755 C -0.05951 -0.22547 -0.06003 -0.22338 -0.06055 -0.2213 C -0.06081 -0.22014 -0.06081 -0.21875 -0.0612 -0.2176 C -0.06198 -0.21482 -0.06329 -0.21273 -0.06407 -0.20996 C -0.06576 -0.20394 -0.06537 -0.2051 -0.06758 -0.19861 C -0.06797 -0.19746 -0.06862 -0.1963 -0.06901 -0.19491 C -0.07214 -0.18426 -0.07201 -0.18473 -0.07396 -0.17593 C -0.0737 -0.16806 -0.07357 -0.16019 -0.07318 -0.15209 C -0.07305 -0.14861 -0.07227 -0.14676 -0.07188 -0.14329 C -0.07149 -0.14121 -0.07136 -0.13912 -0.0711 -0.13704 C -0.07032 -0.13172 -0.07032 -0.13426 -0.06901 -0.12824 C -0.06849 -0.1257 -0.06823 -0.12315 -0.06758 -0.12061 C -0.06667 -0.11736 -0.06524 -0.11436 -0.06472 -0.11065 C -0.06446 -0.10903 -0.06446 -0.10718 -0.06407 -0.10556 C -0.06355 -0.10394 -0.0625 -0.10324 -0.06185 -0.10186 C -0.06042 -0.09861 -0.05899 -0.09514 -0.05769 -0.09167 C -0.05717 -0.09051 -0.05664 -0.08936 -0.05625 -0.08797 C -0.05586 -0.08681 -0.05599 -0.08519 -0.0556 -0.08426 C -0.05495 -0.08264 -0.05404 -0.08195 -0.05339 -0.08033 C -0.05274 -0.07894 -0.05274 -0.07686 -0.05196 -0.07547 C -0.05118 -0.07385 -0.05 -0.07315 -0.04922 -0.07153 C -0.0431 -0.05949 -0.04909 -0.06736 -0.04427 -0.06158 C -0.04297 -0.0551 -0.04375 -0.05764 -0.03998 -0.05023 C -0.03868 -0.04769 -0.03737 -0.04491 -0.03568 -0.0426 C -0.03217 -0.03797 -0.03386 -0.04005 -0.03073 -0.03635 C -0.02982 -0.0338 -0.02891 -0.03125 -0.028 -0.02894 C -0.02722 -0.02709 -0.02644 -0.02547 -0.02579 -0.02385 C -0.02487 -0.0213 -0.02292 -0.01621 -0.02292 -0.01621 C -0.02097 -0.00579 -0.02435 -0.02223 -0.0194 -0.00486 C -0.01901 -0.00324 -0.01862 -0.00162 -0.01797 3.33333E-6 C -0.01719 0.00277 -0.01511 0.00949 -0.01446 0.01134 Z " pathEditMode="relative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ình nền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1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304800" y="1371600"/>
            <a:ext cx="5791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Bài</a:t>
            </a:r>
            <a:r>
              <a:rPr lang="en-US" altLang="en-US" b="1" dirty="0">
                <a:cs typeface="Times New Roman" pitchFamily="18" charset="0"/>
              </a:rPr>
              <a:t> 1: So </a:t>
            </a:r>
            <a:r>
              <a:rPr lang="en-US" altLang="en-US" b="1" dirty="0" err="1">
                <a:cs typeface="Times New Roman" pitchFamily="18" charset="0"/>
              </a:rPr>
              <a:t>sánh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hai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số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thập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phân</a:t>
            </a:r>
            <a:r>
              <a:rPr lang="en-US" altLang="en-US" b="1" dirty="0">
                <a:cs typeface="Times New Roman" pitchFamily="18" charset="0"/>
              </a:rPr>
              <a:t>: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609600" y="1905000"/>
            <a:ext cx="38862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cs typeface="Times New Roman" pitchFamily="18" charset="0"/>
              </a:rPr>
              <a:t>a) 48,97 </a:t>
            </a:r>
            <a:r>
              <a:rPr lang="en-US" altLang="en-US" b="1" dirty="0" err="1">
                <a:cs typeface="Times New Roman" pitchFamily="18" charset="0"/>
              </a:rPr>
              <a:t>và</a:t>
            </a:r>
            <a:r>
              <a:rPr lang="en-US" altLang="en-US" b="1" dirty="0">
                <a:cs typeface="Times New Roman" pitchFamily="18" charset="0"/>
              </a:rPr>
              <a:t> 51,02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cs typeface="Times New Roman" pitchFamily="18" charset="0"/>
              </a:rPr>
              <a:t>b)  96,4 </a:t>
            </a:r>
            <a:r>
              <a:rPr lang="en-US" altLang="en-US" b="1" dirty="0" err="1">
                <a:cs typeface="Times New Roman" pitchFamily="18" charset="0"/>
              </a:rPr>
              <a:t>và</a:t>
            </a:r>
            <a:r>
              <a:rPr lang="en-US" altLang="en-US" b="1" dirty="0">
                <a:cs typeface="Times New Roman" pitchFamily="18" charset="0"/>
              </a:rPr>
              <a:t> 96,38</a:t>
            </a:r>
          </a:p>
          <a:p>
            <a:pPr marL="514350" indent="-514350" eaLnBrk="1" hangingPunct="1">
              <a:spcBef>
                <a:spcPct val="50000"/>
              </a:spcBef>
              <a:buAutoNum type="alphaLcParenR" startAt="3"/>
            </a:pPr>
            <a:r>
              <a:rPr lang="en-US" altLang="en-US" b="1" dirty="0">
                <a:cs typeface="Times New Roman" pitchFamily="18" charset="0"/>
              </a:rPr>
              <a:t>0,7  </a:t>
            </a:r>
            <a:r>
              <a:rPr lang="en-US" altLang="en-US" b="1" dirty="0" err="1">
                <a:cs typeface="Times New Roman" pitchFamily="18" charset="0"/>
              </a:rPr>
              <a:t>và</a:t>
            </a:r>
            <a:r>
              <a:rPr lang="en-US" altLang="en-US" b="1" dirty="0">
                <a:cs typeface="Times New Roman" pitchFamily="18" charset="0"/>
              </a:rPr>
              <a:t>  0,65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4572000" y="1903258"/>
            <a:ext cx="3733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70C0"/>
                </a:solidFill>
                <a:cs typeface="Times New Roman" pitchFamily="18" charset="0"/>
              </a:rPr>
              <a:t>48,97  &lt;  51,02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4495800" y="2600325"/>
            <a:ext cx="3962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cs typeface="Times New Roman" pitchFamily="18" charset="0"/>
              </a:rPr>
              <a:t>96,4   &gt;     96,38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4648200" y="3209925"/>
            <a:ext cx="3886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cs typeface="Times New Roman" pitchFamily="18" charset="0"/>
              </a:rPr>
              <a:t>0,7    &gt;     0,65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81000" y="5181600"/>
            <a:ext cx="86868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*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Muốn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so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sánh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thập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:  So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sánh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hàng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nhất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nếu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nhau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thì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so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sánh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đến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hàng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tiếp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theo.</a:t>
            </a:r>
            <a:endParaRPr lang="en-US" altLang="en-US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381000" y="42672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cs typeface="Times New Roman" pitchFamily="18" charset="0"/>
              </a:rPr>
              <a:t>* </a:t>
            </a:r>
            <a:r>
              <a:rPr lang="en-US" altLang="en-US" b="1" dirty="0" err="1">
                <a:cs typeface="Times New Roman" pitchFamily="18" charset="0"/>
              </a:rPr>
              <a:t>Muốn</a:t>
            </a:r>
            <a:r>
              <a:rPr lang="en-US" altLang="en-US" b="1" dirty="0">
                <a:cs typeface="Times New Roman" pitchFamily="18" charset="0"/>
              </a:rPr>
              <a:t> so </a:t>
            </a:r>
            <a:r>
              <a:rPr lang="en-US" altLang="en-US" b="1" dirty="0" err="1">
                <a:cs typeface="Times New Roman" pitchFamily="18" charset="0"/>
              </a:rPr>
              <a:t>sánh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hai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số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thập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phân</a:t>
            </a:r>
            <a:r>
              <a:rPr lang="en-US" altLang="en-US" b="1" dirty="0">
                <a:cs typeface="Times New Roman" pitchFamily="18" charset="0"/>
              </a:rPr>
              <a:t> ta </a:t>
            </a:r>
            <a:r>
              <a:rPr lang="en-US" altLang="en-US" b="1" dirty="0" err="1">
                <a:cs typeface="Times New Roman" pitchFamily="18" charset="0"/>
              </a:rPr>
              <a:t>làm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như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thế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nào</a:t>
            </a:r>
            <a:r>
              <a:rPr lang="en-US" altLang="en-US" b="1" dirty="0"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799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86301" y="838200"/>
            <a:ext cx="889262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/>
              <a:t>Bài</a:t>
            </a:r>
            <a:r>
              <a:rPr lang="en-US" altLang="en-US" b="1" dirty="0"/>
              <a:t> 2: </a:t>
            </a:r>
            <a:r>
              <a:rPr lang="en-US" altLang="en-US" b="1" dirty="0" err="1"/>
              <a:t>Viết</a:t>
            </a:r>
            <a:r>
              <a:rPr lang="en-US" altLang="en-US" b="1" dirty="0"/>
              <a:t> </a:t>
            </a:r>
            <a:r>
              <a:rPr lang="en-US" altLang="en-US" b="1" dirty="0" err="1"/>
              <a:t>các</a:t>
            </a:r>
            <a:r>
              <a:rPr lang="en-US" altLang="en-US" b="1" dirty="0"/>
              <a:t> </a:t>
            </a:r>
            <a:r>
              <a:rPr lang="en-US" altLang="en-US" b="1" dirty="0" err="1"/>
              <a:t>số</a:t>
            </a:r>
            <a:r>
              <a:rPr lang="en-US" altLang="en-US" b="1" dirty="0"/>
              <a:t> </a:t>
            </a:r>
            <a:r>
              <a:rPr lang="en-US" altLang="en-US" b="1" dirty="0" err="1"/>
              <a:t>sau</a:t>
            </a:r>
            <a:r>
              <a:rPr lang="en-US" altLang="en-US" b="1" dirty="0"/>
              <a:t> </a:t>
            </a:r>
            <a:r>
              <a:rPr lang="en-US" altLang="en-US" b="1" dirty="0" err="1"/>
              <a:t>theo</a:t>
            </a:r>
            <a:r>
              <a:rPr lang="en-US" altLang="en-US" b="1" dirty="0"/>
              <a:t> </a:t>
            </a:r>
            <a:r>
              <a:rPr lang="en-US" altLang="en-US" b="1" dirty="0" err="1"/>
              <a:t>thứ</a:t>
            </a:r>
            <a:r>
              <a:rPr lang="en-US" altLang="en-US" b="1" dirty="0"/>
              <a:t> </a:t>
            </a:r>
            <a:r>
              <a:rPr lang="en-US" altLang="en-US" b="1" dirty="0" err="1"/>
              <a:t>tự</a:t>
            </a:r>
            <a:r>
              <a:rPr lang="en-US" altLang="en-US" b="1" dirty="0"/>
              <a:t>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bé</a:t>
            </a:r>
            <a:r>
              <a:rPr lang="en-US" altLang="en-US" b="1" dirty="0"/>
              <a:t> </a:t>
            </a:r>
            <a:r>
              <a:rPr lang="en-US" altLang="en-US" b="1" dirty="0" err="1"/>
              <a:t>đến</a:t>
            </a:r>
            <a:r>
              <a:rPr lang="en-US" altLang="en-US" b="1" dirty="0"/>
              <a:t> </a:t>
            </a:r>
            <a:r>
              <a:rPr lang="en-US" altLang="en-US" b="1" dirty="0" err="1"/>
              <a:t>lớn</a:t>
            </a:r>
            <a:r>
              <a:rPr lang="en-US" altLang="en-US" b="1" dirty="0"/>
              <a:t>: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447800" y="1447800"/>
            <a:ext cx="792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latin typeface="Arial" pitchFamily="34" charset="0"/>
              </a:rPr>
              <a:t>5,736 ; 6,01 ; 5,673 ; 5,763 ;  6,1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-76200" y="4419600"/>
            <a:ext cx="84581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b="1" dirty="0">
                <a:solidFill>
                  <a:srgbClr val="FF0000"/>
                </a:solidFill>
                <a:cs typeface="Times New Roman" pitchFamily="18" charset="0"/>
              </a:rPr>
              <a:t> Kết quả đúng là : 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5,673 ; 5,736 ; 5,763</a:t>
            </a:r>
            <a:r>
              <a:rPr lang="vi-VN" altLang="en-US" b="1" dirty="0">
                <a:solidFill>
                  <a:srgbClr val="FF0000"/>
                </a:solidFill>
                <a:cs typeface="Times New Roman" pitchFamily="18" charset="0"/>
              </a:rPr>
              <a:t> ; 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6,01 ; 6,1</a:t>
            </a:r>
          </a:p>
        </p:txBody>
      </p:sp>
      <p:pic>
        <p:nvPicPr>
          <p:cNvPr id="10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18" y="1524000"/>
            <a:ext cx="3505200" cy="305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553200" y="2438400"/>
            <a:ext cx="22098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8700">
              <a:defRPr/>
            </a:pP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Thảo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luận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nhóm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  <a:sym typeface="+mn-lt"/>
              </a:rPr>
              <a:t> 2</a:t>
            </a:r>
            <a:endParaRPr lang="zh-CN" altLang="en-US" sz="3200" b="1" dirty="0">
              <a:solidFill>
                <a:srgbClr val="00B050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  <a:sym typeface="+mn-lt"/>
            </a:endParaRPr>
          </a:p>
        </p:txBody>
      </p:sp>
      <p:pic>
        <p:nvPicPr>
          <p:cNvPr id="12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1850571"/>
            <a:ext cx="3505200" cy="26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457200" y="2667000"/>
            <a:ext cx="2133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8700">
              <a:defRPr/>
            </a:pP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0" name="Hộp Văn bản 1"/>
          <p:cNvSpPr txBox="1">
            <a:spLocks noChangeArrowheads="1"/>
          </p:cNvSpPr>
          <p:nvPr/>
        </p:nvSpPr>
        <p:spPr bwMode="auto">
          <a:xfrm>
            <a:off x="228600" y="1208088"/>
            <a:ext cx="8686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3200" b="1" dirty="0" err="1"/>
              <a:t>Bài</a:t>
            </a:r>
            <a:r>
              <a:rPr lang="en-US" sz="3200" b="1" dirty="0"/>
              <a:t> 3.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lớn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bé</a:t>
            </a:r>
            <a:r>
              <a:rPr lang="en-US" sz="3200" b="1" dirty="0"/>
              <a:t>:</a:t>
            </a:r>
          </a:p>
          <a:p>
            <a:r>
              <a:rPr lang="en-US" sz="3200" b="1" dirty="0"/>
              <a:t>0,16 ; 0,219 ; 0,19 ; 0,291 ; 0,17</a:t>
            </a:r>
          </a:p>
        </p:txBody>
      </p:sp>
      <p:sp>
        <p:nvSpPr>
          <p:cNvPr id="11" name="Hộp Văn bản 3"/>
          <p:cNvSpPr txBox="1">
            <a:spLocks noChangeArrowheads="1"/>
          </p:cNvSpPr>
          <p:nvPr/>
        </p:nvSpPr>
        <p:spPr bwMode="auto">
          <a:xfrm>
            <a:off x="838200" y="2713038"/>
            <a:ext cx="701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xếp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theo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từ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endParaRPr lang="en-US" dirty="0"/>
          </a:p>
        </p:txBody>
      </p:sp>
      <p:sp>
        <p:nvSpPr>
          <p:cNvPr id="12" name="Hộp Văn bản 5"/>
          <p:cNvSpPr txBox="1">
            <a:spLocks noChangeArrowheads="1"/>
          </p:cNvSpPr>
          <p:nvPr/>
        </p:nvSpPr>
        <p:spPr bwMode="auto">
          <a:xfrm>
            <a:off x="990600" y="3455988"/>
            <a:ext cx="678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0,291 ; 0,219; 0,19 ; 0,17; 0,16</a:t>
            </a:r>
          </a:p>
        </p:txBody>
      </p:sp>
    </p:spTree>
    <p:extLst>
      <p:ext uri="{BB962C8B-B14F-4D97-AF65-F5344CB8AC3E}">
        <p14:creationId xmlns:p14="http://schemas.microsoft.com/office/powerpoint/2010/main" val="204258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74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WordArt 5"/>
          <p:cNvSpPr>
            <a:spLocks noChangeArrowheads="1" noChangeShapeType="1" noTextEdit="1"/>
          </p:cNvSpPr>
          <p:nvPr/>
        </p:nvSpPr>
        <p:spPr bwMode="auto">
          <a:xfrm>
            <a:off x="838201" y="790994"/>
            <a:ext cx="7308414" cy="274674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Vận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dụng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Arial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 rot="20876853">
            <a:off x="2643177" y="3038894"/>
            <a:ext cx="5353803" cy="1998415"/>
            <a:chOff x="5225" y="9335"/>
            <a:chExt cx="2520" cy="1750"/>
          </a:xfrm>
        </p:grpSpPr>
        <p:sp>
          <p:nvSpPr>
            <p:cNvPr id="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6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800" b="1">
                  <a:solidFill>
                    <a:srgbClr val="000000"/>
                  </a:solidFill>
                  <a:latin typeface="VnBangkok"/>
                  <a:cs typeface="Times New Roman" pitchFamily="18" charset="0"/>
                </a:rPr>
                <a:t> </a:t>
              </a:r>
              <a:endParaRPr lang="en-US" altLang="vi-VN" sz="4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3009900" y="4133802"/>
            <a:ext cx="4191000" cy="2128838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" y="79747"/>
            <a:ext cx="142081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898737"/>
            <a:ext cx="142716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4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-26988"/>
            <a:ext cx="9144000" cy="6958013"/>
            <a:chOff x="0" y="0"/>
            <a:chExt cx="5760" cy="4383"/>
          </a:xfrm>
        </p:grpSpPr>
        <p:sp>
          <p:nvSpPr>
            <p:cNvPr id="14369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1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2328" name="WordArt 8"/>
          <p:cNvSpPr>
            <a:spLocks noChangeArrowheads="1" noChangeShapeType="1" noTextEdit="1"/>
          </p:cNvSpPr>
          <p:nvPr/>
        </p:nvSpPr>
        <p:spPr bwMode="auto">
          <a:xfrm>
            <a:off x="2195513" y="260350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258888" y="1182688"/>
            <a:ext cx="7561262" cy="10937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0,54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0,456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835150" y="4868863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=</a:t>
            </a:r>
            <a:endParaRPr lang="en-US" sz="40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486886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6438" y="50133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912813" y="50847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692275" y="2565400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25812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1675" y="26543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908050" y="27670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676400" y="37338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cs typeface="Arial" charset="0"/>
              </a:rPr>
              <a:t>&lt;</a:t>
            </a:r>
            <a:endParaRPr lang="en-US" sz="40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71633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0713" y="386080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27088" y="386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4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22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167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210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177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167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772400" y="3773488"/>
            <a:ext cx="1447800" cy="1179512"/>
            <a:chOff x="4320" y="2928"/>
            <a:chExt cx="1104" cy="1104"/>
          </a:xfrm>
        </p:grpSpPr>
        <p:sp>
          <p:nvSpPr>
            <p:cNvPr id="1436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6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6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8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-26988"/>
            <a:ext cx="9144000" cy="6958013"/>
            <a:chOff x="0" y="0"/>
            <a:chExt cx="5760" cy="4383"/>
          </a:xfrm>
        </p:grpSpPr>
        <p:sp>
          <p:nvSpPr>
            <p:cNvPr id="15393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5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3352" name="WordArt 8"/>
          <p:cNvSpPr>
            <a:spLocks noChangeArrowheads="1" noChangeShapeType="1" noTextEdit="1"/>
          </p:cNvSpPr>
          <p:nvPr/>
        </p:nvSpPr>
        <p:spPr bwMode="auto">
          <a:xfrm>
            <a:off x="2195513" y="260350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258888" y="1182688"/>
            <a:ext cx="7656512" cy="10937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thập phân nào lớn nhất: 2,89 ; 3,2 ;2,98 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752600" y="2636838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2,89</a:t>
            </a:r>
            <a:endParaRPr lang="en-US" sz="32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63683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278130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63" y="28527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588293" y="3892550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</a:t>
            </a:r>
            <a:endParaRPr lang="en-US" altLang="en-US" sz="4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068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9600" y="377983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5975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676400" y="47879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000" b="1">
                <a:solidFill>
                  <a:schemeClr val="bg1"/>
                </a:solidFill>
                <a:latin typeface="Arial" charset="0"/>
                <a:cs typeface="Arial" charset="0"/>
              </a:rPr>
              <a:t>2,98</a:t>
            </a:r>
            <a:endParaRPr 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7879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93236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13" y="49323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4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22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167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210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177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167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887942" y="3866357"/>
            <a:ext cx="1447800" cy="1179512"/>
            <a:chOff x="4320" y="2928"/>
            <a:chExt cx="1104" cy="1104"/>
          </a:xfrm>
        </p:grpSpPr>
        <p:sp>
          <p:nvSpPr>
            <p:cNvPr id="1539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9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7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2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-26988"/>
            <a:ext cx="9901238" cy="6958013"/>
            <a:chOff x="0" y="0"/>
            <a:chExt cx="6237" cy="4383"/>
          </a:xfrm>
        </p:grpSpPr>
        <p:sp>
          <p:nvSpPr>
            <p:cNvPr id="16417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9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0" name="Text Box 6"/>
            <p:cNvSpPr txBox="1">
              <a:spLocks noChangeArrowheads="1"/>
            </p:cNvSpPr>
            <p:nvPr/>
          </p:nvSpPr>
          <p:spPr bwMode="auto">
            <a:xfrm>
              <a:off x="2926" y="4156"/>
              <a:ext cx="331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http://tieuhoc.info</a:t>
              </a: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Pham Khac Lap Kien Bai Primary School – 2015</a:t>
              </a:r>
            </a:p>
          </p:txBody>
        </p:sp>
      </p:grpSp>
      <p:sp>
        <p:nvSpPr>
          <p:cNvPr id="314376" name="WordArt 8"/>
          <p:cNvSpPr>
            <a:spLocks noChangeArrowheads="1" noChangeShapeType="1" noTextEdit="1"/>
          </p:cNvSpPr>
          <p:nvPr/>
        </p:nvSpPr>
        <p:spPr bwMode="auto">
          <a:xfrm>
            <a:off x="2195513" y="260350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755650" y="1052513"/>
            <a:ext cx="8172450" cy="165576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/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6,9 ; 9,6 ; 6,56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752601" y="2987675"/>
            <a:ext cx="555570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6,9 ; 9,6 ; 6,56.</a:t>
            </a:r>
            <a:endParaRPr lang="en-US" sz="32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9876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31321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63" y="32035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930003" y="4156075"/>
            <a:ext cx="528399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6,56 ; 6,9 ; 9,6.</a:t>
            </a: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1560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8650" y="42291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35025" y="43418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724025" y="5148263"/>
            <a:ext cx="63769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          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6,9 ; 6,56 ; 9,6.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14826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52463" y="52927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58838" y="52927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-139700" y="1066800"/>
            <a:ext cx="1398588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250825" y="1484313"/>
            <a:ext cx="576263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167688" y="2941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210550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177213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167688" y="29559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772400" y="4124325"/>
            <a:ext cx="1447800" cy="1179513"/>
            <a:chOff x="4320" y="2928"/>
            <a:chExt cx="1104" cy="1104"/>
          </a:xfrm>
        </p:grpSpPr>
        <p:sp>
          <p:nvSpPr>
            <p:cNvPr id="164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86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6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213991" y="1859049"/>
            <a:ext cx="2041347" cy="2432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1770028" y="-5241"/>
            <a:ext cx="1261874" cy="1454890"/>
          </a:xfrm>
          <a:prstGeom prst="rect">
            <a:avLst/>
          </a:prstGeom>
        </p:spPr>
      </p:pic>
      <p:pic>
        <p:nvPicPr>
          <p:cNvPr id="35" name="图片 34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38" y="3867163"/>
            <a:ext cx="9154001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036" y="4728845"/>
            <a:ext cx="2931319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33" y="4800613"/>
            <a:ext cx="872966" cy="1918335"/>
          </a:xfrm>
          <a:prstGeom prst="rect">
            <a:avLst/>
          </a:prstGeom>
        </p:spPr>
      </p:pic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1315107" y="742161"/>
            <a:ext cx="6628723" cy="2209800"/>
          </a:xfrm>
          <a:prstGeom prst="rect">
            <a:avLst/>
          </a:prstGeom>
        </p:spPr>
        <p:txBody>
          <a:bodyPr wrap="none" lIns="91397" tIns="45699" rIns="91397" bIns="45699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defTabSz="91396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Arial"/>
                <a:cs typeface="Arial"/>
              </a:rPr>
              <a:t>KHỞI ĐỘNG</a:t>
            </a:r>
          </a:p>
        </p:txBody>
      </p:sp>
      <p:pic>
        <p:nvPicPr>
          <p:cNvPr id="18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6883242" y="858023"/>
            <a:ext cx="2041347" cy="2432210"/>
          </a:xfrm>
          <a:prstGeom prst="rect">
            <a:avLst/>
          </a:prstGeom>
        </p:spPr>
      </p:pic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1057995" y="2784034"/>
            <a:ext cx="7391400" cy="2166257"/>
          </a:xfrm>
          <a:prstGeom prst="rect">
            <a:avLst/>
          </a:prstGeom>
          <a:noFill/>
        </p:spPr>
        <p:txBody>
          <a:bodyPr wrap="none" lIns="91397" tIns="45699" rIns="91397" bIns="45699" fromWordArt="1">
            <a:prstTxWarp prst="textCascadeUp">
              <a:avLst>
                <a:gd name="adj" fmla="val 7556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TRÒ CHƠI: </a:t>
            </a:r>
          </a:p>
          <a:p>
            <a:pPr algn="ctr">
              <a:defRPr/>
            </a:pPr>
            <a:r>
              <a:rPr lang="vi-VN" sz="36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aril"/>
              </a:rPr>
              <a:t>XEM AI NHỚ NHẤT</a:t>
            </a:r>
            <a:r>
              <a:rPr lang="en-US" sz="3600" b="1" kern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aril"/>
              </a:rPr>
              <a:t>?</a:t>
            </a:r>
          </a:p>
        </p:txBody>
      </p:sp>
      <p:pic>
        <p:nvPicPr>
          <p:cNvPr id="10" name="Picture 5" descr="10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02009"/>
            <a:ext cx="829394" cy="1269591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B9ACB02-FDA9-43EA-A9A9-291C767AC7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23" y="0"/>
            <a:ext cx="2222477" cy="1109397"/>
          </a:xfrm>
          <a:prstGeom prst="rect">
            <a:avLst/>
          </a:prstGeom>
          <a:noFill/>
          <a:ln>
            <a:noFill/>
          </a:ln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69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9677499048458574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4" y="98424"/>
            <a:ext cx="8969375" cy="6683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2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47485" y="1060683"/>
            <a:ext cx="6613153" cy="555201"/>
          </a:xfrm>
          <a:prstGeom prst="rect">
            <a:avLst/>
          </a:prstGeom>
          <a:noFill/>
        </p:spPr>
        <p:txBody>
          <a:bodyPr wrap="square" lIns="77393" tIns="38696" rIns="77393" bIns="38696" rtlCol="0">
            <a:spAutoFit/>
          </a:bodyPr>
          <a:lstStyle/>
          <a:p>
            <a:pPr defTabSz="792194"/>
            <a:r>
              <a:rPr lang="en-US" sz="3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>
            <a:hlinkClick r:id="" action="ppaction://noaction"/>
          </p:cNvPr>
          <p:cNvSpPr/>
          <p:nvPr/>
        </p:nvSpPr>
        <p:spPr>
          <a:xfrm rot="10800000">
            <a:off x="6175956" y="5105400"/>
            <a:ext cx="1523999" cy="75587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93" tIns="38696" rIns="77393" bIns="38696" rtlCol="0" anchor="ctr"/>
          <a:lstStyle/>
          <a:p>
            <a:pPr algn="ctr" defTabSz="914008"/>
            <a:endParaRPr lang="vi-VN">
              <a:solidFill>
                <a:prstClr val="white"/>
              </a:solidFill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585269" y="152400"/>
            <a:ext cx="8580854" cy="3733800"/>
          </a:xfrm>
          <a:prstGeom prst="snip2DiagRect">
            <a:avLst>
              <a:gd name="adj1" fmla="val 0"/>
              <a:gd name="adj2" fmla="val 30081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93" tIns="38696" rIns="77393" bIns="38696" rtlCol="0" anchor="ctr"/>
          <a:lstStyle/>
          <a:p>
            <a:pPr algn="ctr" defTabSz="792194"/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defTabSz="792194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thêm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0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bên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phần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thập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963,5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thập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mới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thập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just" defTabSz="792194"/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2901" y="4267200"/>
            <a:ext cx="6019800" cy="1848532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7393" tIns="38696" rIns="77393" bIns="38696" rtlCol="0" anchor="ctr"/>
          <a:lstStyle/>
          <a:p>
            <a:pPr algn="ctr" defTabSz="913877"/>
            <a:r>
              <a:rPr lang="en-US" sz="5400" b="1" dirty="0">
                <a:solidFill>
                  <a:srgbClr val="FF0000"/>
                </a:solidFill>
                <a:latin typeface="Aaril"/>
                <a:cs typeface="Times New Roman" panose="02020603050405020304" pitchFamily="18" charset="0"/>
              </a:rPr>
              <a:t>963,50</a:t>
            </a:r>
            <a:r>
              <a:rPr lang="vi-VN" sz="5400" b="1" dirty="0">
                <a:solidFill>
                  <a:srgbClr val="FF0000"/>
                </a:solidFill>
                <a:latin typeface="Aaril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Tieng-vo-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3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651" y="6115732"/>
            <a:ext cx="469236" cy="5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" action="ppaction://noaction"/>
          </p:cNvPr>
          <p:cNvSpPr/>
          <p:nvPr/>
        </p:nvSpPr>
        <p:spPr>
          <a:xfrm rot="10800000">
            <a:off x="4610100" y="4956134"/>
            <a:ext cx="1143000" cy="755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82" tIns="38690" rIns="77382" bIns="38690" rtlCol="0" anchor="ctr"/>
          <a:lstStyle/>
          <a:p>
            <a:pPr algn="ctr" defTabSz="913877"/>
            <a:endParaRPr lang="vi-VN">
              <a:solidFill>
                <a:prstClr val="white"/>
              </a:solidFill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76200" y="152400"/>
            <a:ext cx="9067800" cy="4114800"/>
          </a:xfrm>
          <a:prstGeom prst="snip2DiagRect">
            <a:avLst>
              <a:gd name="adj1" fmla="val 0"/>
              <a:gd name="adj2" fmla="val 31233"/>
            </a:avLst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7382" tIns="38690" rIns="77382" bIns="38690" rtlCol="0" anchor="ctr"/>
          <a:lstStyle/>
          <a:p>
            <a:pPr defTabSz="792080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ở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234,700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nip Diagonal Corner Rectangle 5"/>
              <p:cNvSpPr/>
              <p:nvPr/>
            </p:nvSpPr>
            <p:spPr>
              <a:xfrm>
                <a:off x="472949" y="4419600"/>
                <a:ext cx="3762874" cy="1563289"/>
              </a:xfrm>
              <a:prstGeom prst="snip2DiagRect">
                <a:avLst>
                  <a:gd name="adj1" fmla="val 0"/>
                  <a:gd name="adj2" fmla="val 39309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7382" tIns="38690" rIns="77382" bIns="38690" rtlCol="0" anchor="ctr"/>
              <a:lstStyle/>
              <a:p>
                <a:pPr algn="ctr" defTabSz="913877"/>
                <a:r>
                  <a:rPr lang="en-US" sz="4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án: 234,7</a:t>
                </a:r>
                <a14:m>
                  <m:oMath xmlns:m="http://schemas.openxmlformats.org/officeDocument/2006/math">
                    <m:r>
                      <a:rPr lang="vi-VN" sz="4800" b="1" i="1" smtClean="0">
                        <a:solidFill>
                          <a:srgbClr val="FFFF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vi-VN" sz="4800" b="1" dirty="0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nip Diagonal Corner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49" y="4419600"/>
                <a:ext cx="3762874" cy="1563289"/>
              </a:xfrm>
              <a:prstGeom prst="snip2DiagRect">
                <a:avLst>
                  <a:gd name="adj1" fmla="val 0"/>
                  <a:gd name="adj2" fmla="val 39309"/>
                </a:avLst>
              </a:prstGeom>
              <a:blipFill rotWithShape="1">
                <a:blip r:embed="rId5"/>
                <a:stretch>
                  <a:fillRect t="-730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Tieng-vo-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1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927" y="6262461"/>
            <a:ext cx="469236" cy="5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9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" action="ppaction://noaction"/>
          </p:cNvPr>
          <p:cNvSpPr/>
          <p:nvPr/>
        </p:nvSpPr>
        <p:spPr>
          <a:xfrm rot="10800000">
            <a:off x="7551174" y="4388893"/>
            <a:ext cx="1143000" cy="755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82" tIns="38690" rIns="77382" bIns="38690" rtlCol="0" anchor="ctr"/>
          <a:lstStyle/>
          <a:p>
            <a:pPr algn="ctr" defTabSz="913877"/>
            <a:endParaRPr lang="vi-VN">
              <a:solidFill>
                <a:prstClr val="white"/>
              </a:solidFill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351926" y="304800"/>
            <a:ext cx="8563474" cy="2285999"/>
          </a:xfrm>
          <a:prstGeom prst="snip2DiagRect">
            <a:avLst>
              <a:gd name="adj1" fmla="val 0"/>
              <a:gd name="adj2" fmla="val 31233"/>
            </a:avLst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7382" tIns="38690" rIns="77382" bIns="38690" rtlCol="0" anchor="ctr"/>
          <a:lstStyle/>
          <a:p>
            <a:pPr defTabSz="792080"/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15,30.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nip Diagonal Corner Rectangle 5"/>
              <p:cNvSpPr/>
              <p:nvPr/>
            </p:nvSpPr>
            <p:spPr>
              <a:xfrm>
                <a:off x="1371600" y="3581399"/>
                <a:ext cx="5562600" cy="1791889"/>
              </a:xfrm>
              <a:prstGeom prst="snip2DiagRect">
                <a:avLst>
                  <a:gd name="adj1" fmla="val 0"/>
                  <a:gd name="adj2" fmla="val 39309"/>
                </a:avLst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7382" tIns="38690" rIns="77382" bIns="38690" rtlCol="0" anchor="ctr"/>
              <a:lstStyle/>
              <a:p>
                <a:pPr algn="ctr" defTabSz="913877"/>
                <a:r>
                  <a:rPr lang="en-US" sz="4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án: 15,3; 15,300</a:t>
                </a:r>
                <a14:m>
                  <m:oMath xmlns:m="http://schemas.openxmlformats.org/officeDocument/2006/math">
                    <m:r>
                      <a:rPr lang="vi-VN" sz="4800" b="1" i="1" smtClean="0">
                        <a:solidFill>
                          <a:srgbClr val="FFFF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vi-VN" sz="4800" b="1" dirty="0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nip Diagonal Corner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581399"/>
                <a:ext cx="5562600" cy="1791889"/>
              </a:xfrm>
              <a:prstGeom prst="snip2DiagRect">
                <a:avLst>
                  <a:gd name="adj1" fmla="val 0"/>
                  <a:gd name="adj2" fmla="val 39309"/>
                </a:avLst>
              </a:prstGeom>
              <a:blipFill rotWithShape="1">
                <a:blip r:embed="rId5"/>
                <a:stretch>
                  <a:fillRect b="-11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Tieng-vo-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1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927" y="6262461"/>
            <a:ext cx="469236" cy="5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" y="-98918"/>
            <a:ext cx="9202654" cy="695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0" y="552271"/>
            <a:ext cx="876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u="sng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TOÁN</a:t>
            </a:r>
          </a:p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 24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SO SÁNH HAI SỐ THẬP PHÂN</a:t>
            </a:r>
            <a:endParaRPr lang="en-US" sz="3600" dirty="0">
              <a:solidFill>
                <a:srgbClr val="FF0000"/>
              </a:solidFill>
              <a:latin typeface="Trebuchet M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" y="-26987"/>
            <a:ext cx="132873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7" y="15875"/>
            <a:ext cx="12747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3310">
            <a:off x="-27491" y="5451486"/>
            <a:ext cx="1415962" cy="141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5583237"/>
            <a:ext cx="127952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93" y="4479924"/>
            <a:ext cx="19018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4479923"/>
            <a:ext cx="19018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40" y="4479924"/>
            <a:ext cx="19018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09" y="4438067"/>
            <a:ext cx="19018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81000" y="1905000"/>
            <a:ext cx="87630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Yêu cầu cần đạt:</a:t>
            </a:r>
          </a:p>
          <a:p>
            <a:r>
              <a:rPr lang="pt-BR" sz="3200" b="1" i="1" dirty="0"/>
              <a:t>-</a:t>
            </a:r>
            <a:r>
              <a:rPr lang="pt-BR" sz="3200" b="1" dirty="0"/>
              <a:t> </a:t>
            </a:r>
            <a:r>
              <a:rPr lang="pt-BR" sz="3200" dirty="0"/>
              <a:t>Biết so sánh hai số thập phân .</a:t>
            </a:r>
            <a:endParaRPr lang="en-US" sz="3200" dirty="0"/>
          </a:p>
          <a:p>
            <a:r>
              <a:rPr lang="pt-BR" sz="3200" dirty="0"/>
              <a:t>- Sắp xếp các số thập phân theo thứ tự từ bé đến lớn và ngược lại.</a:t>
            </a:r>
            <a:endParaRPr lang="en-US" sz="3200" dirty="0"/>
          </a:p>
          <a:p>
            <a:r>
              <a:rPr lang="pl-PL" sz="3200" dirty="0"/>
              <a:t>- H</a:t>
            </a:r>
            <a:r>
              <a:rPr lang="en-US" sz="3200" dirty="0" err="1"/>
              <a:t>ọc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pl-PL" sz="3200" dirty="0"/>
              <a:t> cả lớp làm được bài 1, 2.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621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5"/>
          <p:cNvSpPr>
            <a:spLocks noChangeArrowheads="1" noChangeShapeType="1" noTextEdit="1"/>
          </p:cNvSpPr>
          <p:nvPr/>
        </p:nvSpPr>
        <p:spPr bwMode="auto">
          <a:xfrm>
            <a:off x="9832" y="1044512"/>
            <a:ext cx="8305800" cy="27368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KHÁM PHÁ</a:t>
            </a:r>
          </a:p>
        </p:txBody>
      </p:sp>
      <p:grpSp>
        <p:nvGrpSpPr>
          <p:cNvPr id="60420" name="Group 18"/>
          <p:cNvGrpSpPr>
            <a:grpSpLocks/>
          </p:cNvGrpSpPr>
          <p:nvPr/>
        </p:nvGrpSpPr>
        <p:grpSpPr bwMode="auto">
          <a:xfrm rot="-1210856">
            <a:off x="2792416" y="2989265"/>
            <a:ext cx="4219575" cy="1620837"/>
            <a:chOff x="5225" y="9335"/>
            <a:chExt cx="2520" cy="1750"/>
          </a:xfrm>
        </p:grpSpPr>
        <p:sp>
          <p:nvSpPr>
            <p:cNvPr id="60421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60422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3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5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800" b="1">
                  <a:solidFill>
                    <a:srgbClr val="000000"/>
                  </a:solidFill>
                  <a:latin typeface="VnBangkok"/>
                  <a:cs typeface="Times New Roman" pitchFamily="18" charset="0"/>
                </a:rPr>
                <a:t> </a:t>
              </a:r>
              <a:endParaRPr lang="en-US" altLang="vi-VN" sz="4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604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604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0">
                  <a:solidFill>
                    <a:srgbClr val="FFFFFF"/>
                  </a:solidFill>
                  <a:latin typeface="VNbritannic"/>
                  <a:cs typeface="Arial" charset="0"/>
                </a:rPr>
                <a:t>NÀM </a:t>
              </a:r>
            </a:p>
          </p:txBody>
        </p:sp>
        <p:sp>
          <p:nvSpPr>
            <p:cNvPr id="604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pic>
        <p:nvPicPr>
          <p:cNvPr id="14" name="Picture 5" descr="blumen-pflanzen04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94" y="3267411"/>
            <a:ext cx="279653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040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ình nền Powerpoint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-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1524000"/>
            <a:ext cx="701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b="1" u="sng" dirty="0" err="1"/>
              <a:t>Ví</a:t>
            </a:r>
            <a:r>
              <a:rPr lang="en-US" altLang="en-US" b="1" u="sng" dirty="0"/>
              <a:t> </a:t>
            </a:r>
            <a:r>
              <a:rPr lang="en-US" altLang="en-US" b="1" u="sng" dirty="0" err="1"/>
              <a:t>dụ</a:t>
            </a:r>
            <a:r>
              <a:rPr lang="en-US" altLang="en-US" b="1" u="sng" dirty="0"/>
              <a:t> 1</a:t>
            </a:r>
            <a:r>
              <a:rPr lang="en-US" altLang="en-US" b="1" dirty="0"/>
              <a:t>: So </a:t>
            </a:r>
            <a:r>
              <a:rPr lang="en-US" altLang="en-US" b="1" dirty="0" err="1"/>
              <a:t>sánh</a:t>
            </a:r>
            <a:r>
              <a:rPr lang="en-US" altLang="en-US" b="1" dirty="0"/>
              <a:t> 8,1m </a:t>
            </a:r>
            <a:r>
              <a:rPr lang="en-US" altLang="en-US" b="1" dirty="0" err="1"/>
              <a:t>và</a:t>
            </a:r>
            <a:r>
              <a:rPr lang="en-US" altLang="en-US" b="1" dirty="0"/>
              <a:t> 7,9m.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28800" y="2057400"/>
            <a:ext cx="495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/>
              <a:t>Ta </a:t>
            </a:r>
            <a:r>
              <a:rPr lang="en-US" altLang="en-US" b="1" dirty="0" err="1"/>
              <a:t>có</a:t>
            </a:r>
            <a:r>
              <a:rPr lang="en-US" altLang="en-US" b="1" dirty="0"/>
              <a:t> </a:t>
            </a:r>
            <a:r>
              <a:rPr lang="en-US" altLang="en-US" b="1" dirty="0" err="1"/>
              <a:t>thể</a:t>
            </a:r>
            <a:r>
              <a:rPr lang="en-US" altLang="en-US" b="1" dirty="0"/>
              <a:t> </a:t>
            </a:r>
            <a:r>
              <a:rPr lang="en-US" altLang="en-US" b="1" dirty="0" err="1"/>
              <a:t>viết</a:t>
            </a:r>
            <a:r>
              <a:rPr lang="en-US" altLang="en-US" b="1" dirty="0"/>
              <a:t>: 8,1m  =       </a:t>
            </a:r>
            <a:r>
              <a:rPr lang="en-US" altLang="en-US" b="1" dirty="0" err="1"/>
              <a:t>dm</a:t>
            </a:r>
            <a:endParaRPr lang="en-US" altLang="en-US" b="1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962400" y="251460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/>
              <a:t>7,9m  =        </a:t>
            </a:r>
            <a:r>
              <a:rPr lang="en-US" altLang="en-US" b="1" dirty="0" err="1"/>
              <a:t>dm</a:t>
            </a:r>
            <a:endParaRPr lang="en-US" altLang="en-US" b="1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0" y="3276600"/>
            <a:ext cx="419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en-US" altLang="en-US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b="1" dirty="0">
                <a:cs typeface="Times New Roman" pitchFamily="18" charset="0"/>
              </a:rPr>
              <a:t>Ta </a:t>
            </a:r>
            <a:r>
              <a:rPr lang="en-US" altLang="en-US" b="1" dirty="0" err="1">
                <a:cs typeface="Times New Roman" pitchFamily="18" charset="0"/>
              </a:rPr>
              <a:t>có</a:t>
            </a:r>
            <a:r>
              <a:rPr lang="en-US" altLang="en-US" b="1" dirty="0">
                <a:cs typeface="Times New Roman" pitchFamily="18" charset="0"/>
              </a:rPr>
              <a:t> : 81 </a:t>
            </a:r>
            <a:r>
              <a:rPr lang="en-US" altLang="en-US" b="1" dirty="0" err="1">
                <a:cs typeface="Times New Roman" pitchFamily="18" charset="0"/>
              </a:rPr>
              <a:t>dm</a:t>
            </a:r>
            <a:r>
              <a:rPr lang="en-US" altLang="en-US" b="1" dirty="0">
                <a:cs typeface="Times New Roman" pitchFamily="18" charset="0"/>
              </a:rPr>
              <a:t>    79dm.</a:t>
            </a:r>
            <a:r>
              <a:rPr lang="en-US" altLang="en-US" sz="1800" b="1" dirty="0">
                <a:cs typeface="Times New Roman" pitchFamily="18" charset="0"/>
              </a:rPr>
              <a:t> 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334000" y="2057400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8000"/>
                </a:solidFill>
              </a:rPr>
              <a:t>81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257800" y="25146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8000"/>
                </a:solidFill>
              </a:rPr>
              <a:t>79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2362200" y="3276600"/>
            <a:ext cx="4572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886200" y="32766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cs typeface="Times New Roman" pitchFamily="18" charset="0"/>
              </a:rPr>
              <a:t>(81 &gt; 79 </a:t>
            </a:r>
            <a:r>
              <a:rPr lang="en-US" altLang="en-US" b="1" dirty="0" err="1">
                <a:cs typeface="Times New Roman" pitchFamily="18" charset="0"/>
              </a:rPr>
              <a:t>vì</a:t>
            </a:r>
            <a:r>
              <a:rPr lang="en-US" altLang="en-US" b="1" dirty="0">
                <a:cs typeface="Times New Roman" pitchFamily="18" charset="0"/>
              </a:rPr>
              <a:t> ở </a:t>
            </a:r>
            <a:r>
              <a:rPr lang="en-US" altLang="en-US" b="1" dirty="0" err="1">
                <a:cs typeface="Times New Roman" pitchFamily="18" charset="0"/>
              </a:rPr>
              <a:t>hàng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chục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có</a:t>
            </a:r>
            <a:r>
              <a:rPr lang="en-US" altLang="en-US" b="1" dirty="0">
                <a:cs typeface="Times New Roman" pitchFamily="18" charset="0"/>
              </a:rPr>
              <a:t> 8 &gt; 7)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1750" y="3810000"/>
            <a:ext cx="484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en-US" b="1" dirty="0"/>
              <a:t> </a:t>
            </a:r>
            <a:r>
              <a:rPr lang="en-US" altLang="en-US" b="1" dirty="0" err="1"/>
              <a:t>Tức</a:t>
            </a:r>
            <a:r>
              <a:rPr lang="en-US" altLang="en-US" b="1" dirty="0"/>
              <a:t> </a:t>
            </a:r>
            <a:r>
              <a:rPr lang="en-US" altLang="en-US" b="1" dirty="0" err="1"/>
              <a:t>là</a:t>
            </a:r>
            <a:r>
              <a:rPr lang="en-US" altLang="en-US" b="1" dirty="0"/>
              <a:t>:  8,1m     7,9m.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2438400" y="38100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8000"/>
                </a:solidFill>
                <a:latin typeface=".VnTime" pitchFamily="34" charset="0"/>
              </a:rPr>
              <a:t>&gt;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0" y="4343400"/>
            <a:ext cx="365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/>
              <a:t>Vậy</a:t>
            </a:r>
            <a:r>
              <a:rPr lang="en-US" altLang="en-US" b="1" dirty="0"/>
              <a:t>:       8,1        7,9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2438400" y="43434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8000"/>
                </a:solidFill>
                <a:latin typeface=".VnTime" pitchFamily="34" charset="0"/>
              </a:rPr>
              <a:t>&gt;</a:t>
            </a: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3470352" y="4298156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cs typeface="Times New Roman" pitchFamily="18" charset="0"/>
              </a:rPr>
              <a:t>(</a:t>
            </a:r>
            <a:r>
              <a:rPr lang="en-US" altLang="en-US" b="1" dirty="0" err="1">
                <a:cs typeface="Times New Roman" pitchFamily="18" charset="0"/>
              </a:rPr>
              <a:t>phần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nguyên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có</a:t>
            </a:r>
            <a:r>
              <a:rPr lang="en-US" altLang="en-US" b="1" dirty="0">
                <a:cs typeface="Times New Roman" pitchFamily="18" charset="0"/>
              </a:rPr>
              <a:t> 8 &gt; 7)</a:t>
            </a: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0" y="51054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  </a:t>
            </a:r>
            <a:r>
              <a:rPr lang="en-US" altLang="en-US" b="1" dirty="0"/>
              <a:t>* </a:t>
            </a:r>
            <a:r>
              <a:rPr lang="en-US" altLang="en-US" b="1" u="sng" dirty="0" err="1"/>
              <a:t>Kết</a:t>
            </a:r>
            <a:r>
              <a:rPr lang="en-US" altLang="en-US" b="1" u="sng" dirty="0"/>
              <a:t> </a:t>
            </a:r>
            <a:r>
              <a:rPr lang="en-US" altLang="en-US" b="1" u="sng" dirty="0" err="1"/>
              <a:t>luận</a:t>
            </a:r>
            <a:r>
              <a:rPr lang="en-US" altLang="en-US" b="1" dirty="0"/>
              <a:t>: </a:t>
            </a:r>
            <a:r>
              <a:rPr lang="en-US" altLang="en-US" b="1" dirty="0" err="1">
                <a:solidFill>
                  <a:srgbClr val="FF0000"/>
                </a:solidFill>
              </a:rPr>
              <a:t>Trong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hai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số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thập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phân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có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nguyên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khác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nhau</a:t>
            </a:r>
            <a:r>
              <a:rPr lang="en-US" altLang="en-US" b="1" dirty="0">
                <a:solidFill>
                  <a:srgbClr val="FF0000"/>
                </a:solidFill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</a:rPr>
              <a:t>số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thập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phân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nào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có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nguyên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lớn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hơn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thì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số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đó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lớn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hơn</a:t>
            </a:r>
            <a:r>
              <a:rPr lang="en-US" altLang="en-US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78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934</Words>
  <Application>Microsoft Office PowerPoint</Application>
  <PresentationFormat>On-screen Show (4:3)</PresentationFormat>
  <Paragraphs>168</Paragraphs>
  <Slides>19</Slides>
  <Notes>5</Notes>
  <HiddenSlides>0</HiddenSlides>
  <MMClips>4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黑体</vt:lpstr>
      <vt:lpstr>宋体</vt:lpstr>
      <vt:lpstr>.VnHelvetInsH</vt:lpstr>
      <vt:lpstr>.VnTime</vt:lpstr>
      <vt:lpstr>.VnTimeH</vt:lpstr>
      <vt:lpstr>Aaril</vt:lpstr>
      <vt:lpstr>Arial</vt:lpstr>
      <vt:lpstr>Arial-Rounded</vt:lpstr>
      <vt:lpstr>Calibri</vt:lpstr>
      <vt:lpstr>Cambria Math</vt:lpstr>
      <vt:lpstr>Impact</vt:lpstr>
      <vt:lpstr>Times New Roman</vt:lpstr>
      <vt:lpstr>Trebuchet MS</vt:lpstr>
      <vt:lpstr>VnBangkok</vt:lpstr>
      <vt:lpstr>VNbritannic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89</cp:revision>
  <dcterms:created xsi:type="dcterms:W3CDTF">2021-10-22T07:41:53Z</dcterms:created>
  <dcterms:modified xsi:type="dcterms:W3CDTF">2023-10-23T11:46:52Z</dcterms:modified>
</cp:coreProperties>
</file>