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6" r:id="rId2"/>
  </p:sldMasterIdLst>
  <p:notesMasterIdLst>
    <p:notesMasterId r:id="rId15"/>
  </p:notesMasterIdLst>
  <p:sldIdLst>
    <p:sldId id="479" r:id="rId3"/>
    <p:sldId id="485" r:id="rId4"/>
    <p:sldId id="422" r:id="rId5"/>
    <p:sldId id="480" r:id="rId6"/>
    <p:sldId id="486" r:id="rId7"/>
    <p:sldId id="482" r:id="rId8"/>
    <p:sldId id="481" r:id="rId9"/>
    <p:sldId id="428" r:id="rId10"/>
    <p:sldId id="483" r:id="rId11"/>
    <p:sldId id="487" r:id="rId12"/>
    <p:sldId id="282" r:id="rId13"/>
    <p:sldId id="300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00FFFF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>
        <p:scale>
          <a:sx n="89" d="100"/>
          <a:sy n="89" d="100"/>
        </p:scale>
        <p:origin x="-72" y="54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3AD7-FEB8-4FD7-A0FB-4F2EAA9D650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5C5094-DF98-4F5E-87CA-65D5A514E256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6722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432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14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30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8953"/>
      </p:ext>
    </p:extLst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1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55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554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54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769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9306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3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35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9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00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0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26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6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5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9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7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56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20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1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67" y="0"/>
            <a:ext cx="13309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080933" y="1338264"/>
            <a:ext cx="3962400" cy="297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>
            <a:spAutoFit/>
          </a:bodyPr>
          <a:lstStyle/>
          <a:p>
            <a:endParaRPr lang="vi-VN" sz="1890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812800" y="1968500"/>
            <a:ext cx="12598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MÔN:  TIẾNG VIỆT </a:t>
            </a:r>
          </a:p>
          <a:p>
            <a:pPr marL="0" lvl="1" indent="0"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Bài 9: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Ơ, ơ, ~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3600" b="1">
              <a:latin typeface=".VnAvan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1600" y="4114801"/>
            <a:ext cx="1188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Giáo </a:t>
            </a: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 dạy: Phan Thị Thiệm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600" b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b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1A4 </a:t>
            </a:r>
            <a:endParaRPr lang="en-US" sz="3600" b="1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>
                    <a:lumMod val="2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307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30726"/>
            <a:ext cx="1016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85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50545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352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622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9530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711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600" y="533401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TIỂU HỌC TIÊN </a:t>
            </a:r>
            <a:r>
              <a:rPr lang="en-GB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</a:p>
          <a:p>
            <a:pPr algn="ctr" eaLnBrk="1" hangingPunct="1">
              <a:lnSpc>
                <a:spcPct val="150000"/>
              </a:lnSpc>
            </a:pPr>
            <a:endParaRPr lang="en-GB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7" grpId="0" build="allAtOnce"/>
      <p:bldP spid="8" grpId="0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2209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066800" y="602158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B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05894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599"/>
            <a:ext cx="11811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19050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Cuûng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coá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    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24210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Vöøa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roài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caùc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aâm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gì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?      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/>
          <p:nvPr/>
        </p:nvSpPr>
        <p:spPr>
          <a:xfrm>
            <a:off x="3641725" y="3052763"/>
            <a:ext cx="4033476" cy="193899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1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89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876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086726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670300" y="9144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Daën</a:t>
            </a:r>
            <a:r>
              <a:rPr lang="en-US" sz="7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doø</a:t>
            </a:r>
            <a:endParaRPr lang="en-US" sz="7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ào rừng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381000"/>
            <a:ext cx="1135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738"/>
            <a:ext cx="11811000" cy="5812662"/>
          </a:xfrm>
          <a:prstGeom prst="rect">
            <a:avLst/>
          </a:prstGeom>
        </p:spPr>
      </p:pic>
      <p:grpSp>
        <p:nvGrpSpPr>
          <p:cNvPr id="8194" name="Group 15"/>
          <p:cNvGrpSpPr>
            <a:grpSpLocks/>
          </p:cNvGrpSpPr>
          <p:nvPr/>
        </p:nvGrpSpPr>
        <p:grpSpPr bwMode="auto">
          <a:xfrm rot="-1927061">
            <a:off x="-315955" y="231109"/>
            <a:ext cx="1066800" cy="685800"/>
            <a:chOff x="4733" y="799"/>
            <a:chExt cx="388" cy="353"/>
          </a:xfrm>
        </p:grpSpPr>
        <p:sp>
          <p:nvSpPr>
            <p:cNvPr id="8210" name="Freeform 16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7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8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19"/>
          <p:cNvGrpSpPr>
            <a:grpSpLocks/>
          </p:cNvGrpSpPr>
          <p:nvPr/>
        </p:nvGrpSpPr>
        <p:grpSpPr bwMode="auto">
          <a:xfrm rot="-3800768">
            <a:off x="346133" y="1116053"/>
            <a:ext cx="1066800" cy="685800"/>
            <a:chOff x="4733" y="799"/>
            <a:chExt cx="388" cy="353"/>
          </a:xfrm>
        </p:grpSpPr>
        <p:sp>
          <p:nvSpPr>
            <p:cNvPr id="8207" name="Freeform 20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1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2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23"/>
          <p:cNvGrpSpPr>
            <a:grpSpLocks/>
          </p:cNvGrpSpPr>
          <p:nvPr/>
        </p:nvGrpSpPr>
        <p:grpSpPr bwMode="auto">
          <a:xfrm>
            <a:off x="103237" y="585921"/>
            <a:ext cx="838200" cy="1319079"/>
            <a:chOff x="336" y="144"/>
            <a:chExt cx="528" cy="899"/>
          </a:xfrm>
        </p:grpSpPr>
        <p:grpSp>
          <p:nvGrpSpPr>
            <p:cNvPr id="8202" name="Group 2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8204" name="Freeform 25"/>
              <p:cNvSpPr>
                <a:spLocks noChangeArrowheads="1"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26"/>
              <p:cNvSpPr>
                <a:spLocks noChangeArrowheads="1"/>
              </p:cNvSpPr>
              <p:nvPr/>
            </p:nvSpPr>
            <p:spPr bwMode="auto">
              <a:xfrm rot="4401636">
                <a:off x="4819" y="807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7"/>
              <p:cNvSpPr>
                <a:spLocks noChangeArrowheads="1"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4 w 409"/>
                  <a:gd name="T1" fmla="*/ 13 h 658"/>
                  <a:gd name="T2" fmla="*/ 17 w 409"/>
                  <a:gd name="T3" fmla="*/ 86 h 658"/>
                  <a:gd name="T4" fmla="*/ 88 w 409"/>
                  <a:gd name="T5" fmla="*/ 195 h 658"/>
                  <a:gd name="T6" fmla="*/ 98 w 409"/>
                  <a:gd name="T7" fmla="*/ 204 h 658"/>
                  <a:gd name="T8" fmla="*/ 43 w 409"/>
                  <a:gd name="T9" fmla="*/ 32 h 658"/>
                  <a:gd name="T10" fmla="*/ 4 w 409"/>
                  <a:gd name="T11" fmla="*/ 13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28"/>
            <p:cNvSpPr>
              <a:spLocks noChangeArrowheads="1"/>
            </p:cNvSpPr>
            <p:nvPr/>
          </p:nvSpPr>
          <p:spPr bwMode="auto">
            <a:xfrm rot="4401636">
              <a:off x="422" y="776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7" name="Picture 30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2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3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15871" y="54738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3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6096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Tàu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dỡ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cảng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576" y="6096000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5358" y="6096000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900" y="722093"/>
            <a:ext cx="8343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8000" b="1" dirty="0" err="1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Bài</a:t>
            </a:r>
            <a:r>
              <a:rPr lang="en-US" sz="80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 9: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7582" y="560097"/>
            <a:ext cx="70289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5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Ô </a:t>
            </a:r>
            <a:r>
              <a:rPr lang="en-US" sz="115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ô</a:t>
            </a:r>
            <a:r>
              <a:rPr lang="en-US" sz="115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115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55834" r="27000" b="37000"/>
          <a:stretch/>
        </p:blipFill>
        <p:spPr>
          <a:xfrm>
            <a:off x="6967236" y="838200"/>
            <a:ext cx="1490963" cy="8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85800" y="2209800"/>
            <a:ext cx="5029200" cy="3429000"/>
            <a:chOff x="384" y="1680"/>
            <a:chExt cx="1680" cy="960"/>
          </a:xfrm>
        </p:grpSpPr>
        <p:sp>
          <p:nvSpPr>
            <p:cNvPr id="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690612" y="2358305"/>
            <a:ext cx="1549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cs typeface="Times New Roman" pitchFamily="18" charset="0"/>
              </a:rPr>
              <a:t>b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281956" y="2214166"/>
            <a:ext cx="5071844" cy="3424634"/>
            <a:chOff x="384" y="1680"/>
            <a:chExt cx="1680" cy="960"/>
          </a:xfrm>
        </p:grpSpPr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88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017763" y="2323946"/>
            <a:ext cx="11614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cs typeface="Times New Roman" pitchFamily="18" charset="0"/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5609" y="3776752"/>
            <a:ext cx="23965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 err="1">
                <a:cs typeface="Times New Roman" pitchFamily="18" charset="0"/>
              </a:rPr>
              <a:t>d</a:t>
            </a:r>
            <a:r>
              <a:rPr lang="en-US" sz="11500" b="1" dirty="0" err="1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en-US" sz="115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-50980"/>
            <a:ext cx="13350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13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9253" y="3776752"/>
            <a:ext cx="31805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cs typeface="Times New Roman" pitchFamily="18" charset="0"/>
              </a:rPr>
              <a:t>bờ</a:t>
            </a:r>
            <a:endParaRPr lang="en-US" sz="11500" b="1" dirty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776752"/>
            <a:ext cx="13350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01558" y="2321353"/>
            <a:ext cx="13350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5240" y="2282105"/>
            <a:ext cx="13350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3744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1208528" y="1662563"/>
            <a:ext cx="4297466" cy="2319338"/>
            <a:chOff x="384" y="1680"/>
            <a:chExt cx="1680" cy="960"/>
          </a:xfrm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690612" y="1811068"/>
            <a:ext cx="15490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b</a:t>
            </a:r>
          </a:p>
        </p:txBody>
      </p: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6281956" y="1666929"/>
            <a:ext cx="4297466" cy="2319338"/>
            <a:chOff x="384" y="1680"/>
            <a:chExt cx="1680" cy="960"/>
          </a:xfrm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7017763" y="1776709"/>
            <a:ext cx="1161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32394" y="2904359"/>
            <a:ext cx="2396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cs typeface="Times New Roman" pitchFamily="18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81600" y="152400"/>
            <a:ext cx="1335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8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69253" y="2917329"/>
            <a:ext cx="3180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cs typeface="Times New Roman" pitchFamily="18" charset="0"/>
              </a:rPr>
              <a:t>bờ</a:t>
            </a:r>
            <a:endParaRPr lang="en-US" sz="6600" b="1" dirty="0"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08390" y="2904359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1558" y="1774116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695240" y="1734868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" y="4605516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cs typeface="Times New Roman" pitchFamily="18" charset="0"/>
              </a:rPr>
              <a:t>bờ</a:t>
            </a:r>
            <a:endParaRPr lang="vi-VN" sz="6600" b="1" dirty="0"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42861" y="461358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dirty="0" err="1"/>
              <a:t>bở</a:t>
            </a:r>
            <a:endParaRPr lang="vi-VN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dirty="0" err="1"/>
              <a:t>cờ</a:t>
            </a:r>
            <a:endParaRPr lang="vi-VN" dirty="0"/>
          </a:p>
        </p:txBody>
      </p:sp>
      <p:sp>
        <p:nvSpPr>
          <p:cNvPr id="57" name="TextBox 56"/>
          <p:cNvSpPr txBox="1"/>
          <p:nvPr/>
        </p:nvSpPr>
        <p:spPr>
          <a:xfrm>
            <a:off x="2671461" y="4631066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ơ</a:t>
            </a:r>
            <a:endParaRPr lang="vi-VN" dirty="0"/>
          </a:p>
        </p:txBody>
      </p:sp>
      <p:sp>
        <p:nvSpPr>
          <p:cNvPr id="58" name="TextBox 57"/>
          <p:cNvSpPr txBox="1"/>
          <p:nvPr/>
        </p:nvSpPr>
        <p:spPr>
          <a:xfrm>
            <a:off x="685800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95800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/>
              <a:t>ơ</a:t>
            </a:r>
            <a:endParaRPr lang="vi-VN" dirty="0"/>
          </a:p>
        </p:txBody>
      </p:sp>
      <p:sp>
        <p:nvSpPr>
          <p:cNvPr id="60" name="TextBox 59"/>
          <p:cNvSpPr txBox="1"/>
          <p:nvPr/>
        </p:nvSpPr>
        <p:spPr>
          <a:xfrm>
            <a:off x="6056371" y="459224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cỡ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66171" y="459224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cs typeface="Times New Roman" pitchFamily="18" charset="0"/>
              </a:rPr>
              <a:t>dỡ</a:t>
            </a:r>
            <a:endParaRPr lang="vi-VN" sz="6600" b="1" dirty="0"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94971" y="4607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đỡ</a:t>
            </a:r>
            <a:endParaRPr lang="vi-VN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89771" y="459224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vi-VN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23371" y="457313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vi-VN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52171" y="4575669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vi-VN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1113"/>
            <a:ext cx="29432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2" y="1066802"/>
            <a:ext cx="3397879" cy="28193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849312"/>
            <a:ext cx="3755255" cy="30368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60" y="1066801"/>
            <a:ext cx="3457540" cy="281940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V="1">
            <a:off x="1143000" y="5170489"/>
            <a:ext cx="8382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0762" y="388745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 err="1">
                <a:cs typeface="Times New Roman" pitchFamily="18" charset="0"/>
              </a:rPr>
              <a:t>bờ</a:t>
            </a:r>
            <a:r>
              <a:rPr lang="en-US" sz="8800" b="1" dirty="0">
                <a:cs typeface="Times New Roman" pitchFamily="18" charset="0"/>
              </a:rPr>
              <a:t> </a:t>
            </a:r>
            <a:r>
              <a:rPr lang="en-US" sz="8800" b="1" dirty="0" err="1">
                <a:cs typeface="Times New Roman" pitchFamily="18" charset="0"/>
              </a:rPr>
              <a:t>đê</a:t>
            </a:r>
            <a:endParaRPr lang="vi-VN" sz="8800" b="1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545" y="3811250"/>
            <a:ext cx="2688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cs typeface="Times New Roman" pitchFamily="18" charset="0"/>
              </a:rPr>
              <a:t>cá</a:t>
            </a:r>
            <a:r>
              <a:rPr lang="en-US" sz="8800" b="1" dirty="0">
                <a:cs typeface="Times New Roman" pitchFamily="18" charset="0"/>
              </a:rPr>
              <a:t> </a:t>
            </a:r>
            <a:r>
              <a:rPr lang="en-US" sz="8800" b="1" dirty="0" err="1">
                <a:cs typeface="Times New Roman" pitchFamily="18" charset="0"/>
              </a:rPr>
              <a:t>cờ</a:t>
            </a:r>
            <a:endParaRPr lang="vi-VN" sz="8800" b="1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3000" y="37338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cs typeface="Times New Roman" pitchFamily="18" charset="0"/>
              </a:rPr>
              <a:t>đỡ</a:t>
            </a:r>
            <a:r>
              <a:rPr lang="en-US" sz="8800" b="1" dirty="0">
                <a:cs typeface="Times New Roman" pitchFamily="18" charset="0"/>
              </a:rPr>
              <a:t> </a:t>
            </a:r>
            <a:r>
              <a:rPr lang="en-US" sz="8800" b="1" dirty="0" err="1">
                <a:cs typeface="Times New Roman" pitchFamily="18" charset="0"/>
              </a:rPr>
              <a:t>bé</a:t>
            </a:r>
            <a:endParaRPr lang="vi-VN" sz="8800" b="1" dirty="0"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553200" y="5105400"/>
            <a:ext cx="733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67800" y="4953000"/>
            <a:ext cx="817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200460" y="1029801"/>
            <a:ext cx="4297466" cy="2319338"/>
            <a:chOff x="384" y="1680"/>
            <a:chExt cx="1680" cy="960"/>
          </a:xfrm>
        </p:grpSpPr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82544" y="1178306"/>
            <a:ext cx="15490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b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273888" y="1034167"/>
            <a:ext cx="4297466" cy="2319338"/>
            <a:chOff x="384" y="1680"/>
            <a:chExt cx="1680" cy="960"/>
          </a:xfrm>
        </p:grpSpPr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09695" y="1143947"/>
            <a:ext cx="1161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cs typeface="Times New Roman" pitchFamily="18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24326" y="2271597"/>
            <a:ext cx="2396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cs typeface="Times New Roman" pitchFamily="18" charset="0"/>
              </a:rPr>
              <a:t>d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ỡ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6602" y="-251762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6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1185" y="2284567"/>
            <a:ext cx="3180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cs typeface="Times New Roman" pitchFamily="18" charset="0"/>
              </a:rPr>
              <a:t>bờ</a:t>
            </a:r>
            <a:endParaRPr lang="en-US" sz="6600" b="1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0322" y="2271597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7172" y="1102106"/>
            <a:ext cx="1335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00137" y="1178004"/>
            <a:ext cx="652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cs typeface="Times New Roman" pitchFamily="18" charset="0"/>
              </a:rPr>
              <a:t>ơ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551" y="3538716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>
                <a:cs typeface="Times New Roman" pitchFamily="18" charset="0"/>
              </a:rPr>
              <a:t>bờ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7212" y="3546784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sz="8000" dirty="0" err="1"/>
              <a:t>bở</a:t>
            </a:r>
            <a:endParaRPr lang="vi-VN" sz="8000" dirty="0"/>
          </a:p>
        </p:txBody>
      </p:sp>
      <p:sp>
        <p:nvSpPr>
          <p:cNvPr id="40" name="TextBox 39"/>
          <p:cNvSpPr txBox="1"/>
          <p:nvPr/>
        </p:nvSpPr>
        <p:spPr>
          <a:xfrm>
            <a:off x="6060722" y="3525449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sz="8000" dirty="0" err="1">
                <a:solidFill>
                  <a:schemeClr val="tx1"/>
                </a:solidFill>
              </a:rPr>
              <a:t>cỡ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0522" y="3525449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cs typeface="Times New Roman" pitchFamily="18" charset="0"/>
              </a:rPr>
              <a:t>dỡ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99322" y="3540204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đỡ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5976" y="3581400"/>
            <a:ext cx="159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algn="ctr">
              <a:defRPr sz="6600" b="1">
                <a:cs typeface="Times New Roman" pitchFamily="18" charset="0"/>
              </a:defRPr>
            </a:lvl1pPr>
          </a:lstStyle>
          <a:p>
            <a:r>
              <a:rPr lang="en-US" sz="8000" dirty="0" err="1"/>
              <a:t>cờ</a:t>
            </a:r>
            <a:endParaRPr lang="vi-VN" sz="8000" dirty="0"/>
          </a:p>
        </p:txBody>
      </p:sp>
      <p:sp>
        <p:nvSpPr>
          <p:cNvPr id="48" name="TextBox 47"/>
          <p:cNvSpPr txBox="1"/>
          <p:nvPr/>
        </p:nvSpPr>
        <p:spPr>
          <a:xfrm>
            <a:off x="618411" y="4800600"/>
            <a:ext cx="371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>
                <a:cs typeface="Times New Roman" pitchFamily="18" charset="0"/>
              </a:rPr>
              <a:t>bờ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đê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6709" y="4817062"/>
            <a:ext cx="312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cs typeface="Times New Roman" pitchFamily="18" charset="0"/>
              </a:rPr>
              <a:t>cá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cờ</a:t>
            </a:r>
            <a:endParaRPr lang="vi-VN" sz="8000" b="1" dirty="0"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03062" y="4858259"/>
            <a:ext cx="2831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cs typeface="Times New Roman" pitchFamily="18" charset="0"/>
              </a:rPr>
              <a:t>đỡ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bé</a:t>
            </a:r>
            <a:endParaRPr lang="vi-VN" sz="8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121</Words>
  <Application>Microsoft Office PowerPoint</Application>
  <PresentationFormat>Custom</PresentationFormat>
  <Paragraphs>70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21AK22</cp:lastModifiedBy>
  <cp:revision>527</cp:revision>
  <dcterms:created xsi:type="dcterms:W3CDTF">2011-09-30T13:18:00Z</dcterms:created>
  <dcterms:modified xsi:type="dcterms:W3CDTF">2023-11-14T04:38:45Z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