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0"/>
  </p:notesMasterIdLst>
  <p:sldIdLst>
    <p:sldId id="284" r:id="rId6"/>
    <p:sldId id="285" r:id="rId7"/>
    <p:sldId id="286" r:id="rId8"/>
    <p:sldId id="287" r:id="rId9"/>
    <p:sldId id="288" r:id="rId10"/>
    <p:sldId id="259" r:id="rId11"/>
    <p:sldId id="260" r:id="rId12"/>
    <p:sldId id="283" r:id="rId13"/>
    <p:sldId id="262" r:id="rId14"/>
    <p:sldId id="289" r:id="rId15"/>
    <p:sldId id="264" r:id="rId16"/>
    <p:sldId id="290" r:id="rId17"/>
    <p:sldId id="265" r:id="rId18"/>
    <p:sldId id="266" r:id="rId19"/>
    <p:sldId id="267" r:id="rId20"/>
    <p:sldId id="291" r:id="rId21"/>
    <p:sldId id="272" r:id="rId22"/>
    <p:sldId id="292" r:id="rId23"/>
    <p:sldId id="274" r:id="rId24"/>
    <p:sldId id="293" r:id="rId25"/>
    <p:sldId id="277" r:id="rId26"/>
    <p:sldId id="279" r:id="rId27"/>
    <p:sldId id="294"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47" d="100"/>
          <a:sy n="47" d="100"/>
        </p:scale>
        <p:origin x="922"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11753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159956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199349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358651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2023/10/17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17/10/2023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17/10/2023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17/10/2023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17/10/2023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17/10/2023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17/10/2023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17/10/2023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2023/10/17</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17/10/2023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17/10/2023</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0.xml"/><Relationship Id="rId16" Type="http://schemas.openxmlformats.org/officeDocument/2006/relationships/image" Target="../media/image40.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699135" y="162560"/>
            <a:ext cx="1022223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 Quan sát và cho biết những tình huống nào là nguy hiểm trong các hình dưới đây? Vì sao?</a:t>
            </a:r>
          </a:p>
        </p:txBody>
      </p:sp>
      <p:pic>
        <p:nvPicPr>
          <p:cNvPr id="6" name="Content Placeholder 5"/>
          <p:cNvPicPr>
            <a:picLocks noGrp="1" noChangeAspect="1"/>
          </p:cNvPicPr>
          <p:nvPr>
            <p:ph idx="1"/>
          </p:nvPr>
        </p:nvPicPr>
        <p:blipFill>
          <a:blip r:embed="rId5"/>
          <a:stretch>
            <a:fillRect/>
          </a:stretch>
        </p:blipFill>
        <p:spPr>
          <a:xfrm>
            <a:off x="1824990" y="1673860"/>
            <a:ext cx="8359140" cy="3985260"/>
          </a:xfrm>
          <a:prstGeom prst="rect">
            <a:avLst/>
          </a:prstGeom>
        </p:spPr>
      </p:pic>
      <p:pic>
        <p:nvPicPr>
          <p:cNvPr id="7" name="Picture 6"/>
          <p:cNvPicPr>
            <a:picLocks noChangeAspect="1"/>
          </p:cNvPicPr>
          <p:nvPr/>
        </p:nvPicPr>
        <p:blipFill>
          <a:blip r:embed="rId6"/>
          <a:stretch>
            <a:fillRect/>
          </a:stretch>
        </p:blipFill>
        <p:spPr>
          <a:xfrm>
            <a:off x="560705" y="1783715"/>
            <a:ext cx="1200785" cy="1149350"/>
          </a:xfrm>
          <a:prstGeom prst="rect">
            <a:avLst/>
          </a:prstGeom>
        </p:spPr>
      </p:pic>
      <p:pic>
        <p:nvPicPr>
          <p:cNvPr id="10" name="Picture 9"/>
          <p:cNvPicPr>
            <a:picLocks noChangeAspect="1"/>
          </p:cNvPicPr>
          <p:nvPr/>
        </p:nvPicPr>
        <p:blipFill>
          <a:blip r:embed="rId6"/>
          <a:stretch>
            <a:fillRect/>
          </a:stretch>
        </p:blipFill>
        <p:spPr>
          <a:xfrm>
            <a:off x="10338435" y="1915795"/>
            <a:ext cx="1200785" cy="11493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2295525" y="0"/>
            <a:ext cx="7396480" cy="3526790"/>
          </a:xfrm>
          <a:prstGeom prst="rect">
            <a:avLst/>
          </a:prstGeom>
        </p:spPr>
      </p:pic>
      <p:pic>
        <p:nvPicPr>
          <p:cNvPr id="5" name="Picture 4"/>
          <p:cNvPicPr>
            <a:picLocks noChangeAspect="1"/>
          </p:cNvPicPr>
          <p:nvPr/>
        </p:nvPicPr>
        <p:blipFill>
          <a:blip r:embed="rId5"/>
          <a:stretch>
            <a:fillRect/>
          </a:stretch>
        </p:blipFill>
        <p:spPr>
          <a:xfrm>
            <a:off x="2308860" y="3295650"/>
            <a:ext cx="7370445" cy="3562350"/>
          </a:xfrm>
          <a:prstGeom prst="rect">
            <a:avLst/>
          </a:prstGeom>
        </p:spPr>
      </p:pic>
      <p:pic>
        <p:nvPicPr>
          <p:cNvPr id="7" name="Picture 6"/>
          <p:cNvPicPr>
            <a:picLocks noChangeAspect="1"/>
          </p:cNvPicPr>
          <p:nvPr/>
        </p:nvPicPr>
        <p:blipFill>
          <a:blip r:embed="rId6"/>
          <a:stretch>
            <a:fillRect/>
          </a:stretch>
        </p:blipFill>
        <p:spPr>
          <a:xfrm>
            <a:off x="1108075" y="3670300"/>
            <a:ext cx="1200785" cy="114935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84924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2. Nêu ý nghĩa của ngày hội đọc sách</a:t>
            </a:r>
          </a:p>
        </p:txBody>
      </p:sp>
      <p:sp>
        <p:nvSpPr>
          <p:cNvPr id="6" name="Cloud Callout 5"/>
          <p:cNvSpPr/>
          <p:nvPr/>
        </p:nvSpPr>
        <p:spPr>
          <a:xfrm>
            <a:off x="1845310" y="1496695"/>
            <a:ext cx="8753475" cy="38639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t>Ngày hội đọc sách là sự kiện quan trọng trong các hoạt động ở trường. Trong ngày hội này, các em được tham gia nhiều hoạt động, được đọc và biết nhiều điều bổ ích.</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07135" y="177165"/>
            <a:ext cx="1027303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và các bạn đã thường tham gia những hoạt động nào ở trường?</a:t>
            </a:r>
          </a:p>
        </p:txBody>
      </p:sp>
      <p:sp>
        <p:nvSpPr>
          <p:cNvPr id="3" name="Cloud 2"/>
          <p:cNvSpPr/>
          <p:nvPr/>
        </p:nvSpPr>
        <p:spPr>
          <a:xfrm>
            <a:off x="3407410" y="1252855"/>
            <a:ext cx="4990465"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Chơi cờ vua, nhảy dây, đánh truyền,..</a:t>
            </a:r>
          </a:p>
        </p:txBody>
      </p:sp>
      <p:sp>
        <p:nvSpPr>
          <p:cNvPr id="4" name="Rounded Rectangle 3"/>
          <p:cNvSpPr/>
          <p:nvPr/>
        </p:nvSpPr>
        <p:spPr>
          <a:xfrm>
            <a:off x="477520" y="3656330"/>
            <a:ext cx="1108392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Những tình huống nào có thể gây tổn thương cho bản thân và người khác</a:t>
            </a:r>
          </a:p>
        </p:txBody>
      </p:sp>
      <p:sp>
        <p:nvSpPr>
          <p:cNvPr id="7" name="Cloud 6"/>
          <p:cNvSpPr/>
          <p:nvPr/>
        </p:nvSpPr>
        <p:spPr>
          <a:xfrm>
            <a:off x="2565400" y="4345940"/>
            <a:ext cx="7698740"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advClick="0">
        <p:push dir="u"/>
      </p:transition>
    </mc:Choice>
    <mc:Fallback xmlns="">
      <p:transition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 grpId="0" animBg="1"/>
      <p:bldP spid="4" grpId="0" bldLvl="0" animBg="1"/>
      <p:bldP spid="4" grpId="1" animBg="1"/>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Em cần chú ý đến các hoạt động tham gia là gì, tuyên truyền cho các bạn biết đâu là hoạt động nguy hiểm, khuyến khích các bạn tham gia những hoạt động lành mạnh.</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976630"/>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Em cần làm gì để phòng tránh nguy hiểm khi tham gia các hoạt động ở trường?</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435225" y="2034540"/>
            <a:ext cx="7505065" cy="2529205"/>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4" name="Text Box 3"/>
          <p:cNvSpPr txBox="1"/>
          <p:nvPr/>
        </p:nvSpPr>
        <p:spPr>
          <a:xfrm>
            <a:off x="425450" y="192405"/>
            <a:ext cx="10660380" cy="953135"/>
          </a:xfrm>
          <a:prstGeom prst="rect">
            <a:avLst/>
          </a:prstGeom>
          <a:noFill/>
        </p:spPr>
        <p:txBody>
          <a:bodyPr wrap="square" rtlCol="0">
            <a:spAutoFit/>
          </a:bodyPr>
          <a:lstStyle/>
          <a:p>
            <a:pPr algn="ctr"/>
            <a:r>
              <a:rPr lang="en-US" sz="2800">
                <a:ln w="22225">
                  <a:solidFill>
                    <a:schemeClr val="accent2"/>
                  </a:solidFill>
                  <a:prstDash val="solid"/>
                </a:ln>
                <a:solidFill>
                  <a:schemeClr val="accent2">
                    <a:lumMod val="40000"/>
                    <a:lumOff val="60000"/>
                  </a:schemeClr>
                </a:solidFill>
                <a:effectLst/>
              </a:rPr>
              <a:t>Gắn cánh hoa cho phù hợp về những điều nên và không nên khi tham gia một số hoạt động ở trường.</a:t>
            </a:r>
          </a:p>
        </p:txBody>
      </p:sp>
      <p:pic>
        <p:nvPicPr>
          <p:cNvPr id="5" name="Content Placeholder 4"/>
          <p:cNvPicPr>
            <a:picLocks noGrp="1" noChangeAspect="1"/>
          </p:cNvPicPr>
          <p:nvPr>
            <p:ph idx="1"/>
          </p:nvPr>
        </p:nvPicPr>
        <p:blipFill>
          <a:blip r:embed="rId5"/>
          <a:stretch>
            <a:fillRect/>
          </a:stretch>
        </p:blipFill>
        <p:spPr>
          <a:xfrm>
            <a:off x="2441575" y="1145540"/>
            <a:ext cx="7541895" cy="5568950"/>
          </a:xfrm>
          <a:prstGeom prst="rect">
            <a:avLst/>
          </a:prstGeom>
        </p:spPr>
      </p:pic>
      <p:sp>
        <p:nvSpPr>
          <p:cNvPr id="9" name="Rounded Rectangle 8"/>
          <p:cNvSpPr/>
          <p:nvPr/>
        </p:nvSpPr>
        <p:spPr>
          <a:xfrm>
            <a:off x="3285490" y="195770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Vệ sinh lớp</a:t>
            </a:r>
          </a:p>
        </p:txBody>
      </p:sp>
      <p:sp>
        <p:nvSpPr>
          <p:cNvPr id="10" name="Rounded Rectangle 9"/>
          <p:cNvSpPr/>
          <p:nvPr/>
        </p:nvSpPr>
        <p:spPr>
          <a:xfrm>
            <a:off x="3244850" y="288099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Nhặt rác</a:t>
            </a:r>
          </a:p>
        </p:txBody>
      </p:sp>
      <p:sp>
        <p:nvSpPr>
          <p:cNvPr id="11" name="Rounded Rectangle 10"/>
          <p:cNvSpPr/>
          <p:nvPr/>
        </p:nvSpPr>
        <p:spPr>
          <a:xfrm>
            <a:off x="4127500" y="334708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Giúp đỡ bạn</a:t>
            </a:r>
          </a:p>
        </p:txBody>
      </p:sp>
      <p:sp>
        <p:nvSpPr>
          <p:cNvPr id="12" name="Rounded Rectangle 11"/>
          <p:cNvSpPr/>
          <p:nvPr/>
        </p:nvSpPr>
        <p:spPr>
          <a:xfrm>
            <a:off x="5050155" y="2788920"/>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Lau bảng</a:t>
            </a:r>
          </a:p>
        </p:txBody>
      </p:sp>
      <p:sp>
        <p:nvSpPr>
          <p:cNvPr id="13" name="Rounded Rectangle 12"/>
          <p:cNvSpPr/>
          <p:nvPr/>
        </p:nvSpPr>
        <p:spPr>
          <a:xfrm>
            <a:off x="4968875" y="1800860"/>
            <a:ext cx="1035685" cy="7797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Học chăm chỉ</a:t>
            </a:r>
          </a:p>
        </p:txBody>
      </p:sp>
      <p:sp>
        <p:nvSpPr>
          <p:cNvPr id="14" name="Rounded Rectangle 13"/>
          <p:cNvSpPr/>
          <p:nvPr/>
        </p:nvSpPr>
        <p:spPr>
          <a:xfrm>
            <a:off x="6470650" y="1988185"/>
            <a:ext cx="85153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Nô đùa</a:t>
            </a:r>
          </a:p>
        </p:txBody>
      </p:sp>
      <p:sp>
        <p:nvSpPr>
          <p:cNvPr id="15" name="Rounded Rectangle 14"/>
          <p:cNvSpPr/>
          <p:nvPr/>
        </p:nvSpPr>
        <p:spPr>
          <a:xfrm>
            <a:off x="6500495" y="3084195"/>
            <a:ext cx="97218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Vứt rác bừa bãi</a:t>
            </a:r>
          </a:p>
        </p:txBody>
      </p:sp>
      <p:sp>
        <p:nvSpPr>
          <p:cNvPr id="16" name="Rounded Rectangle 15"/>
          <p:cNvSpPr/>
          <p:nvPr/>
        </p:nvSpPr>
        <p:spPr>
          <a:xfrm>
            <a:off x="7453630" y="3585210"/>
            <a:ext cx="92202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Đánh nhau</a:t>
            </a:r>
          </a:p>
        </p:txBody>
      </p:sp>
      <p:sp>
        <p:nvSpPr>
          <p:cNvPr id="17" name="Rounded Rectangle 16"/>
          <p:cNvSpPr/>
          <p:nvPr/>
        </p:nvSpPr>
        <p:spPr>
          <a:xfrm>
            <a:off x="8336280" y="2956560"/>
            <a:ext cx="109347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trèo lên bàn</a:t>
            </a:r>
          </a:p>
        </p:txBody>
      </p:sp>
      <p:sp>
        <p:nvSpPr>
          <p:cNvPr id="18" name="Rounded Rectangle 17"/>
          <p:cNvSpPr/>
          <p:nvPr/>
        </p:nvSpPr>
        <p:spPr>
          <a:xfrm>
            <a:off x="8204200" y="1800860"/>
            <a:ext cx="1093470" cy="7797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vẽ bậy lên tường</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06040" y="0"/>
            <a:ext cx="7415530" cy="659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 sẽ nói và làm gì khi gặp các tình huống sau:</a:t>
            </a:r>
          </a:p>
        </p:txBody>
      </p:sp>
      <p:pic>
        <p:nvPicPr>
          <p:cNvPr id="10" name="Content Placeholder 9"/>
          <p:cNvPicPr>
            <a:picLocks noGrp="1" noChangeAspect="1"/>
          </p:cNvPicPr>
          <p:nvPr>
            <p:ph idx="1"/>
          </p:nvPr>
        </p:nvPicPr>
        <p:blipFill>
          <a:blip r:embed="rId3"/>
          <a:stretch>
            <a:fillRect/>
          </a:stretch>
        </p:blipFill>
        <p:spPr>
          <a:xfrm>
            <a:off x="2583180" y="577850"/>
            <a:ext cx="7461250" cy="3073400"/>
          </a:xfrm>
          <a:prstGeom prst="rect">
            <a:avLst/>
          </a:prstGeom>
        </p:spPr>
      </p:pic>
      <p:pic>
        <p:nvPicPr>
          <p:cNvPr id="11" name="Picture 10"/>
          <p:cNvPicPr>
            <a:picLocks noChangeAspect="1"/>
          </p:cNvPicPr>
          <p:nvPr/>
        </p:nvPicPr>
        <p:blipFill>
          <a:blip r:embed="rId4"/>
          <a:stretch>
            <a:fillRect/>
          </a:stretch>
        </p:blipFill>
        <p:spPr>
          <a:xfrm>
            <a:off x="2680970" y="3650615"/>
            <a:ext cx="7138670" cy="3207385"/>
          </a:xfrm>
          <a:prstGeom prst="rect">
            <a:avLst/>
          </a:prstGeom>
        </p:spPr>
      </p:pic>
      <p:sp>
        <p:nvSpPr>
          <p:cNvPr id="13" name="Cloud Callout 12"/>
          <p:cNvSpPr/>
          <p:nvPr/>
        </p:nvSpPr>
        <p:spPr>
          <a:xfrm>
            <a:off x="-142240" y="366395"/>
            <a:ext cx="2707005" cy="27800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và khuyên bạn không được tự ý vào bể bơi, sẽ rất nguy hiểm nếu bị ngã xuống đó. </a:t>
            </a:r>
          </a:p>
        </p:txBody>
      </p:sp>
      <p:sp>
        <p:nvSpPr>
          <p:cNvPr id="14" name="Cloud Callout 13"/>
          <p:cNvSpPr/>
          <p:nvPr/>
        </p:nvSpPr>
        <p:spPr>
          <a:xfrm>
            <a:off x="9747250" y="3569335"/>
            <a:ext cx="2707005" cy="2861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với bạn hành động lấy que cắm vào ổ điện như vậy là rất nguy hiểm đến tính mạng.</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3" grpId="0" animBg="1"/>
      <p:bldP spid="13" grpId="1"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70700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Viết điều em cam kết để đảm bảo an toàn khi tham gia các hoạt động ở trường. </a:t>
            </a:r>
          </a:p>
        </p:txBody>
      </p:sp>
      <p:sp>
        <p:nvSpPr>
          <p:cNvPr id="4" name="Vertical Scroll 3"/>
          <p:cNvSpPr/>
          <p:nvPr/>
        </p:nvSpPr>
        <p:spPr>
          <a:xfrm>
            <a:off x="3265805" y="1845945"/>
            <a:ext cx="6430645" cy="3560445"/>
          </a:xfrm>
          <a:prstGeom prst="verticalScroll">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n-US" sz="2400"/>
              <a:t>- Không nghịch nước ở nhà vệ sinh</a:t>
            </a:r>
          </a:p>
          <a:p>
            <a:pPr algn="just"/>
            <a:r>
              <a:rPr lang="en-US" sz="2400"/>
              <a:t>- Không đuổi nhau trên hành lang lớp học</a:t>
            </a:r>
          </a:p>
          <a:p>
            <a:pPr algn="just"/>
            <a:r>
              <a:rPr lang="en-US" sz="2400"/>
              <a:t>- Không đá bóng trên sân trường</a:t>
            </a:r>
          </a:p>
          <a:p>
            <a:pPr algn="just"/>
            <a:r>
              <a:rPr lang="en-US" sz="2400"/>
              <a:t>- Không vứt rác bừa bãi</a:t>
            </a:r>
          </a:p>
          <a:p>
            <a:pPr algn="just"/>
            <a:r>
              <a:rPr lang="en-US" sz="2400"/>
              <a:t>- Không tự ý ra vào bể bơi khi chưa có sự cho phép của thầy cô.</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.trưng 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.Kể 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.quyên 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969645" y="132080"/>
            <a:ext cx="10252710" cy="120745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t>Khi</a:t>
            </a:r>
            <a:r>
              <a:rPr lang="en-US" sz="2800" dirty="0"/>
              <a:t> </a:t>
            </a:r>
            <a:r>
              <a:rPr lang="en-US" sz="2800" dirty="0" err="1"/>
              <a:t>tham</a:t>
            </a:r>
            <a:r>
              <a:rPr lang="en-US" sz="2800" dirty="0"/>
              <a:t> </a:t>
            </a:r>
            <a:r>
              <a:rPr lang="en-US" sz="2800" dirty="0" err="1"/>
              <a:t>gia</a:t>
            </a:r>
            <a:r>
              <a:rPr lang="en-US" sz="2800" dirty="0"/>
              <a:t> </a:t>
            </a:r>
            <a:r>
              <a:rPr lang="en-US" sz="2800" dirty="0" err="1"/>
              <a:t>hoạt</a:t>
            </a:r>
            <a:r>
              <a:rPr lang="en-US" sz="2800" dirty="0"/>
              <a:t> </a:t>
            </a:r>
            <a:r>
              <a:rPr lang="en-US" sz="2800" dirty="0" err="1"/>
              <a:t>động</a:t>
            </a:r>
            <a:r>
              <a:rPr lang="en-US" sz="2800" dirty="0"/>
              <a:t> ở </a:t>
            </a:r>
            <a:r>
              <a:rPr lang="en-US" sz="2800" dirty="0" err="1"/>
              <a:t>trường</a:t>
            </a:r>
            <a:r>
              <a:rPr lang="en-US" sz="2800" dirty="0"/>
              <a:t> </a:t>
            </a:r>
            <a:r>
              <a:rPr lang="en-US" sz="2800" dirty="0" err="1"/>
              <a:t>em</a:t>
            </a:r>
            <a:r>
              <a:rPr lang="en-US" sz="2800" dirty="0"/>
              <a:t> </a:t>
            </a:r>
            <a:r>
              <a:rPr lang="en-US" sz="2800" dirty="0" err="1"/>
              <a:t>thấy</a:t>
            </a:r>
            <a:r>
              <a:rPr lang="en-US" sz="2800" dirty="0"/>
              <a:t> </a:t>
            </a:r>
            <a:r>
              <a:rPr lang="en-US" sz="2800" dirty="0" err="1"/>
              <a:t>tình</a:t>
            </a:r>
            <a:r>
              <a:rPr lang="en-US" sz="2800" dirty="0"/>
              <a:t> </a:t>
            </a:r>
            <a:r>
              <a:rPr lang="en-US" sz="2800" dirty="0" err="1"/>
              <a:t>huống</a:t>
            </a:r>
            <a:r>
              <a:rPr lang="en-US" sz="2800" dirty="0"/>
              <a:t> </a:t>
            </a:r>
            <a:r>
              <a:rPr lang="en-US" sz="2800" dirty="0" err="1"/>
              <a:t>nào</a:t>
            </a:r>
            <a:r>
              <a:rPr lang="en-US" sz="2800" dirty="0"/>
              <a:t> </a:t>
            </a:r>
            <a:r>
              <a:rPr lang="en-US" sz="2800" dirty="0" err="1"/>
              <a:t>nguy</a:t>
            </a:r>
            <a:r>
              <a:rPr lang="en-US" sz="2800" dirty="0"/>
              <a:t> </a:t>
            </a:r>
            <a:r>
              <a:rPr lang="en-US" sz="2800" dirty="0" err="1"/>
              <a:t>hiểm</a:t>
            </a:r>
            <a:r>
              <a:rPr lang="en-US" sz="2800" dirty="0"/>
              <a:t>?</a:t>
            </a:r>
          </a:p>
          <a:p>
            <a:pPr algn="ctr"/>
            <a:r>
              <a:rPr lang="en-US" sz="2800" dirty="0" err="1"/>
              <a:t>Nguyên</a:t>
            </a:r>
            <a:r>
              <a:rPr lang="en-US" sz="2800" dirty="0"/>
              <a:t> </a:t>
            </a:r>
            <a:r>
              <a:rPr lang="en-US" sz="2800" dirty="0" err="1"/>
              <a:t>nhân</a:t>
            </a:r>
            <a:r>
              <a:rPr lang="en-US" sz="2800" dirty="0"/>
              <a:t> </a:t>
            </a:r>
            <a:r>
              <a:rPr lang="en-US" sz="2800" dirty="0" err="1"/>
              <a:t>xảy</a:t>
            </a:r>
            <a:r>
              <a:rPr lang="en-US" sz="2800" dirty="0"/>
              <a:t> </a:t>
            </a:r>
            <a:r>
              <a:rPr lang="en-US" sz="2800" dirty="0" err="1"/>
              <a:t>ra</a:t>
            </a:r>
            <a:r>
              <a:rPr lang="en-US" sz="2800" dirty="0"/>
              <a:t> </a:t>
            </a:r>
            <a:r>
              <a:rPr lang="en-US" sz="2800" dirty="0" err="1"/>
              <a:t>tình</a:t>
            </a:r>
            <a:r>
              <a:rPr lang="en-US" sz="2800" dirty="0"/>
              <a:t> </a:t>
            </a:r>
            <a:r>
              <a:rPr lang="en-US" sz="2800" dirty="0" err="1"/>
              <a:t>huống</a:t>
            </a:r>
            <a:r>
              <a:rPr lang="en-US" sz="2800" dirty="0"/>
              <a:t> </a:t>
            </a:r>
            <a:r>
              <a:rPr lang="en-US" sz="2800" dirty="0" err="1"/>
              <a:t>đó</a:t>
            </a:r>
            <a:r>
              <a:rPr lang="en-US" sz="2800" dirty="0"/>
              <a:t>?</a:t>
            </a:r>
          </a:p>
        </p:txBody>
      </p:sp>
      <p:sp>
        <p:nvSpPr>
          <p:cNvPr id="3" name="Cloud 2"/>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Khi tham gia các hoạt động ở trường, em đã từng thấy các bạn chơi  đá bóng trên sân trường rất nguy hiểm, đã đá trúng đầu một bạn nữ trên sân trường.</a:t>
            </a:r>
          </a:p>
        </p:txBody>
      </p:sp>
      <p:sp>
        <p:nvSpPr>
          <p:cNvPr id="4" name="Cloud 3"/>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Nguyên nhân xảy ra tình huống đó là các bạn nam cố tình đá bóng trên sân có rất đông các bạn cùng chơi, sẽ rất dễ đá trúng các bạn khác.</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2" nodeType="clickEffect">
                                  <p:stCondLst>
                                    <p:cond delay="0"/>
                                  </p:stCondLst>
                                  <p:childTnLst>
                                    <p:animEffect transition="out" filter="checkerboard(across)">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animBg="1"/>
      <p:bldP spid="3" grpId="1" animBg="1"/>
      <p:bldP spid="3" grpId="2" animBg="1"/>
      <p:bldP spid="4" grpId="0" bldLvl="0" animBg="1"/>
      <p:bldP spid="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759</Words>
  <Application>Microsoft Office PowerPoint</Application>
  <PresentationFormat>Widescreen</PresentationFormat>
  <Paragraphs>131</Paragraphs>
  <Slides>24</Slides>
  <Notes>17</Notes>
  <HiddenSlides>0</HiddenSlides>
  <MMClips>5</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24</vt:i4>
      </vt:variant>
    </vt:vector>
  </HeadingPairs>
  <TitlesOfParts>
    <vt:vector size="42" baseType="lpstr">
      <vt:lpstr>Microsoft YaHei</vt:lpstr>
      <vt:lpstr>SimSun</vt:lpstr>
      <vt:lpstr>SimSun</vt:lpstr>
      <vt:lpstr>.VnAvant</vt:lpstr>
      <vt:lpstr>.VnBlack</vt:lpstr>
      <vt:lpstr>Arial</vt:lpstr>
      <vt:lpstr>Arial Rounded MT Bold</vt:lpstr>
      <vt:lpstr>Calibri</vt:lpstr>
      <vt:lpstr>Calibri Light</vt:lpstr>
      <vt:lpstr>等线</vt:lpstr>
      <vt:lpstr>Times New Roman</vt:lpstr>
      <vt:lpstr>Wingdings</vt:lpstr>
      <vt:lpstr>字魂59号-创粗黑</vt:lpstr>
      <vt:lpstr>2_Office Theme</vt:lpstr>
      <vt:lpstr>Office 主题</vt:lpstr>
      <vt:lpstr>2_Office Theme</vt:lpstr>
      <vt:lpstr>3_Office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Windows User</cp:lastModifiedBy>
  <cp:revision>8</cp:revision>
  <dcterms:created xsi:type="dcterms:W3CDTF">2021-06-03T04:26:25Z</dcterms:created>
  <dcterms:modified xsi:type="dcterms:W3CDTF">2023-10-17T08:51:32Z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