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34"/>
  </p:notesMasterIdLst>
  <p:sldIdLst>
    <p:sldId id="361" r:id="rId5"/>
    <p:sldId id="402" r:id="rId6"/>
    <p:sldId id="2007577095" r:id="rId7"/>
    <p:sldId id="381" r:id="rId8"/>
    <p:sldId id="382" r:id="rId9"/>
    <p:sldId id="360" r:id="rId10"/>
    <p:sldId id="385" r:id="rId11"/>
    <p:sldId id="2007577096" r:id="rId12"/>
    <p:sldId id="372" r:id="rId13"/>
    <p:sldId id="2007577097" r:id="rId14"/>
    <p:sldId id="396" r:id="rId15"/>
    <p:sldId id="388" r:id="rId16"/>
    <p:sldId id="392" r:id="rId17"/>
    <p:sldId id="2007577103" r:id="rId18"/>
    <p:sldId id="2007577104" r:id="rId19"/>
    <p:sldId id="2007577105" r:id="rId20"/>
    <p:sldId id="397" r:id="rId21"/>
    <p:sldId id="391" r:id="rId22"/>
    <p:sldId id="2007577102" r:id="rId23"/>
    <p:sldId id="2007577100" r:id="rId24"/>
    <p:sldId id="394" r:id="rId25"/>
    <p:sldId id="398" r:id="rId26"/>
    <p:sldId id="2007577106" r:id="rId27"/>
    <p:sldId id="2007577098" r:id="rId28"/>
    <p:sldId id="387" r:id="rId29"/>
    <p:sldId id="350" r:id="rId30"/>
    <p:sldId id="2007577107" r:id="rId31"/>
    <p:sldId id="2007577099" r:id="rId32"/>
    <p:sldId id="40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3107" autoAdjust="0"/>
  </p:normalViewPr>
  <p:slideViewPr>
    <p:cSldViewPr snapToGrid="0">
      <p:cViewPr varScale="1">
        <p:scale>
          <a:sx n="51" d="100"/>
          <a:sy n="51" d="100"/>
        </p:scale>
        <p:origin x="795" y="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FD8AE-5195-4499-9F79-EF24A609834A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39734-D972-4345-AE8C-918B2F3D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4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FC2A4E2B-9679-5A26-6701-1F5F113A41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89BC15-8D4F-4850-AA9F-C1496E8EFAF8}" type="slidenum">
              <a:rPr lang="en-US" altLang="vi-VN" smtClean="0"/>
              <a:pPr>
                <a:spcBef>
                  <a:spcPct val="0"/>
                </a:spcBef>
              </a:pPr>
              <a:t>1</a:t>
            </a:fld>
            <a:endParaRPr lang="en-US" altLang="vi-VN"/>
          </a:p>
        </p:txBody>
      </p:sp>
      <p:sp>
        <p:nvSpPr>
          <p:cNvPr id="4099" name="Rectangle 7">
            <a:extLst>
              <a:ext uri="{FF2B5EF4-FFF2-40B4-BE49-F238E27FC236}">
                <a16:creationId xmlns:a16="http://schemas.microsoft.com/office/drawing/2014/main" id="{3AA12BE6-DF6B-0A7D-ECDC-A8C6FC501A5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D30D7D-8DB7-457F-A785-D86B9DB862E7}" type="slidenum">
              <a:rPr lang="en-US" altLang="vi-VN"/>
              <a:pPr algn="r" eaLnBrk="1" hangingPunct="1">
                <a:spcBef>
                  <a:spcPct val="0"/>
                </a:spcBef>
              </a:pPr>
              <a:t>1</a:t>
            </a:fld>
            <a:endParaRPr lang="en-US" altLang="vi-VN"/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2D28755E-ECC5-8C24-E866-57C84359D7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6B348FC4-3428-A6A2-8A7B-CE3C8BD383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8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8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28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00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5469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85489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1492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67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2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1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5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2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8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6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0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670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5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6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95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4554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790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805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3233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4345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82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34113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588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9468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460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0101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826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86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63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031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10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3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79480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637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352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42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11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1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64959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2063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277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424911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6479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3196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17/10/2023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189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79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AFD48B9-816C-56A7-9B79-9B01458135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0546163-1827-E936-D112-FC6A1BEF13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076" name="Picture 4" descr="Picture1">
            <a:extLst>
              <a:ext uri="{FF2B5EF4-FFF2-40B4-BE49-F238E27FC236}">
                <a16:creationId xmlns:a16="http://schemas.microsoft.com/office/drawing/2014/main" id="{3A452E9D-9543-BCC5-3D0E-F7927AB8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" y="0"/>
            <a:ext cx="12193162" cy="698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extLst>
              <a:ext uri="{FF2B5EF4-FFF2-40B4-BE49-F238E27FC236}">
                <a16:creationId xmlns:a16="http://schemas.microsoft.com/office/drawing/2014/main" id="{4F7EBDFB-3B6D-D80A-4F98-FFB2085FC0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63267" y="1584325"/>
            <a:ext cx="4781550" cy="9429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40148"/>
              </a:avLst>
            </a:prstTxWarp>
          </a:bodyPr>
          <a:lstStyle/>
          <a:p>
            <a:pPr algn="ctr"/>
            <a:r>
              <a:rPr lang="en-US" sz="5400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chemeClr val="tx1"/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Chào</a:t>
            </a:r>
            <a:r>
              <a:rPr lang="en-US" sz="5400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chemeClr val="tx1"/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5400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chemeClr val="tx1"/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mừng</a:t>
            </a:r>
            <a:r>
              <a:rPr lang="en-US" sz="5400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chemeClr val="tx1"/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</a:p>
        </p:txBody>
      </p:sp>
      <p:sp>
        <p:nvSpPr>
          <p:cNvPr id="3078" name="WordArt 6">
            <a:extLst>
              <a:ext uri="{FF2B5EF4-FFF2-40B4-BE49-F238E27FC236}">
                <a16:creationId xmlns:a16="http://schemas.microsoft.com/office/drawing/2014/main" id="{7E7FBF53-6D29-5CE5-E8AB-AD343C1489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2286000"/>
            <a:ext cx="6629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Quý</a:t>
            </a:r>
            <a:r>
              <a:rPr lang="en-US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thầy</a:t>
            </a:r>
            <a:r>
              <a:rPr lang="en-US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cô</a:t>
            </a:r>
            <a:r>
              <a:rPr lang="en-US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về</a:t>
            </a:r>
            <a:r>
              <a:rPr lang="en-US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dự</a:t>
            </a:r>
            <a:r>
              <a:rPr lang="en-US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giờ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sp>
        <p:nvSpPr>
          <p:cNvPr id="3079" name="WordArt 7">
            <a:extLst>
              <a:ext uri="{FF2B5EF4-FFF2-40B4-BE49-F238E27FC236}">
                <a16:creationId xmlns:a16="http://schemas.microsoft.com/office/drawing/2014/main" id="{0FA4B5E4-EAD3-9FBF-6734-5752B618AB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3581400"/>
            <a:ext cx="6364288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kern="1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Lớp</a:t>
            </a:r>
            <a:r>
              <a:rPr lang="en-US" sz="3600" kern="1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kern="1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" pitchFamily="34" charset="0"/>
                <a:ea typeface="Times" pitchFamily="34" charset="0"/>
                <a:cs typeface="Times" pitchFamily="34" charset="0"/>
              </a:rPr>
              <a:t>2A1</a:t>
            </a:r>
            <a:endParaRPr lang="en-US" sz="3600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CC3300"/>
                  </a:gs>
                  <a:gs pos="50000">
                    <a:srgbClr val="FF6600"/>
                  </a:gs>
                  <a:gs pos="100000">
                    <a:srgbClr val="CC3300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  <p:grpSp>
        <p:nvGrpSpPr>
          <p:cNvPr id="3080" name="Group 9">
            <a:extLst>
              <a:ext uri="{FF2B5EF4-FFF2-40B4-BE49-F238E27FC236}">
                <a16:creationId xmlns:a16="http://schemas.microsoft.com/office/drawing/2014/main" id="{6373F16A-0525-2A15-2455-8F77A2BCB8E9}"/>
              </a:ext>
            </a:extLst>
          </p:cNvPr>
          <p:cNvGrpSpPr>
            <a:grpSpLocks/>
          </p:cNvGrpSpPr>
          <p:nvPr/>
        </p:nvGrpSpPr>
        <p:grpSpPr bwMode="auto">
          <a:xfrm>
            <a:off x="0" y="3175"/>
            <a:ext cx="2976032" cy="6858000"/>
            <a:chOff x="0" y="2"/>
            <a:chExt cx="1280" cy="4320"/>
          </a:xfrm>
        </p:grpSpPr>
        <p:pic>
          <p:nvPicPr>
            <p:cNvPr id="3130" name="Picture 4" descr="POINSET2">
              <a:extLst>
                <a:ext uri="{FF2B5EF4-FFF2-40B4-BE49-F238E27FC236}">
                  <a16:creationId xmlns:a16="http://schemas.microsoft.com/office/drawing/2014/main" id="{E4803678-C295-089E-F84E-B551B17B3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793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31" name="Picture 4" descr="POINSET2">
              <a:extLst>
                <a:ext uri="{FF2B5EF4-FFF2-40B4-BE49-F238E27FC236}">
                  <a16:creationId xmlns:a16="http://schemas.microsoft.com/office/drawing/2014/main" id="{8AF013F0-6F37-A10A-B4F2-D4EC8700D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" y="3531"/>
              <a:ext cx="793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32" name="Picture 12" descr="flowerba[1]">
              <a:extLst>
                <a:ext uri="{FF2B5EF4-FFF2-40B4-BE49-F238E27FC236}">
                  <a16:creationId xmlns:a16="http://schemas.microsoft.com/office/drawing/2014/main" id="{EFDA14FE-DE89-99B0-F25B-5CB8EA02E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19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33" name="Picture 13" descr="Hoa 1">
              <a:extLst>
                <a:ext uri="{FF2B5EF4-FFF2-40B4-BE49-F238E27FC236}">
                  <a16:creationId xmlns:a16="http://schemas.microsoft.com/office/drawing/2014/main" id="{0DCAC962-9967-22C4-08EE-854EF86148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0"/>
              <a:ext cx="33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34" name="Picture 14" descr="sunflower">
              <a:extLst>
                <a:ext uri="{FF2B5EF4-FFF2-40B4-BE49-F238E27FC236}">
                  <a16:creationId xmlns:a16="http://schemas.microsoft.com/office/drawing/2014/main" id="{8970F154-E7AB-D674-AB61-56687066EC6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800"/>
              <a:ext cx="65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35" name="Picture 15" descr="Hoa 1">
              <a:extLst>
                <a:ext uri="{FF2B5EF4-FFF2-40B4-BE49-F238E27FC236}">
                  <a16:creationId xmlns:a16="http://schemas.microsoft.com/office/drawing/2014/main" id="{8F1143C0-2B1C-34E7-B40E-59EEE3237C3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2"/>
              <a:ext cx="33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1" name="Group 16">
            <a:extLst>
              <a:ext uri="{FF2B5EF4-FFF2-40B4-BE49-F238E27FC236}">
                <a16:creationId xmlns:a16="http://schemas.microsoft.com/office/drawing/2014/main" id="{DF499CA3-42E6-D1A7-4C6C-8D72F41A895D}"/>
              </a:ext>
            </a:extLst>
          </p:cNvPr>
          <p:cNvGrpSpPr>
            <a:grpSpLocks/>
          </p:cNvGrpSpPr>
          <p:nvPr/>
        </p:nvGrpSpPr>
        <p:grpSpPr bwMode="auto">
          <a:xfrm>
            <a:off x="8762999" y="1"/>
            <a:ext cx="3357033" cy="6861175"/>
            <a:chOff x="4560" y="0"/>
            <a:chExt cx="1200" cy="4322"/>
          </a:xfrm>
        </p:grpSpPr>
        <p:pic>
          <p:nvPicPr>
            <p:cNvPr id="3124" name="Picture 4" descr="POINSET2">
              <a:extLst>
                <a:ext uri="{FF2B5EF4-FFF2-40B4-BE49-F238E27FC236}">
                  <a16:creationId xmlns:a16="http://schemas.microsoft.com/office/drawing/2014/main" id="{1462A1B4-BCDF-A870-30D8-14D596B37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967" y="2"/>
              <a:ext cx="793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5" name="Picture 4" descr="POINSET2">
              <a:extLst>
                <a:ext uri="{FF2B5EF4-FFF2-40B4-BE49-F238E27FC236}">
                  <a16:creationId xmlns:a16="http://schemas.microsoft.com/office/drawing/2014/main" id="{5120E496-92CE-AA3D-B979-98AFE780A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967" y="3532"/>
              <a:ext cx="793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6" name="Picture 19" descr="flowerba[1]">
              <a:extLst>
                <a:ext uri="{FF2B5EF4-FFF2-40B4-BE49-F238E27FC236}">
                  <a16:creationId xmlns:a16="http://schemas.microsoft.com/office/drawing/2014/main" id="{CBF72833-A377-E52E-ECF0-A17C0BB7E8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" y="1152"/>
              <a:ext cx="1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7" name="Picture 20" descr="sunflower">
              <a:extLst>
                <a:ext uri="{FF2B5EF4-FFF2-40B4-BE49-F238E27FC236}">
                  <a16:creationId xmlns:a16="http://schemas.microsoft.com/office/drawing/2014/main" id="{7DF6B94B-CD6D-6D99-57B2-E51008BF93D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800"/>
              <a:ext cx="65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8" name="Picture 21" descr="Hoa 1">
              <a:extLst>
                <a:ext uri="{FF2B5EF4-FFF2-40B4-BE49-F238E27FC236}">
                  <a16:creationId xmlns:a16="http://schemas.microsoft.com/office/drawing/2014/main" id="{A66BCC6D-C2CE-33FC-9C36-6C9C37421E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96"/>
              <a:ext cx="33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9" name="Picture 22" descr="Hoa 1">
              <a:extLst>
                <a:ext uri="{FF2B5EF4-FFF2-40B4-BE49-F238E27FC236}">
                  <a16:creationId xmlns:a16="http://schemas.microsoft.com/office/drawing/2014/main" id="{C273AE65-EA57-88A7-1918-A5ED3F56B7D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" y="720"/>
              <a:ext cx="33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2" name="Picture 23" descr="Hoa 1">
            <a:extLst>
              <a:ext uri="{FF2B5EF4-FFF2-40B4-BE49-F238E27FC236}">
                <a16:creationId xmlns:a16="http://schemas.microsoft.com/office/drawing/2014/main" id="{86024A00-2FC1-D222-CB4C-66371B9BC4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96" y="50799"/>
            <a:ext cx="5302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Hoa 1">
            <a:extLst>
              <a:ext uri="{FF2B5EF4-FFF2-40B4-BE49-F238E27FC236}">
                <a16:creationId xmlns:a16="http://schemas.microsoft.com/office/drawing/2014/main" id="{345AE7F3-44C0-C00E-D2A2-9762214730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76" y="609601"/>
            <a:ext cx="5302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 Box 64">
            <a:extLst>
              <a:ext uri="{FF2B5EF4-FFF2-40B4-BE49-F238E27FC236}">
                <a16:creationId xmlns:a16="http://schemas.microsoft.com/office/drawing/2014/main" id="{026E727F-D94B-02B7-2465-EB8E95B2D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53000"/>
            <a:ext cx="784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vi-VN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vi-VN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3600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Vũ</a:t>
            </a:r>
            <a:r>
              <a:rPr lang="vi-VN" altLang="vi-VN" sz="3600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3600" i="1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vi-VN" altLang="vi-VN" sz="3600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Viện                 </a:t>
            </a:r>
            <a:endParaRPr lang="vi-VN" altLang="vi-VN" sz="36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Tieng chim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26146-560C-C82E-0D11-B36F0B55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D1A3C-C957-2CD7-71B2-55F3618D8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66F85-A858-DA00-2697-9D4678865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" t="-651" r="3592"/>
          <a:stretch/>
        </p:blipFill>
        <p:spPr>
          <a:xfrm>
            <a:off x="22408" y="0"/>
            <a:ext cx="1216959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2F232FF3-9E22-CA95-ACCD-C695204ECD4C}"/>
              </a:ext>
            </a:extLst>
          </p:cNvPr>
          <p:cNvSpPr/>
          <p:nvPr/>
        </p:nvSpPr>
        <p:spPr>
          <a:xfrm>
            <a:off x="5283200" y="203200"/>
            <a:ext cx="3383280" cy="109728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Nghề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đó</a:t>
            </a:r>
            <a:r>
              <a:rPr lang="vi-VN" sz="2400" b="1" dirty="0">
                <a:latin typeface="+mj-lt"/>
              </a:rPr>
              <a:t> mang </a:t>
            </a:r>
            <a:r>
              <a:rPr lang="vi-VN" sz="2400" b="1" dirty="0" err="1">
                <a:latin typeface="+mj-lt"/>
              </a:rPr>
              <a:t>lại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lợi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ích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gì</a:t>
            </a:r>
            <a:r>
              <a:rPr lang="vi-VN" sz="2400" b="1" dirty="0">
                <a:latin typeface="+mj-lt"/>
              </a:rPr>
              <a:t>? 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2686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7889" y="2605348"/>
            <a:ext cx="11013439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ung quanh ta có rất nhiều công việc và nghề nghiệp khác nhau, mỗi công việc và nghề nghiệp đều mang lại lợi ích cho gia đình và xã hội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712837"/>
            <a:ext cx="11202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0363" y="512508"/>
            <a:ext cx="9913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348490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0" y="2449208"/>
            <a:ext cx="3989397" cy="2189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79" y="2468146"/>
            <a:ext cx="3936229" cy="2255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66" y="2468146"/>
            <a:ext cx="3770650" cy="2170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3" y="4694180"/>
            <a:ext cx="4176751" cy="2152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43" y="4783366"/>
            <a:ext cx="3936229" cy="206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63" y="4694180"/>
            <a:ext cx="3820537" cy="22021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186" y="1543819"/>
            <a:ext cx="12002814" cy="1015663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1780" y="281685"/>
            <a:ext cx="1004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" name="Rectangle 1"/>
          <p:cNvSpPr/>
          <p:nvPr/>
        </p:nvSpPr>
        <p:spPr>
          <a:xfrm>
            <a:off x="370013" y="1094490"/>
            <a:ext cx="2331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0032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80" y="2264406"/>
            <a:ext cx="106172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2841" y="709448"/>
            <a:ext cx="8167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264E0DB-51BA-96D7-4C3F-3E4C23C4E74A}"/>
              </a:ext>
            </a:extLst>
          </p:cNvPr>
          <p:cNvSpPr/>
          <p:nvPr/>
        </p:nvSpPr>
        <p:spPr>
          <a:xfrm>
            <a:off x="3332480" y="243840"/>
            <a:ext cx="5760720" cy="1727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" b="1"/>
          <a:stretch/>
        </p:blipFill>
        <p:spPr>
          <a:xfrm>
            <a:off x="9015" y="110312"/>
            <a:ext cx="6135758" cy="65427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21" y="109131"/>
            <a:ext cx="6053985" cy="65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63025"/>
            <a:ext cx="5836777" cy="6731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"/>
          <a:stretch/>
        </p:blipFill>
        <p:spPr>
          <a:xfrm>
            <a:off x="5949257" y="63027"/>
            <a:ext cx="6163913" cy="67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" y="94595"/>
            <a:ext cx="6118714" cy="6637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15" y="102033"/>
            <a:ext cx="5986002" cy="65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3" y="1550181"/>
            <a:ext cx="3917964" cy="218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89" y="1574973"/>
            <a:ext cx="3865748" cy="2397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44" y="1574973"/>
            <a:ext cx="3703134" cy="2170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0" y="4226689"/>
            <a:ext cx="4101964" cy="2152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21" y="4284343"/>
            <a:ext cx="3865748" cy="206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07" y="4226689"/>
            <a:ext cx="3780029" cy="22021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374932" y="3597651"/>
            <a:ext cx="3813406" cy="5361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07D3AF-B9AA-4F92-885D-CA364F3EDD29}"/>
              </a:ext>
            </a:extLst>
          </p:cNvPr>
          <p:cNvSpPr/>
          <p:nvPr/>
        </p:nvSpPr>
        <p:spPr>
          <a:xfrm>
            <a:off x="4401275" y="3642749"/>
            <a:ext cx="3686438" cy="5699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dirty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b="1" dirty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endParaRPr lang="en-US" sz="3200" b="1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148D65-259B-4D65-AC0A-ED33EF223192}"/>
              </a:ext>
            </a:extLst>
          </p:cNvPr>
          <p:cNvSpPr/>
          <p:nvPr/>
        </p:nvSpPr>
        <p:spPr>
          <a:xfrm>
            <a:off x="8247144" y="3681726"/>
            <a:ext cx="3703115" cy="53095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F98266-410D-4C66-903B-04AD6D1F562B}"/>
              </a:ext>
            </a:extLst>
          </p:cNvPr>
          <p:cNvSpPr/>
          <p:nvPr/>
        </p:nvSpPr>
        <p:spPr>
          <a:xfrm>
            <a:off x="238770" y="6149786"/>
            <a:ext cx="3904535" cy="647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3200" b="1" dirty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200" b="1" dirty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3200" b="1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A8632B-7FE6-47D6-8E81-A825D992AFF4}"/>
              </a:ext>
            </a:extLst>
          </p:cNvPr>
          <p:cNvSpPr/>
          <p:nvPr/>
        </p:nvSpPr>
        <p:spPr>
          <a:xfrm>
            <a:off x="4313021" y="6192863"/>
            <a:ext cx="3865748" cy="6040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dirty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200" b="1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7E56B6-3A8C-4A7B-BA10-4DE317D6F3F9}"/>
              </a:ext>
            </a:extLst>
          </p:cNvPr>
          <p:cNvSpPr/>
          <p:nvPr/>
        </p:nvSpPr>
        <p:spPr>
          <a:xfrm>
            <a:off x="8310208" y="6210486"/>
            <a:ext cx="3780028" cy="5864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vi-VN" sz="3200" b="1" dirty="0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hoa </a:t>
            </a:r>
            <a:r>
              <a:rPr lang="vi-VN" sz="3200" b="1" dirty="0" err="1">
                <a:ln w="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>
              <a:ln w="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1893" y="329406"/>
            <a:ext cx="1004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01109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1237" y="1566195"/>
            <a:ext cx="9323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AutoShape 4" descr="Người bác sĩ tận tâm với nghề chữa bệnh cứu ngườ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Người bác sĩ tận tâm với nghề chữa bệnh cứu ngườ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Quần áo kỹ sư dự án công trình thiết kế đẹp tại Long Châu |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24" descr="Sẽ bỏ yêu cầu giáo viên tiểu học, trung học cơ sở phải có trình độ thạc sĩ?  | VTV.V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01543" y="477550"/>
            <a:ext cx="1004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8FD315-DA2A-0EB6-6AF6-91FB2AA51876}"/>
              </a:ext>
            </a:extLst>
          </p:cNvPr>
          <p:cNvSpPr txBox="1"/>
          <p:nvPr/>
        </p:nvSpPr>
        <p:spPr>
          <a:xfrm>
            <a:off x="1679275" y="3131388"/>
            <a:ext cx="8833449" cy="332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1480" y="1566195"/>
            <a:ext cx="9323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AutoShape 4" descr="Người bác sĩ tận tâm với nghề chữa bệnh cứu ngườ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Người bác sĩ tận tâm với nghề chữa bệnh cứu ngườ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Thành phố Hồ Chí Minh đạt 20 bác sỹ trên 10.000 dân | Y tế | Vietnam+  (VietnamPl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2" y="2296938"/>
            <a:ext cx="3457019" cy="227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Quần áo kỹ sư dự án công trình thiết kế đẹp tại Long Châu |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96" y="2327450"/>
            <a:ext cx="3640044" cy="221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03" y="2341352"/>
            <a:ext cx="3991067" cy="221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66" y="4611927"/>
            <a:ext cx="3571173" cy="220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24" descr="Sẽ bỏ yêu cầu giáo viên tiểu học, trung học cơ sở phải có trình độ thạc sĩ?  | VTV.V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92" y="4623297"/>
            <a:ext cx="4073878" cy="222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1" y="4611927"/>
            <a:ext cx="3370383" cy="224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17575" y="398135"/>
            <a:ext cx="1004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884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1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0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2621" y="2595551"/>
            <a:ext cx="10719651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tôn </a:t>
            </a:r>
            <a:r>
              <a:rPr 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2621" y="539733"/>
            <a:ext cx="9913233" cy="60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1982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67" y="821341"/>
            <a:ext cx="5344511" cy="248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8" y="3861931"/>
            <a:ext cx="5344502" cy="241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0" y="772522"/>
            <a:ext cx="5344502" cy="253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16" y="3893473"/>
            <a:ext cx="5291631" cy="241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1263561" y="3359964"/>
            <a:ext cx="3813406" cy="474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6997024" y="3372638"/>
            <a:ext cx="3813406" cy="474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1232029" y="6308206"/>
            <a:ext cx="3781874" cy="474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Củi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7075955" y="6366010"/>
            <a:ext cx="3781874" cy="474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9518" y="31525"/>
            <a:ext cx="826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81670" y="185806"/>
            <a:ext cx="5428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625369" y="3643752"/>
            <a:ext cx="3678616" cy="474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5196159" y="3627491"/>
            <a:ext cx="3049118" cy="474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Chuốt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Tìm hiểu quy trình sản xuất gốm sứ Bát Tràng cụ thể nhất - Gốm Sứ Bảo Khá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8" y="973025"/>
            <a:ext cx="3678617" cy="250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Quy Trình Làm Gốm Bát Tràng - 5 BƯỚC Sản Xuất Thủ C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689" y="973026"/>
            <a:ext cx="3398325" cy="24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336" y="973025"/>
            <a:ext cx="2897680" cy="249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47" y="4229919"/>
            <a:ext cx="3533774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16" y="4207912"/>
            <a:ext cx="3368998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8810336" y="3601954"/>
            <a:ext cx="3049118" cy="474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nguội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940117" y="6223546"/>
            <a:ext cx="3049118" cy="474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5285495" y="6176323"/>
            <a:ext cx="3049118" cy="474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1964" y="406530"/>
            <a:ext cx="4688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hết mê' với tuyệt tác làng gốm Thanh Hà | Mytour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62" y="1432730"/>
            <a:ext cx="5273132" cy="458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àng nghề gốm sứ Thanh 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71" y="1430800"/>
            <a:ext cx="5273132" cy="459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61586" y="2022035"/>
            <a:ext cx="10263461" cy="2055304"/>
            <a:chOff x="6277" y="5598"/>
            <a:chExt cx="7100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277" y="5598"/>
              <a:ext cx="710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3.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luyện</a:t>
              </a:r>
              <a:r>
                <a:rPr kumimoji="0" lang="en-US" altLang="zh-CN" sz="5400" b="0" i="0" u="none" strike="noStrike" kern="1200" cap="none" spc="0" normalizeH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tập</a:t>
              </a:r>
              <a:r>
                <a:rPr kumimoji="0" lang="en-US" altLang="zh-CN" sz="5400" b="0" i="0" u="none" strike="noStrike" kern="1200" cap="none" spc="0" normalizeH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,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1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2813" y="1363054"/>
            <a:ext cx="116191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1760" y="3190239"/>
            <a:ext cx="9275738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:………………….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:………………………………………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?:……………………………………………..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:……….....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…………………………………………………….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725" y="383712"/>
            <a:ext cx="1004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8035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72" y="-789617"/>
            <a:ext cx="12398233" cy="74657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3" name="Text Box 5"/>
          <p:cNvSpPr txBox="1"/>
          <p:nvPr/>
        </p:nvSpPr>
        <p:spPr>
          <a:xfrm>
            <a:off x="1462617" y="2083445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90B5E3-6870-4A3C-99B2-87B68EDB9806}"/>
              </a:ext>
            </a:extLst>
          </p:cNvPr>
          <p:cNvSpPr/>
          <p:nvPr/>
        </p:nvSpPr>
        <p:spPr>
          <a:xfrm>
            <a:off x="4470868" y="488612"/>
            <a:ext cx="4134652" cy="96683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1297" y="1987056"/>
            <a:ext cx="8466384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PHIẾU HỌC TẬP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Tên công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việc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hoặc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nghề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nghiệp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: </a:t>
            </a:r>
            <a:r>
              <a:rPr lang="en-US" sz="2800" dirty="0">
                <a:ln w="0"/>
                <a:solidFill>
                  <a:schemeClr val="tx1"/>
                </a:solidFill>
                <a:latin typeface="+mj-lt"/>
              </a:rPr>
              <a:t>B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ộ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đội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hải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quân.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Nơi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làm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việc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: Ở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vùng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biển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đảo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Công việc hoặc nghề nghiệp có mang lại thu nhập cho họ không</a:t>
            </a:r>
            <a:r>
              <a:rPr lang="en-US" sz="2800" dirty="0">
                <a:ln w="0"/>
                <a:solidFill>
                  <a:schemeClr val="tx1"/>
                </a:solidFill>
                <a:latin typeface="+mj-lt"/>
              </a:rPr>
              <a:t>?.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Có mang lại thu nhập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Lợi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ích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công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việc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hoặc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nghề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nghiệp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đó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: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Giữ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gìn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bảo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vệ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chủ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quyền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biển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đảo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,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bảo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vệ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tổ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quốc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, mang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lại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lợi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ích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cho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quốc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gia,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đảm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bảo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cuộc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sống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cho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cá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nhân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và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 gia </a:t>
            </a:r>
            <a:r>
              <a:rPr lang="vi-VN" sz="2800" dirty="0" err="1">
                <a:ln w="0"/>
                <a:solidFill>
                  <a:schemeClr val="tx1"/>
                </a:solidFill>
                <a:latin typeface="+mj-lt"/>
              </a:rPr>
              <a:t>đình</a:t>
            </a:r>
            <a:r>
              <a:rPr lang="vi-VN" sz="2800" dirty="0">
                <a:ln w="0"/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20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2813" y="1664269"/>
            <a:ext cx="116191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1760" y="3190239"/>
            <a:ext cx="9275738" cy="3539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PHIẾU HỌC TẬP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:………………….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:………………………………………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?:……………………………………………..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:……….....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…………………………………………………….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4027" y="347974"/>
            <a:ext cx="10042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7792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860" y="1716405"/>
            <a:ext cx="10515600" cy="1325563"/>
          </a:xfrm>
        </p:spPr>
        <p:txBody>
          <a:bodyPr>
            <a:normAutofit/>
          </a:bodyPr>
          <a:lstStyle/>
          <a:p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C52F4EA9-68AE-269A-4067-0815B97AAE86}"/>
              </a:ext>
            </a:extLst>
          </p:cNvPr>
          <p:cNvSpPr/>
          <p:nvPr/>
        </p:nvSpPr>
        <p:spPr>
          <a:xfrm>
            <a:off x="68764" y="1118680"/>
            <a:ext cx="11981180" cy="3463480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CỐ- DẶN DÒ: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9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513779" y="2692399"/>
            <a:ext cx="8103421" cy="176924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Chúc</a:t>
            </a:r>
            <a:r>
              <a:rPr lang="en-US" sz="6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6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các</a:t>
            </a:r>
            <a:r>
              <a:rPr lang="en-US" sz="6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6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thầy</a:t>
            </a:r>
            <a:r>
              <a:rPr lang="en-US" sz="6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6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cô</a:t>
            </a:r>
            <a:r>
              <a:rPr lang="en-US" sz="6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6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mạnh</a:t>
            </a:r>
            <a:r>
              <a:rPr lang="en-US" sz="6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 </a:t>
            </a:r>
            <a:r>
              <a:rPr lang="en-US" sz="6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itchFamily="18" charset="0"/>
                <a:ea typeface="+mn-lt"/>
                <a:cs typeface="Times New Roman" pitchFamily="18" charset="0"/>
              </a:rPr>
              <a:t>khoẻ</a:t>
            </a:r>
            <a:endParaRPr lang="en-US" sz="6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0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OA\Khung nen bieu tuong\Khung nen bieu tuong\[Muare.asia]-FramesChildrenVol34\muare.asia - babyvol34 - 4.png">
            <a:extLst>
              <a:ext uri="{FF2B5EF4-FFF2-40B4-BE49-F238E27FC236}">
                <a16:creationId xmlns:a16="http://schemas.microsoft.com/office/drawing/2014/main" id="{7F47E4C5-6214-FB22-C97A-9FDD5546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"/>
            <a:ext cx="12192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91C41-E2DF-8786-7FE9-B1372773867E}"/>
              </a:ext>
            </a:extLst>
          </p:cNvPr>
          <p:cNvSpPr txBox="1"/>
          <p:nvPr/>
        </p:nvSpPr>
        <p:spPr>
          <a:xfrm>
            <a:off x="5588000" y="1998134"/>
            <a:ext cx="3513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2D5D08-AEFD-2C58-CD43-81C290BBB821}"/>
              </a:ext>
            </a:extLst>
          </p:cNvPr>
          <p:cNvSpPr/>
          <p:nvPr/>
        </p:nvSpPr>
        <p:spPr>
          <a:xfrm>
            <a:off x="3901440" y="3369733"/>
            <a:ext cx="72745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latin typeface="+mj-lt"/>
              </a:rPr>
              <a:t>Ai nhanh, ai </a:t>
            </a:r>
            <a:r>
              <a:rPr lang="vi-VN" sz="6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latin typeface="+mj-lt"/>
              </a:rPr>
              <a:t>đúng</a:t>
            </a:r>
            <a:endParaRPr lang="en-US" sz="6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2B2778C-344A-DF6D-F740-EFE8907D98D9}"/>
              </a:ext>
            </a:extLst>
          </p:cNvPr>
          <p:cNvSpPr/>
          <p:nvPr/>
        </p:nvSpPr>
        <p:spPr>
          <a:xfrm>
            <a:off x="4409191" y="2743166"/>
            <a:ext cx="677159" cy="68583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534" y="1019101"/>
            <a:ext cx="12132734" cy="144655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just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2867" y="2743166"/>
            <a:ext cx="29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A.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0355" y="2743166"/>
            <a:ext cx="29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B. 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8579" y="2701114"/>
            <a:ext cx="29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C. 3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2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4FE574B-32A2-82E8-5D57-86286C4E7F59}"/>
              </a:ext>
            </a:extLst>
          </p:cNvPr>
          <p:cNvSpPr/>
          <p:nvPr/>
        </p:nvSpPr>
        <p:spPr>
          <a:xfrm>
            <a:off x="7981950" y="3090018"/>
            <a:ext cx="942976" cy="74993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825" y="3090018"/>
            <a:ext cx="29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A. 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7213" y="3053226"/>
            <a:ext cx="29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B. 4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03537" y="3047966"/>
            <a:ext cx="290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C. 3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325" y="753667"/>
            <a:ext cx="12101675" cy="14465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con</a:t>
            </a: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4392" y="6858000"/>
            <a:ext cx="78792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9192.3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04" y="39757"/>
            <a:ext cx="11887200" cy="63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6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0364" y="1796568"/>
            <a:ext cx="102633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7114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1176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2.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hình</a:t>
              </a:r>
              <a:r>
                <a:rPr lang="en-US" altLang="zh-C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thành</a:t>
              </a:r>
              <a:r>
                <a:rPr lang="en-US" altLang="zh-C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kiến</a:t>
              </a:r>
              <a:r>
                <a:rPr lang="en-US" altLang="zh-C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thức</a:t>
              </a:r>
              <a:r>
                <a:rPr lang="en-US" altLang="zh-CN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mới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5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8746" y="912945"/>
            <a:ext cx="114033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Hoạt động 1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9478" y="538761"/>
            <a:ext cx="1004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868" y="2975048"/>
            <a:ext cx="8686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30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803</Words>
  <Application>Microsoft Office PowerPoint</Application>
  <PresentationFormat>Widescreen</PresentationFormat>
  <Paragraphs>94</Paragraphs>
  <Slides>29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宋体</vt:lpstr>
      <vt:lpstr>宋体</vt:lpstr>
      <vt:lpstr>.VnAvant</vt:lpstr>
      <vt:lpstr>Arial</vt:lpstr>
      <vt:lpstr>Calibri</vt:lpstr>
      <vt:lpstr>Calibri Light</vt:lpstr>
      <vt:lpstr>等线</vt:lpstr>
      <vt:lpstr>Times</vt:lpstr>
      <vt:lpstr>Times New Roman</vt:lpstr>
      <vt:lpstr>字魂59号-创粗黑</vt:lpstr>
      <vt:lpstr>2_Office Theme</vt:lpstr>
      <vt:lpstr>Office 主题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72</cp:revision>
  <dcterms:created xsi:type="dcterms:W3CDTF">2021-05-28T10:06:52Z</dcterms:created>
  <dcterms:modified xsi:type="dcterms:W3CDTF">2023-10-17T08:53:59Z</dcterms:modified>
</cp:coreProperties>
</file>