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5" r:id="rId2"/>
    <p:sldId id="269" r:id="rId3"/>
    <p:sldId id="270" r:id="rId4"/>
    <p:sldId id="271" r:id="rId5"/>
    <p:sldId id="264" r:id="rId6"/>
    <p:sldId id="272" r:id="rId7"/>
    <p:sldId id="257" r:id="rId8"/>
    <p:sldId id="273" r:id="rId9"/>
    <p:sldId id="258" r:id="rId10"/>
    <p:sldId id="274" r:id="rId11"/>
    <p:sldId id="275" r:id="rId12"/>
    <p:sldId id="259" r:id="rId13"/>
    <p:sldId id="276" r:id="rId14"/>
    <p:sldId id="260" r:id="rId15"/>
    <p:sldId id="261" r:id="rId16"/>
    <p:sldId id="262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039" autoAdjust="0"/>
    <p:restoredTop sz="94660"/>
  </p:normalViewPr>
  <p:slideViewPr>
    <p:cSldViewPr>
      <p:cViewPr varScale="1">
        <p:scale>
          <a:sx n="47" d="100"/>
          <a:sy n="47" d="100"/>
        </p:scale>
        <p:origin x="617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F84E6-8C07-4499-AF28-613100BE3EF0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BEFE5-0DD9-476E-81CD-C2483E88C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74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40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40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537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401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198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198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5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8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85310F18-5BA7-4C17-B4F5-065BA1013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93" y="837958"/>
            <a:ext cx="5038414" cy="518208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2EC2C62-5485-4B12-B6B0-739CD2756FBA}"/>
              </a:ext>
            </a:extLst>
          </p:cNvPr>
          <p:cNvSpPr/>
          <p:nvPr userDrawn="1"/>
        </p:nvSpPr>
        <p:spPr>
          <a:xfrm>
            <a:off x="177282" y="228600"/>
            <a:ext cx="8789437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1A38A-6943-4B48-B746-2B3F59D8D5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2857" y="299106"/>
            <a:ext cx="442298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7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3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0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5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0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8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5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0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65756-4DF8-4922-927E-CCB0DB19EC31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D45D-CA15-4DA7-97BF-68350E6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8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mailto::https://www.youtube.com/watch?v=dK5qE4EvhoE" TargetMode="External"/><Relationship Id="rId3" Type="http://schemas.openxmlformats.org/officeDocument/2006/relationships/video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1" y="5081"/>
            <a:ext cx="830580" cy="111507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30610" y="1493536"/>
            <a:ext cx="5272087" cy="749019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76798" tIns="38399" rIns="76798" bIns="38399" anchor="ctr"/>
          <a:lstStyle/>
          <a:p>
            <a:pPr algn="ctr" defTabSz="7679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 BÀI </a:t>
            </a:r>
            <a:r>
              <a:rPr lang="en-US" sz="27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CŨ</a:t>
            </a:r>
            <a:endParaRPr lang="en-US" sz="2700" b="1" kern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AutoShape 2" descr="Kho phần mềm cần thiết cho máy tính, laptop win 7/10 mới nhất 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53" y="2903220"/>
            <a:ext cx="47244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05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-41870"/>
            <a:ext cx="3587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THẢO LUẬN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767682"/>
              </p:ext>
            </p:extLst>
          </p:nvPr>
        </p:nvGraphicFramePr>
        <p:xfrm>
          <a:off x="117455" y="1371600"/>
          <a:ext cx="8839201" cy="45415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593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 HUỐNG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NÊ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KHÔNG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</a:rPr>
                        <a:t> NÊN</a:t>
                      </a:r>
                      <a:endParaRPr lang="en-US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smtClean="0"/>
                        <a:t>5. Dùng</a:t>
                      </a:r>
                      <a:r>
                        <a:rPr lang="en-US" sz="2400" baseline="0" smtClean="0"/>
                        <a:t> khăn ướt để lau máy tính.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/>
                        <a:t>6. Dùng</a:t>
                      </a:r>
                      <a:r>
                        <a:rPr lang="en-US" sz="2400" baseline="0" smtClean="0"/>
                        <a:t> khăn mềm hoặc chổi phủi bụi để vệ sinh máy tính.</a:t>
                      </a:r>
                      <a:endParaRPr lang="en-US" sz="24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smtClean="0"/>
                        <a:t>7. Ăn</a:t>
                      </a:r>
                      <a:r>
                        <a:rPr lang="en-US" sz="2400" baseline="0" smtClean="0"/>
                        <a:t> uống quanh khu vực để máy tính.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smtClean="0"/>
                        <a:t>8. Giữ</a:t>
                      </a:r>
                      <a:r>
                        <a:rPr lang="en-US" sz="2400" baseline="0" smtClean="0"/>
                        <a:t> máy tính và khu vực xung quanh luôn sạch sẽ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smtClean="0"/>
                        <a:t>9. Vừa</a:t>
                      </a:r>
                      <a:r>
                        <a:rPr lang="en-US" sz="2400" baseline="0" smtClean="0"/>
                        <a:t> sạc pin vừa sử dụng điện thoại thông minh, máy tính bảng...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smtClean="0"/>
                        <a:t>10. Sạc</a:t>
                      </a:r>
                      <a:r>
                        <a:rPr lang="en-US" sz="2400" baseline="0" smtClean="0"/>
                        <a:t> đầy pin điện thoại thông minh, máy tính bảng... trước khi sử dụng.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 descr="Káº¿t quáº£ hÃ¬nh áº£nh cho right icon"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438400"/>
            <a:ext cx="515184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áº¿t quáº£ hÃ¬nh áº£nh cho right icon"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3657600"/>
            <a:ext cx="515184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áº¿t quáº£ hÃ¬nh áº£nh cho right icon"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92" y="5257800"/>
            <a:ext cx="515184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wrong icon">
            <a:extLst>
              <a:ext uri="{FF2B5EF4-FFF2-40B4-BE49-F238E27FC236}">
                <a16:creationId xmlns:a16="http://schemas.microsoft.com/office/drawing/2014/main" id="{F53E9736-5F28-4275-980F-734116D9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66" y="3239612"/>
            <a:ext cx="401718" cy="5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wrong icon">
            <a:extLst>
              <a:ext uri="{FF2B5EF4-FFF2-40B4-BE49-F238E27FC236}">
                <a16:creationId xmlns:a16="http://schemas.microsoft.com/office/drawing/2014/main" id="{F53E9736-5F28-4275-980F-734116D9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91" y="4397536"/>
            <a:ext cx="401718" cy="5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wrong icon">
            <a:extLst>
              <a:ext uri="{FF2B5EF4-FFF2-40B4-BE49-F238E27FC236}">
                <a16:creationId xmlns:a16="http://schemas.microsoft.com/office/drawing/2014/main" id="{F53E9736-5F28-4275-980F-734116D9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66" y="1752600"/>
            <a:ext cx="401718" cy="5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6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 đâu mà điện thoại bỗng dưng cháy nổ và cách ngăn ngừa thì làm sa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8700"/>
            <a:ext cx="3884939" cy="196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m thanh niên tử vong vì điện thoại phát nổ khi sạc | VTC14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14037"/>
          <a:stretch/>
        </p:blipFill>
        <p:spPr bwMode="auto">
          <a:xfrm>
            <a:off x="4495800" y="1016000"/>
            <a:ext cx="3566664" cy="19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27051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Điện thoại phát nổ khi đang sạc, thiếu niên dập nát 2 bàn tay - Báo Người  lao độ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81400"/>
            <a:ext cx="25908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NÁT TAY VÌ ĐIỆN THOẠI NỔ TRONG LÚC VỪA SẠC PIN VỪA SỬ DỤNG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133" y="3581400"/>
            <a:ext cx="2712468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6622" y="-8235"/>
            <a:ext cx="4716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GÓC CẢNH BÁO</a:t>
            </a:r>
            <a:endParaRPr lang="en-US" sz="5400" b="1" cap="none" spc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1878" y="5867400"/>
            <a:ext cx="5181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/>
              <a:t>Tai nạn khi vừa </a:t>
            </a:r>
            <a:r>
              <a:rPr lang="en-US" sz="2000" b="1"/>
              <a:t>sạc pin vừa sử dụng điện thoại </a:t>
            </a:r>
          </a:p>
        </p:txBody>
      </p:sp>
    </p:spTree>
    <p:extLst>
      <p:ext uri="{BB962C8B-B14F-4D97-AF65-F5344CB8AC3E}">
        <p14:creationId xmlns:p14="http://schemas.microsoft.com/office/powerpoint/2010/main" val="34215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FD6F35-2AEE-43B5-9114-161EB49B4D0D}"/>
              </a:ext>
            </a:extLst>
          </p:cNvPr>
          <p:cNvGrpSpPr/>
          <p:nvPr/>
        </p:nvGrpSpPr>
        <p:grpSpPr>
          <a:xfrm>
            <a:off x="1180351" y="415211"/>
            <a:ext cx="7277848" cy="1392692"/>
            <a:chOff x="3206525" y="469579"/>
            <a:chExt cx="9703798" cy="13926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03E21E-EDFE-4B7E-9584-4A836EC0545D}"/>
                </a:ext>
              </a:extLst>
            </p:cNvPr>
            <p:cNvGrpSpPr/>
            <p:nvPr/>
          </p:nvGrpSpPr>
          <p:grpSpPr>
            <a:xfrm>
              <a:off x="3206525" y="469579"/>
              <a:ext cx="9044399" cy="1392692"/>
              <a:chOff x="3206525" y="469579"/>
              <a:chExt cx="9044399" cy="139269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E373022-AFA9-414C-8BB0-F3E13871AB12}"/>
                  </a:ext>
                </a:extLst>
              </p:cNvPr>
              <p:cNvGrpSpPr/>
              <p:nvPr/>
            </p:nvGrpSpPr>
            <p:grpSpPr>
              <a:xfrm>
                <a:off x="3657600" y="911578"/>
                <a:ext cx="8593324" cy="950693"/>
                <a:chOff x="4131424" y="934090"/>
                <a:chExt cx="7730929" cy="1402534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A2C60C63-884E-4366-BEF6-2CE480B588C0}"/>
                    </a:ext>
                  </a:extLst>
                </p:cNvPr>
                <p:cNvSpPr/>
                <p:nvPr/>
              </p:nvSpPr>
              <p:spPr>
                <a:xfrm>
                  <a:off x="4217929" y="1054359"/>
                  <a:ext cx="7644424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EF9326AA-80C4-4FB3-B725-35F1C923E165}"/>
                    </a:ext>
                  </a:extLst>
                </p:cNvPr>
                <p:cNvSpPr/>
                <p:nvPr/>
              </p:nvSpPr>
              <p:spPr>
                <a:xfrm>
                  <a:off x="4131424" y="934090"/>
                  <a:ext cx="7644425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5684902-0509-40E3-822F-DCC2891EA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06525" y="469579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4BAA5C-6985-4FEB-B5B8-6C1E607242EB}"/>
                </a:ext>
              </a:extLst>
            </p:cNvPr>
            <p:cNvSpPr/>
            <p:nvPr/>
          </p:nvSpPr>
          <p:spPr>
            <a:xfrm>
              <a:off x="3563124" y="1041451"/>
              <a:ext cx="93471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2400" b="1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Bảo đảm an toàn về điện khi sử dụng máy tính.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52E6D57-F9D7-4F59-AAB3-9D4D68F234E6}"/>
              </a:ext>
            </a:extLst>
          </p:cNvPr>
          <p:cNvSpPr/>
          <p:nvPr/>
        </p:nvSpPr>
        <p:spPr>
          <a:xfrm>
            <a:off x="304800" y="1887820"/>
            <a:ext cx="7750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Muốn sử dụng máy tính phải hỏi ý kiến của cha mẹ.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2E6D57-F9D7-4F59-AAB3-9D4D68F234E6}"/>
              </a:ext>
            </a:extLst>
          </p:cNvPr>
          <p:cNvSpPr/>
          <p:nvPr/>
        </p:nvSpPr>
        <p:spPr>
          <a:xfrm>
            <a:off x="304800" y="2534151"/>
            <a:ext cx="77506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2. Không tự ý cắm và rút điện khi sử dụng máy tính.</a:t>
            </a:r>
          </a:p>
          <a:p>
            <a:pPr defTabSz="342900">
              <a:lnSpc>
                <a:spcPct val="150000"/>
              </a:lnSpc>
            </a:pP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Nếu muốn cắm hoặc rút ra phải đảm bảo tay </a:t>
            </a:r>
          </a:p>
          <a:p>
            <a:pPr defTabSz="342900">
              <a:lnSpc>
                <a:spcPct val="150000"/>
              </a:lnSpc>
            </a:pP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 và cầm dây nguồn như hình bên.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ách Sử Dụng Ổ Cắm, Dây Phích Điện Đúng Và An Toàn Cho Người Sử Dụ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" t="13499" r="21579" b="13499"/>
          <a:stretch/>
        </p:blipFill>
        <p:spPr bwMode="auto">
          <a:xfrm>
            <a:off x="6930896" y="3434308"/>
            <a:ext cx="2065508" cy="177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E6D57-F9D7-4F59-AAB3-9D4D68F234E6}"/>
              </a:ext>
            </a:extLst>
          </p:cNvPr>
          <p:cNvSpPr/>
          <p:nvPr/>
        </p:nvSpPr>
        <p:spPr>
          <a:xfrm>
            <a:off x="304799" y="4343041"/>
            <a:ext cx="7750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3. Tuyệt đối không được vừa sạc vừa sử dụng </a:t>
            </a:r>
          </a:p>
          <a:p>
            <a:pPr defTabSz="342900">
              <a:lnSpc>
                <a:spcPct val="150000"/>
              </a:lnSpc>
            </a:pP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điện thoại.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2E6D57-F9D7-4F59-AAB3-9D4D68F234E6}"/>
              </a:ext>
            </a:extLst>
          </p:cNvPr>
          <p:cNvSpPr/>
          <p:nvPr/>
        </p:nvSpPr>
        <p:spPr>
          <a:xfrm>
            <a:off x="304798" y="5543370"/>
            <a:ext cx="8839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4. Nếu phát hiện dây nguồn bị hở, hoặc có hư hỏng gì phải báo ngay cho người lớn, không được ý tự xử lý.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0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FD6F35-2AEE-43B5-9114-161EB49B4D0D}"/>
              </a:ext>
            </a:extLst>
          </p:cNvPr>
          <p:cNvGrpSpPr/>
          <p:nvPr/>
        </p:nvGrpSpPr>
        <p:grpSpPr>
          <a:xfrm>
            <a:off x="1180351" y="415211"/>
            <a:ext cx="7277848" cy="1392692"/>
            <a:chOff x="3206525" y="469579"/>
            <a:chExt cx="9703798" cy="13926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03E21E-EDFE-4B7E-9584-4A836EC0545D}"/>
                </a:ext>
              </a:extLst>
            </p:cNvPr>
            <p:cNvGrpSpPr/>
            <p:nvPr/>
          </p:nvGrpSpPr>
          <p:grpSpPr>
            <a:xfrm>
              <a:off x="3206525" y="469579"/>
              <a:ext cx="9044399" cy="1392692"/>
              <a:chOff x="3206525" y="469579"/>
              <a:chExt cx="9044399" cy="139269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E373022-AFA9-414C-8BB0-F3E13871AB12}"/>
                  </a:ext>
                </a:extLst>
              </p:cNvPr>
              <p:cNvGrpSpPr/>
              <p:nvPr/>
            </p:nvGrpSpPr>
            <p:grpSpPr>
              <a:xfrm>
                <a:off x="3657600" y="911578"/>
                <a:ext cx="8593324" cy="950693"/>
                <a:chOff x="4131424" y="934090"/>
                <a:chExt cx="7730929" cy="1402534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A2C60C63-884E-4366-BEF6-2CE480B588C0}"/>
                    </a:ext>
                  </a:extLst>
                </p:cNvPr>
                <p:cNvSpPr/>
                <p:nvPr/>
              </p:nvSpPr>
              <p:spPr>
                <a:xfrm>
                  <a:off x="4217929" y="1054359"/>
                  <a:ext cx="7644424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EF9326AA-80C4-4FB3-B725-35F1C923E165}"/>
                    </a:ext>
                  </a:extLst>
                </p:cNvPr>
                <p:cNvSpPr/>
                <p:nvPr/>
              </p:nvSpPr>
              <p:spPr>
                <a:xfrm>
                  <a:off x="4131424" y="934090"/>
                  <a:ext cx="7644425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5684902-0509-40E3-822F-DCC2891EA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06525" y="469579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4BAA5C-6985-4FEB-B5B8-6C1E607242EB}"/>
                </a:ext>
              </a:extLst>
            </p:cNvPr>
            <p:cNvSpPr/>
            <p:nvPr/>
          </p:nvSpPr>
          <p:spPr>
            <a:xfrm>
              <a:off x="3563124" y="1041451"/>
              <a:ext cx="93471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2400" b="1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Bảo đảm an toàn về điện khi sử dụng máy tính.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E6D57-F9D7-4F59-AAB3-9D4D68F234E6}"/>
              </a:ext>
            </a:extLst>
          </p:cNvPr>
          <p:cNvSpPr/>
          <p:nvPr/>
        </p:nvSpPr>
        <p:spPr>
          <a:xfrm>
            <a:off x="1063451" y="1887821"/>
            <a:ext cx="7750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>
                <a:latin typeface="UTM Avo" panose="02040603050506020204" pitchFamily="18" charset="0"/>
                <a:cs typeface="Times New Roman" panose="02020603050405020304" pitchFamily="18" charset="0"/>
              </a:rPr>
              <a:t>Trong phòng thực hành, khi phát hiện dây của chuột máy tính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latin typeface="UTM Avo" panose="02040603050506020204" pitchFamily="18" charset="0"/>
                <a:cs typeface="Times New Roman" panose="02020603050405020304" pitchFamily="18" charset="0"/>
              </a:rPr>
              <a:t>không được cắm vào máy tính, em sẽ làm gì?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16F91D-5168-45F8-82BC-A89235AC8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53" y="1687834"/>
            <a:ext cx="677333" cy="8891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17F123-8FBD-468D-A91F-703D5A0F0BFC}"/>
              </a:ext>
            </a:extLst>
          </p:cNvPr>
          <p:cNvSpPr/>
          <p:nvPr/>
        </p:nvSpPr>
        <p:spPr>
          <a:xfrm>
            <a:off x="1269428" y="3092758"/>
            <a:ext cx="1595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Cắm lại.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DB090-2633-49F2-A737-2B15B0EF9A39}"/>
              </a:ext>
            </a:extLst>
          </p:cNvPr>
          <p:cNvSpPr/>
          <p:nvPr/>
        </p:nvSpPr>
        <p:spPr>
          <a:xfrm>
            <a:off x="6595421" y="3091287"/>
            <a:ext cx="2055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Lấy ra chơi.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F81B84-A493-4136-9FB4-0610274BFE5C}"/>
              </a:ext>
            </a:extLst>
          </p:cNvPr>
          <p:cNvSpPr/>
          <p:nvPr/>
        </p:nvSpPr>
        <p:spPr>
          <a:xfrm>
            <a:off x="3181564" y="3092758"/>
            <a:ext cx="3524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Thông báo với thầy cô.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0B8EB4-5C7E-4064-A99A-33B8CA7A387F}"/>
              </a:ext>
            </a:extLst>
          </p:cNvPr>
          <p:cNvSpPr/>
          <p:nvPr/>
        </p:nvSpPr>
        <p:spPr>
          <a:xfrm>
            <a:off x="762001" y="3661466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>
                <a:latin typeface="UTM Avo" panose="02040603050506020204" pitchFamily="18" charset="0"/>
                <a:cs typeface="Times New Roman" panose="02020603050405020304" pitchFamily="18" charset="0"/>
              </a:rPr>
              <a:t>Để vệ sinh bàn phím máy tính, em nên sử dụng công cụ nào?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D43F28-AD36-4723-AB15-242EFF236F0A}"/>
              </a:ext>
            </a:extLst>
          </p:cNvPr>
          <p:cNvSpPr/>
          <p:nvPr/>
        </p:nvSpPr>
        <p:spPr>
          <a:xfrm>
            <a:off x="1269428" y="5715644"/>
            <a:ext cx="2050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Bình xịt.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648403-FE7F-40C6-BB99-3BACC6DB0EF2}"/>
              </a:ext>
            </a:extLst>
          </p:cNvPr>
          <p:cNvSpPr/>
          <p:nvPr/>
        </p:nvSpPr>
        <p:spPr>
          <a:xfrm>
            <a:off x="6164947" y="5710258"/>
            <a:ext cx="2649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Chổi phủi bụi.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11D19C-B2B8-4939-8A2C-D334D7A30CC0}"/>
              </a:ext>
            </a:extLst>
          </p:cNvPr>
          <p:cNvSpPr/>
          <p:nvPr/>
        </p:nvSpPr>
        <p:spPr>
          <a:xfrm>
            <a:off x="3492288" y="5710258"/>
            <a:ext cx="2050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Khăn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17B1F5-9DD7-48B6-8B40-F8A77AEAA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09" y="4573146"/>
            <a:ext cx="1600339" cy="12345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AE3CC6-89EE-4F35-98DA-02DC0E623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010" y="4824627"/>
            <a:ext cx="1428874" cy="7315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D713E9-3BBE-4B73-8A1A-F115F339A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8372" y="4271689"/>
            <a:ext cx="1446020" cy="12726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9672C4FD-2FD4-4BD1-8D38-E4CAAB167E8B}"/>
              </a:ext>
            </a:extLst>
          </p:cNvPr>
          <p:cNvSpPr/>
          <p:nvPr/>
        </p:nvSpPr>
        <p:spPr>
          <a:xfrm>
            <a:off x="3167375" y="3227139"/>
            <a:ext cx="332706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9E668D1-8FF6-46DF-A11C-CF57AB629BBB}"/>
              </a:ext>
            </a:extLst>
          </p:cNvPr>
          <p:cNvSpPr/>
          <p:nvPr/>
        </p:nvSpPr>
        <p:spPr>
          <a:xfrm>
            <a:off x="6180533" y="5839884"/>
            <a:ext cx="332706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9266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278943" y="467377"/>
            <a:ext cx="5283657" cy="1570993"/>
            <a:chOff x="371924" y="467376"/>
            <a:chExt cx="3761537" cy="15709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CB7D36B-B1AE-4BF0-8A2D-25E99CAF3FA0}"/>
              </a:ext>
            </a:extLst>
          </p:cNvPr>
          <p:cNvSpPr/>
          <p:nvPr/>
        </p:nvSpPr>
        <p:spPr>
          <a:xfrm>
            <a:off x="1239146" y="1425059"/>
            <a:ext cx="73135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Em hãy ghép mỗi mục ở cột A với một mục thích hợp ở cột B.</a:t>
            </a:r>
          </a:p>
        </p:txBody>
      </p:sp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8371530-B102-407C-82CD-75EF8CC9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8" y="5014728"/>
            <a:ext cx="1382454" cy="1843272"/>
          </a:xfrm>
          <a:prstGeom prst="rect">
            <a:avLst/>
          </a:prstGeom>
        </p:spPr>
      </p:pic>
      <p:graphicFrame>
        <p:nvGraphicFramePr>
          <p:cNvPr id="18" name="Table 28">
            <a:extLst>
              <a:ext uri="{FF2B5EF4-FFF2-40B4-BE49-F238E27FC236}">
                <a16:creationId xmlns:a16="http://schemas.microsoft.com/office/drawing/2014/main" id="{A74C4E37-D8FB-4881-A14E-B4F6D3715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218684"/>
              </p:ext>
            </p:extLst>
          </p:nvPr>
        </p:nvGraphicFramePr>
        <p:xfrm>
          <a:off x="457200" y="2045453"/>
          <a:ext cx="8686800" cy="31188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05747">
                  <a:extLst>
                    <a:ext uri="{9D8B030D-6E8A-4147-A177-3AD203B41FA5}">
                      <a16:colId xmlns:a16="http://schemas.microsoft.com/office/drawing/2014/main" val="3049472007"/>
                    </a:ext>
                  </a:extLst>
                </a:gridCol>
                <a:gridCol w="5381053">
                  <a:extLst>
                    <a:ext uri="{9D8B030D-6E8A-4147-A177-3AD203B41FA5}">
                      <a16:colId xmlns:a16="http://schemas.microsoft.com/office/drawing/2014/main" val="3745305114"/>
                    </a:ext>
                  </a:extLst>
                </a:gridCol>
              </a:tblGrid>
              <a:tr h="43050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kern="12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rgbClr val="6DCF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anchor="ctr">
                    <a:solidFill>
                      <a:srgbClr val="6DC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845030"/>
                  </a:ext>
                </a:extLst>
              </a:tr>
              <a:tr h="672082"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vi-VN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1) Màn hình</a:t>
                      </a:r>
                    </a:p>
                  </a:txBody>
                  <a:tcPr marL="68580" marR="68580"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pt-BR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a) dùng để nhập thông tin vào máy tính.</a:t>
                      </a:r>
                      <a:endParaRPr lang="vi-VN" sz="2000" kern="12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05725"/>
                  </a:ext>
                </a:extLst>
              </a:tr>
              <a:tr h="672082"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2) Bộ xử lý trong thân máy</a:t>
                      </a:r>
                    </a:p>
                  </a:txBody>
                  <a:tcPr marL="68580" marR="68580"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vi-VN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b) giúp em điều khiển máy tính thuận lợi hơn.</a:t>
                      </a:r>
                      <a:endParaRPr lang="en-US" sz="2000" kern="12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550153"/>
                  </a:ext>
                </a:extLst>
              </a:tr>
              <a:tr h="672082"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vi-VN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4)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Chuột</a:t>
                      </a:r>
                      <a:endParaRPr lang="vi-VN" sz="2000" kern="12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c) hiển thị kết quả làm việc của máy tính.</a:t>
                      </a:r>
                    </a:p>
                  </a:txBody>
                  <a:tcPr marL="68580" marR="68580"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76814"/>
                  </a:ext>
                </a:extLst>
              </a:tr>
              <a:tr h="672082"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2) Bàn phím</a:t>
                      </a:r>
                    </a:p>
                  </a:txBody>
                  <a:tcPr marL="68580" marR="68580"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d) điều khiển mọi hoạt động của máy tính.</a:t>
                      </a:r>
                    </a:p>
                  </a:txBody>
                  <a:tcPr marL="68580" marR="68580"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037405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1905000" y="2895600"/>
            <a:ext cx="198564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52800" y="3505200"/>
            <a:ext cx="609600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596380" y="3581400"/>
            <a:ext cx="2366020" cy="571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905000" y="2895600"/>
            <a:ext cx="1985640" cy="1905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4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278943" y="467377"/>
            <a:ext cx="4773158" cy="1570993"/>
            <a:chOff x="371924" y="467376"/>
            <a:chExt cx="3761537" cy="15709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CB7D36B-B1AE-4BF0-8A2D-25E99CAF3FA0}"/>
              </a:ext>
            </a:extLst>
          </p:cNvPr>
          <p:cNvSpPr/>
          <p:nvPr/>
        </p:nvSpPr>
        <p:spPr>
          <a:xfrm>
            <a:off x="1239146" y="1425060"/>
            <a:ext cx="76259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Trong máy tính bảng và điện thoại thông minh, bộ phận nào tiếp nhận</a:t>
            </a:r>
            <a:r>
              <a:rPr lang="en-US" sz="2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thông tin vào?</a:t>
            </a:r>
          </a:p>
        </p:txBody>
      </p:sp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8371530-B102-407C-82CD-75EF8CC9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8" y="5014728"/>
            <a:ext cx="1382454" cy="18432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C47E85-B672-4CB6-8EA3-FD6EADE9F036}"/>
              </a:ext>
            </a:extLst>
          </p:cNvPr>
          <p:cNvSpPr/>
          <p:nvPr/>
        </p:nvSpPr>
        <p:spPr>
          <a:xfrm>
            <a:off x="1604637" y="2552292"/>
            <a:ext cx="20503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200">
                <a:latin typeface="UTM Avo" panose="02040603050506020204" pitchFamily="18" charset="0"/>
                <a:cs typeface="Times New Roman" panose="02020603050405020304" pitchFamily="18" charset="0"/>
              </a:rPr>
              <a:t>Thân máy.</a:t>
            </a: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905192-AAA5-42B1-B8F7-49B9E83FD2DE}"/>
              </a:ext>
            </a:extLst>
          </p:cNvPr>
          <p:cNvSpPr/>
          <p:nvPr/>
        </p:nvSpPr>
        <p:spPr>
          <a:xfrm>
            <a:off x="5516385" y="2546906"/>
            <a:ext cx="33486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200">
                <a:latin typeface="UTM Avo" panose="02040603050506020204" pitchFamily="18" charset="0"/>
                <a:cs typeface="Times New Roman" panose="02020603050405020304" pitchFamily="18" charset="0"/>
              </a:rPr>
              <a:t>Màn hình cảm ứng</a:t>
            </a: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342FC8-3F2A-431E-8E7C-45037FB33FA8}"/>
              </a:ext>
            </a:extLst>
          </p:cNvPr>
          <p:cNvSpPr/>
          <p:nvPr/>
        </p:nvSpPr>
        <p:spPr>
          <a:xfrm>
            <a:off x="3782331" y="2546906"/>
            <a:ext cx="10713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200">
                <a:latin typeface="UTM Avo" panose="02040603050506020204" pitchFamily="18" charset="0"/>
                <a:cs typeface="Times New Roman" panose="02020603050405020304" pitchFamily="18" charset="0"/>
              </a:rPr>
              <a:t>Loa.</a:t>
            </a: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7AF5EB-D0A9-4D34-B1FD-A1E3B868DAFE}"/>
              </a:ext>
            </a:extLst>
          </p:cNvPr>
          <p:cNvSpPr/>
          <p:nvPr/>
        </p:nvSpPr>
        <p:spPr>
          <a:xfrm>
            <a:off x="5516385" y="2645358"/>
            <a:ext cx="332706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3E50FF-5BDE-43BB-8686-B1A9EF9D4A51}"/>
              </a:ext>
            </a:extLst>
          </p:cNvPr>
          <p:cNvSpPr/>
          <p:nvPr/>
        </p:nvSpPr>
        <p:spPr>
          <a:xfrm>
            <a:off x="1239146" y="3145856"/>
            <a:ext cx="76259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Minh đang sử dụng máy tính trong phòng thì phát hiện có mùi khét từ dây</a:t>
            </a:r>
            <a:r>
              <a:rPr lang="en-US" sz="2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điện, theo em Minh nên làm gì?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946888-315B-44C0-825C-5C83B0016378}"/>
              </a:ext>
            </a:extLst>
          </p:cNvPr>
          <p:cNvSpPr/>
          <p:nvPr/>
        </p:nvSpPr>
        <p:spPr>
          <a:xfrm>
            <a:off x="1604637" y="4181973"/>
            <a:ext cx="54828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200">
                <a:latin typeface="UTM Avo" panose="02040603050506020204" pitchFamily="18" charset="0"/>
                <a:cs typeface="Times New Roman" panose="02020603050405020304" pitchFamily="18" charset="0"/>
              </a:rPr>
              <a:t> Tiếp tục công việc của mình.</a:t>
            </a: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81BE98-39E3-4E40-A2F5-F0665EBBCA86}"/>
              </a:ext>
            </a:extLst>
          </p:cNvPr>
          <p:cNvSpPr/>
          <p:nvPr/>
        </p:nvSpPr>
        <p:spPr>
          <a:xfrm>
            <a:off x="1604637" y="4778310"/>
            <a:ext cx="54828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200">
                <a:latin typeface="UTM Avo" panose="02040603050506020204" pitchFamily="18" charset="0"/>
                <a:cs typeface="Times New Roman" panose="02020603050405020304" pitchFamily="18" charset="0"/>
              </a:rPr>
              <a:t>Mở cửa to cho bớt mùi khét.</a:t>
            </a: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64CDAB-8D22-4BB8-A243-EFA613F45316}"/>
              </a:ext>
            </a:extLst>
          </p:cNvPr>
          <p:cNvSpPr/>
          <p:nvPr/>
        </p:nvSpPr>
        <p:spPr>
          <a:xfrm>
            <a:off x="1604637" y="5374648"/>
            <a:ext cx="54828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Chạy ra ngoài bảo với người lớn.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6C4AF6-C1BB-4ED3-8E47-A423878FD656}"/>
              </a:ext>
            </a:extLst>
          </p:cNvPr>
          <p:cNvSpPr/>
          <p:nvPr/>
        </p:nvSpPr>
        <p:spPr>
          <a:xfrm>
            <a:off x="1604637" y="5970986"/>
            <a:ext cx="54828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Rút dây cắm điện.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2B4799-8C1D-4EF8-ABEF-DC27F8970C19}"/>
              </a:ext>
            </a:extLst>
          </p:cNvPr>
          <p:cNvSpPr/>
          <p:nvPr/>
        </p:nvSpPr>
        <p:spPr>
          <a:xfrm>
            <a:off x="1604637" y="5475422"/>
            <a:ext cx="332706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528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278943" y="384240"/>
            <a:ext cx="5055057" cy="1654129"/>
            <a:chOff x="371924" y="384240"/>
            <a:chExt cx="3761537" cy="16541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1239146" y="1425060"/>
            <a:ext cx="73135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Máy tính để bàn nhà Minh 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ó đầy đủ các bộ phận cơ bản nhưng Minh không nghe được âm thanh. Để nghe được âm thanh, máy tính nhà Minh cần lắp thêm thiết bị nào?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F369F1F4-4247-42F6-96A7-85BC8D08F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48" b="89776" l="9744" r="89776">
                        <a14:foregroundMark x1="44728" y1="24281" x2="56869" y2="27157"/>
                        <a14:foregroundMark x1="56390" y1="26677" x2="57348" y2="28435"/>
                        <a14:foregroundMark x1="38978" y1="27636" x2="60064" y2="33387"/>
                        <a14:foregroundMark x1="60064" y1="33387" x2="42332" y2="32748"/>
                        <a14:foregroundMark x1="55911" y1="21885" x2="56390" y2="20927"/>
                        <a14:foregroundMark x1="53195" y1="24281" x2="51278" y2="22364"/>
                        <a14:foregroundMark x1="42332" y1="29393" x2="62780" y2="37220"/>
                        <a14:foregroundMark x1="62780" y1="37220" x2="45208" y2="24601"/>
                        <a14:foregroundMark x1="45208" y1="24601" x2="43770" y2="27157"/>
                        <a14:foregroundMark x1="56869" y1="25240" x2="55911" y2="28914"/>
                        <a14:foregroundMark x1="57348" y1="29872" x2="57348" y2="29872"/>
                        <a14:foregroundMark x1="57348" y1="29872" x2="57348" y2="29872"/>
                        <a14:foregroundMark x1="57348" y1="26677" x2="57348" y2="26677"/>
                        <a14:foregroundMark x1="51278" y1="9265" x2="51278" y2="9265"/>
                        <a14:foregroundMark x1="52716" y1="7348" x2="52716" y2="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35" y="3860717"/>
            <a:ext cx="2231448" cy="29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235456" y="1150453"/>
            <a:ext cx="4482107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102525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244908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25691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25691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105646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35775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30733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28092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33374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423499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6" y="4174670"/>
            <a:ext cx="3063476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7906" y="-342891"/>
            <a:ext cx="1621562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1A44BB0-9EF1-4D59-9207-275E58E19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2" y="2491800"/>
            <a:ext cx="442298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2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1" y="5081"/>
            <a:ext cx="830580" cy="1115077"/>
          </a:xfrm>
          <a:prstGeom prst="rect">
            <a:avLst/>
          </a:prstGeom>
        </p:spPr>
      </p:pic>
      <p:sp>
        <p:nvSpPr>
          <p:cNvPr id="2" name="AutoShape 2" descr="Kho phần mềm cần thiết cho máy tính, laptop win 7/10 mới nhất 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304800" y="2255030"/>
            <a:ext cx="8629734" cy="1021537"/>
            <a:chOff x="-629" y="-2900"/>
            <a:chExt cx="6032" cy="7657"/>
          </a:xfrm>
        </p:grpSpPr>
        <p:sp>
          <p:nvSpPr>
            <p:cNvPr id="10" name="Rectangle 18" descr="Parchment"/>
            <p:cNvSpPr>
              <a:spLocks noChangeArrowheads="1"/>
            </p:cNvSpPr>
            <p:nvPr/>
          </p:nvSpPr>
          <p:spPr bwMode="auto">
            <a:xfrm>
              <a:off x="4569" y="-337"/>
              <a:ext cx="129" cy="3806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AutoShape 19" descr="Parchment"/>
            <p:cNvSpPr>
              <a:spLocks noChangeArrowheads="1"/>
            </p:cNvSpPr>
            <p:nvPr/>
          </p:nvSpPr>
          <p:spPr bwMode="auto">
            <a:xfrm>
              <a:off x="-629" y="-2900"/>
              <a:ext cx="6032" cy="7657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 1</a:t>
              </a:r>
              <a:r>
                <a:rPr lang="en-US" sz="27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7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máy tính để bàn có mấy bộ phận quan trọng nhất? Hãy kể tên?</a:t>
              </a:r>
              <a:endPara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3EF975F-C4A9-4D04-B63C-A67ED485B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987"/>
          <a:stretch/>
        </p:blipFill>
        <p:spPr>
          <a:xfrm>
            <a:off x="1466933" y="3722370"/>
            <a:ext cx="5759483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1" y="5081"/>
            <a:ext cx="830580" cy="1115077"/>
          </a:xfrm>
          <a:prstGeom prst="rect">
            <a:avLst/>
          </a:prstGeom>
        </p:spPr>
      </p:pic>
      <p:sp>
        <p:nvSpPr>
          <p:cNvPr id="2" name="AutoShape 2" descr="Kho phần mềm cần thiết cho máy tính, laptop win 7/10 mới nhất 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066800" y="2189645"/>
            <a:ext cx="5410200" cy="49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798" tIns="38399" rIns="76798" bIns="38399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700" b="1">
              <a:solidFill>
                <a:srgbClr val="FF0000"/>
              </a:solidFill>
              <a:latin typeface=".VnTimeH" pitchFamily="34" charset="0"/>
              <a:cs typeface="Arial" pitchFamily="34" charset="0"/>
            </a:endParaRPr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0" y="2530783"/>
            <a:ext cx="9143855" cy="1055557"/>
            <a:chOff x="-509" y="-2937"/>
            <a:chExt cx="5806" cy="7912"/>
          </a:xfrm>
        </p:grpSpPr>
        <p:sp>
          <p:nvSpPr>
            <p:cNvPr id="18" name="Rectangle 18" descr="Parchment"/>
            <p:cNvSpPr>
              <a:spLocks noChangeArrowheads="1"/>
            </p:cNvSpPr>
            <p:nvPr/>
          </p:nvSpPr>
          <p:spPr bwMode="auto">
            <a:xfrm>
              <a:off x="4569" y="-337"/>
              <a:ext cx="129" cy="3806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AutoShape 19" descr="Parchment"/>
            <p:cNvSpPr>
              <a:spLocks noChangeArrowheads="1"/>
            </p:cNvSpPr>
            <p:nvPr/>
          </p:nvSpPr>
          <p:spPr bwMode="auto">
            <a:xfrm>
              <a:off x="-509" y="-2937"/>
              <a:ext cx="5806" cy="7912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sz="27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 </a:t>
              </a:r>
              <a:r>
                <a:rPr lang="en-US" sz="2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7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Bộ phận nào sau đây giúp em điều khiển máy tính thuận tiện hơn?</a:t>
              </a:r>
              <a:endParaRPr lang="vi-VN" sz="2800" b="1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B46A651-8F2E-4396-83BF-8571A033FC46}"/>
              </a:ext>
            </a:extLst>
          </p:cNvPr>
          <p:cNvSpPr/>
          <p:nvPr/>
        </p:nvSpPr>
        <p:spPr>
          <a:xfrm>
            <a:off x="263449" y="4267200"/>
            <a:ext cx="212752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Màn hình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355013-396F-44B5-B785-30D86F2A49DB}"/>
              </a:ext>
            </a:extLst>
          </p:cNvPr>
          <p:cNvSpPr/>
          <p:nvPr/>
        </p:nvSpPr>
        <p:spPr>
          <a:xfrm>
            <a:off x="4730474" y="4308952"/>
            <a:ext cx="212752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Thân máy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077E5C-26CE-4173-A147-2291BE3A50CD}"/>
              </a:ext>
            </a:extLst>
          </p:cNvPr>
          <p:cNvSpPr/>
          <p:nvPr/>
        </p:nvSpPr>
        <p:spPr>
          <a:xfrm>
            <a:off x="2708137" y="4286689"/>
            <a:ext cx="212752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Bàn phím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798B32-22A2-42E4-90B5-371C2BACBBD5}"/>
              </a:ext>
            </a:extLst>
          </p:cNvPr>
          <p:cNvSpPr/>
          <p:nvPr/>
        </p:nvSpPr>
        <p:spPr>
          <a:xfrm>
            <a:off x="7136729" y="4373213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355013-396F-44B5-B785-30D86F2A49DB}"/>
              </a:ext>
            </a:extLst>
          </p:cNvPr>
          <p:cNvSpPr/>
          <p:nvPr/>
        </p:nvSpPr>
        <p:spPr>
          <a:xfrm>
            <a:off x="7136729" y="4267200"/>
            <a:ext cx="212752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smtClean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1" y="5081"/>
            <a:ext cx="830580" cy="1115077"/>
          </a:xfrm>
          <a:prstGeom prst="rect">
            <a:avLst/>
          </a:prstGeom>
        </p:spPr>
      </p:pic>
      <p:sp>
        <p:nvSpPr>
          <p:cNvPr id="2" name="AutoShape 2" descr="Kho phần mềm cần thiết cho máy tính, laptop win 7/10 mới nhất 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066800" y="2189645"/>
            <a:ext cx="5410200" cy="49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798" tIns="38399" rIns="76798" bIns="38399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700" b="1">
              <a:solidFill>
                <a:srgbClr val="FF0000"/>
              </a:solidFill>
              <a:latin typeface=".VnTimeH" pitchFamily="34" charset="0"/>
              <a:cs typeface="Arial" pitchFamily="34" charset="0"/>
            </a:endParaRPr>
          </a:p>
        </p:txBody>
      </p: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0" y="2496732"/>
            <a:ext cx="9143855" cy="616364"/>
            <a:chOff x="-509" y="-1151"/>
            <a:chExt cx="5806" cy="4620"/>
          </a:xfrm>
        </p:grpSpPr>
        <p:sp>
          <p:nvSpPr>
            <p:cNvPr id="26" name="Rectangle 18" descr="Parchment"/>
            <p:cNvSpPr>
              <a:spLocks noChangeArrowheads="1"/>
            </p:cNvSpPr>
            <p:nvPr/>
          </p:nvSpPr>
          <p:spPr bwMode="auto">
            <a:xfrm>
              <a:off x="4569" y="-337"/>
              <a:ext cx="129" cy="3806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AutoShape 19" descr="Parchment"/>
            <p:cNvSpPr>
              <a:spLocks noChangeArrowheads="1"/>
            </p:cNvSpPr>
            <p:nvPr/>
          </p:nvSpPr>
          <p:spPr bwMode="auto">
            <a:xfrm>
              <a:off x="-509" y="-1151"/>
              <a:ext cx="5806" cy="433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sz="27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 </a:t>
              </a:r>
              <a:r>
                <a:rPr lang="en-US" sz="2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270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điền vào chỗ trống  sao cho hợp lý:</a:t>
              </a:r>
              <a:endParaRPr lang="vi-VN" sz="2800" b="1" smtClean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AutoShape 25" descr="Water droplets"/>
          <p:cNvSpPr>
            <a:spLocks noChangeArrowheads="1"/>
          </p:cNvSpPr>
          <p:nvPr/>
        </p:nvSpPr>
        <p:spPr bwMode="auto">
          <a:xfrm>
            <a:off x="152401" y="3939165"/>
            <a:ext cx="8991602" cy="124243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  <a:extLst/>
        </p:spPr>
        <p:txBody>
          <a:bodyPr wrap="square" lIns="122018" tIns="61009" rIns="122018" bIns="61009" anchor="ctr">
            <a:spAutoFit/>
          </a:bodyPr>
          <a:lstStyle/>
          <a:p>
            <a:r>
              <a:rPr lang="en-US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phần thân máy có .............., được xem là ...............</a:t>
            </a:r>
          </a:p>
          <a:p>
            <a:pPr>
              <a:lnSpc>
                <a:spcPct val="150000"/>
              </a:lnSpc>
            </a:pPr>
            <a:r>
              <a:rPr lang="en-US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điều khiển mọi hoạt động của máy tính.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0" y="3960427"/>
            <a:ext cx="2309594" cy="55409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 xử lý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86745" y="3974941"/>
            <a:ext cx="1752455" cy="55409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 não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91" y="3938048"/>
            <a:ext cx="9493781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00" y="740864"/>
            <a:ext cx="1248572" cy="1512215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C0DB42F-0BEB-43F0-8ED5-79EB72FD39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2" y="1143000"/>
            <a:ext cx="5009588" cy="1776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6E97E-32EB-4B40-8BFA-C27A15E60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2093"/>
            <a:ext cx="1301928" cy="548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42C7E-94F0-454A-8B17-763D659900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02" y="2491800"/>
            <a:ext cx="442298" cy="520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8800" y="1807244"/>
            <a:ext cx="115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( Tiết 2)</a:t>
            </a:r>
            <a:endParaRPr lang="en-US" sz="24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8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91" y="3938048"/>
            <a:ext cx="9493781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00" y="740864"/>
            <a:ext cx="1248572" cy="1512215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C0DB42F-0BEB-43F0-8ED5-79EB72FD39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2" y="714846"/>
            <a:ext cx="5009588" cy="1776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6E97E-32EB-4B40-8BFA-C27A15E60A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2093"/>
            <a:ext cx="1301928" cy="548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42C7E-94F0-454A-8B17-763D659900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02" y="2491800"/>
            <a:ext cx="442298" cy="520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200" y="1345579"/>
            <a:ext cx="115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( Tiết 2)</a:t>
            </a:r>
            <a:endParaRPr lang="en-US" sz="2400" b="1"/>
          </a:p>
        </p:txBody>
      </p:sp>
      <p:pic>
        <p:nvPicPr>
          <p:cNvPr id="3" name="Camera 24H- Cảnh báo tai nạn điện giậ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6149" y="2491800"/>
            <a:ext cx="6832451" cy="3733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46374" y="6256666"/>
            <a:ext cx="5496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hlinkClick r:id="rId13"/>
              </a:rPr>
              <a:t>https://www.youtube.com/watch?v=dK5qE4EvhoE</a:t>
            </a:r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1986641" y="6443764"/>
            <a:ext cx="479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Các bạn vào địa chỉ trên để tải video</a:t>
            </a:r>
            <a:endParaRPr lang="en-US" sz="24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EBC15D-1B5B-472C-9D5F-D5D5734CC7B3}"/>
              </a:ext>
            </a:extLst>
          </p:cNvPr>
          <p:cNvSpPr/>
          <p:nvPr/>
        </p:nvSpPr>
        <p:spPr>
          <a:xfrm>
            <a:off x="272921" y="283918"/>
            <a:ext cx="87186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AN TOÀN VỀ ĐIỆN KHI SỬ DỤNG MÁY TÍNH</a:t>
            </a:r>
            <a:endParaRPr lang="vi-VN" sz="2800" b="1">
              <a:solidFill>
                <a:srgbClr val="F03C69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0C7C1D-7769-4203-974E-EBA22B5762F4}"/>
              </a:ext>
            </a:extLst>
          </p:cNvPr>
          <p:cNvGrpSpPr/>
          <p:nvPr/>
        </p:nvGrpSpPr>
        <p:grpSpPr>
          <a:xfrm>
            <a:off x="-339995" y="965176"/>
            <a:ext cx="3329313" cy="937904"/>
            <a:chOff x="-453327" y="965175"/>
            <a:chExt cx="4439083" cy="9379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F6E11B-1547-4AE8-AAD3-1BE8A69ED88B}"/>
                </a:ext>
              </a:extLst>
            </p:cNvPr>
            <p:cNvGrpSpPr/>
            <p:nvPr/>
          </p:nvGrpSpPr>
          <p:grpSpPr>
            <a:xfrm>
              <a:off x="-453327" y="1142999"/>
              <a:ext cx="4009326" cy="661656"/>
              <a:chOff x="4930436" y="1452137"/>
              <a:chExt cx="4009326" cy="661656"/>
            </a:xfrm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76B8E9EF-04DC-4B37-BAEA-4ADECCD94B21}"/>
                  </a:ext>
                </a:extLst>
              </p:cNvPr>
              <p:cNvSpPr/>
              <p:nvPr/>
            </p:nvSpPr>
            <p:spPr>
              <a:xfrm>
                <a:off x="5747658" y="1452137"/>
                <a:ext cx="2582505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UTM Bienvenue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DC7644-AE3F-494F-BCF7-79C0D9A7612F}"/>
                  </a:ext>
                </a:extLst>
              </p:cNvPr>
              <p:cNvSpPr/>
              <p:nvPr/>
            </p:nvSpPr>
            <p:spPr>
              <a:xfrm>
                <a:off x="4930436" y="1465062"/>
                <a:ext cx="4009326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smtClean="0">
                    <a:solidFill>
                      <a:schemeClr val="bg1"/>
                    </a:solidFill>
                    <a:latin typeface="UTM Bienvenue" panose="02040603050506020204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lang="en-US" sz="2200" b="1">
                    <a:solidFill>
                      <a:schemeClr val="bg1"/>
                    </a:solidFill>
                    <a:latin typeface="UTM Bienvenue" panose="02040603050506020204" pitchFamily="18" charset="0"/>
                    <a:cs typeface="Times New Roman" panose="02020603050405020304" pitchFamily="18" charset="0"/>
                  </a:rPr>
                  <a:t>ĐỘNG </a:t>
                </a:r>
                <a:endParaRPr lang="vi-VN" sz="2200" b="1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177479-B640-4F55-89CE-3C95DAA61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35" r="20135"/>
            <a:stretch/>
          </p:blipFill>
          <p:spPr>
            <a:xfrm rot="20432955">
              <a:off x="2849511" y="966456"/>
              <a:ext cx="931541" cy="9366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A7873A-0640-4F33-B114-C3ED99323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35" r="20135"/>
            <a:stretch/>
          </p:blipFill>
          <p:spPr>
            <a:xfrm rot="20369949">
              <a:off x="2792643" y="965175"/>
              <a:ext cx="1193113" cy="8087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D4BD53-1C0D-4A25-A520-8C72AA425D33}"/>
                </a:ext>
              </a:extLst>
            </p:cNvPr>
            <p:cNvSpPr/>
            <p:nvPr/>
          </p:nvSpPr>
          <p:spPr>
            <a:xfrm>
              <a:off x="2845983" y="1072449"/>
              <a:ext cx="36389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vi-VN" sz="2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5CB292-0616-4948-A197-7A1ED3BA02A1}"/>
              </a:ext>
            </a:extLst>
          </p:cNvPr>
          <p:cNvSpPr/>
          <p:nvPr/>
        </p:nvSpPr>
        <p:spPr>
          <a:xfrm>
            <a:off x="2549795" y="1103378"/>
            <a:ext cx="55408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An toàn về điện</a:t>
            </a:r>
            <a:endParaRPr lang="vi-VN" sz="2800" b="1">
              <a:solidFill>
                <a:srgbClr val="7FC354"/>
              </a:solidFill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430CC-6899-424B-B09A-EDC2576DDF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001" y="2929825"/>
            <a:ext cx="2926334" cy="2735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9D6D79-3AAF-4354-8513-F07677A607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8203" y="2575242"/>
            <a:ext cx="4296728" cy="30406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FDD5A68-E8CC-4A07-8A39-359AB0AE1370}"/>
              </a:ext>
            </a:extLst>
          </p:cNvPr>
          <p:cNvSpPr/>
          <p:nvPr/>
        </p:nvSpPr>
        <p:spPr>
          <a:xfrm>
            <a:off x="1" y="1888239"/>
            <a:ext cx="91440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Hành động của mỗi bạn trong hình sau đúng hay sai? Giải thích tại sao?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CA836A-E62C-41EB-877E-4288C652097B}"/>
              </a:ext>
            </a:extLst>
          </p:cNvPr>
          <p:cNvSpPr/>
          <p:nvPr/>
        </p:nvSpPr>
        <p:spPr>
          <a:xfrm>
            <a:off x="2292203" y="5615884"/>
            <a:ext cx="515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019BEC-003F-492F-9AB1-CA2F5A0A6E41}"/>
              </a:ext>
            </a:extLst>
          </p:cNvPr>
          <p:cNvSpPr/>
          <p:nvPr/>
        </p:nvSpPr>
        <p:spPr>
          <a:xfrm>
            <a:off x="5664053" y="5615884"/>
            <a:ext cx="515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28" y="5665641"/>
            <a:ext cx="515184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F53E9736-5F28-4275-980F-734116D9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98" y="5665641"/>
            <a:ext cx="515184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8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00" y="740864"/>
            <a:ext cx="1248572" cy="1512215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C0DB42F-0BEB-43F0-8ED5-79EB72FD3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2" y="714846"/>
            <a:ext cx="5009588" cy="1776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6E97E-32EB-4B40-8BFA-C27A15E60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2093"/>
            <a:ext cx="1301928" cy="548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42C7E-94F0-454A-8B17-763D65990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6551" y="265047"/>
            <a:ext cx="442298" cy="520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200" y="1345579"/>
            <a:ext cx="115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( Tiết 2)</a:t>
            </a:r>
            <a:endParaRPr lang="en-US" sz="2400" b="1"/>
          </a:p>
        </p:txBody>
      </p:sp>
      <p:sp>
        <p:nvSpPr>
          <p:cNvPr id="10" name="Rectangle 9"/>
          <p:cNvSpPr/>
          <p:nvPr/>
        </p:nvSpPr>
        <p:spPr>
          <a:xfrm>
            <a:off x="152400" y="2463136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vi-VN" sz="2400" smtClean="0">
                <a:latin typeface="UTM Avo" panose="02040603050506020204" pitchFamily="18" charset="0"/>
                <a:cs typeface="Times New Roman" panose="02020603050405020304" pitchFamily="18" charset="0"/>
              </a:rPr>
              <a:t>Máy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tính là </a:t>
            </a:r>
            <a:r>
              <a:rPr lang="vi-VN" sz="2400" b="1">
                <a:latin typeface="UTM Avo" panose="02040603050506020204" pitchFamily="18" charset="0"/>
                <a:cs typeface="Times New Roman" panose="02020603050405020304" pitchFamily="18" charset="0"/>
              </a:rPr>
              <a:t>thiết bị </a:t>
            </a: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sử dụng </a:t>
            </a:r>
            <a:r>
              <a:rPr lang="vi-VN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, khi muốn sử dụng phải </a:t>
            </a:r>
            <a:r>
              <a:rPr lang="vi-VN" sz="2400" b="1">
                <a:latin typeface="UTM Avo" panose="02040603050506020204" pitchFamily="18" charset="0"/>
                <a:cs typeface="Times New Roman" panose="02020603050405020304" pitchFamily="18" charset="0"/>
              </a:rPr>
              <a:t>kết nối máy tính với nguồn điện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i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 có thể gây nguy hiểm đến tính mạng của con người. </a:t>
            </a:r>
            <a:endParaRPr lang="en-US" sz="2400" b="1" i="1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3" r="7812" b="10298"/>
          <a:stretch/>
        </p:blipFill>
        <p:spPr bwMode="auto">
          <a:xfrm>
            <a:off x="1524000" y="3924299"/>
            <a:ext cx="4648200" cy="275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17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-41870"/>
            <a:ext cx="3587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THẢO LUẬN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50754"/>
              </p:ext>
            </p:extLst>
          </p:nvPr>
        </p:nvGraphicFramePr>
        <p:xfrm>
          <a:off x="117455" y="1371600"/>
          <a:ext cx="8839201" cy="53009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593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 HUỐNG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NÊ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KHÔNG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</a:rPr>
                        <a:t> NÊN</a:t>
                      </a:r>
                      <a:endParaRPr lang="en-US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209">
                <a:tc>
                  <a:txBody>
                    <a:bodyPr/>
                    <a:lstStyle/>
                    <a:p>
                      <a:pPr algn="just"/>
                      <a:r>
                        <a:rPr lang="en-US" sz="2400" smtClean="0"/>
                        <a:t>1. Hỏi</a:t>
                      </a:r>
                      <a:r>
                        <a:rPr lang="en-US" sz="2400" baseline="0" smtClean="0"/>
                        <a:t> người lớn khi muốn bật hoặc tắt máy tính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209">
                <a:tc>
                  <a:txBody>
                    <a:bodyPr/>
                    <a:lstStyle/>
                    <a:p>
                      <a:pPr algn="just"/>
                      <a:r>
                        <a:rPr lang="en-US" sz="2400" smtClean="0"/>
                        <a:t>2. Tự</a:t>
                      </a:r>
                      <a:r>
                        <a:rPr lang="en-US" sz="2400" baseline="0" smtClean="0"/>
                        <a:t> cắm hoặc rút dây kết nối với máy tính, dây kết nối với ổ điện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1857">
                <a:tc>
                  <a:txBody>
                    <a:bodyPr/>
                    <a:lstStyle/>
                    <a:p>
                      <a:pPr algn="just"/>
                      <a:r>
                        <a:rPr lang="en-US" sz="2400" smtClean="0"/>
                        <a:t>3. Thông</a:t>
                      </a:r>
                      <a:r>
                        <a:rPr lang="en-US" sz="2400" baseline="0" smtClean="0"/>
                        <a:t> báo cho người lớn khi các dây kết nối ngắt khỏi máy tính hay phát hiện dây điện, ổ cắm lỏng hoặc hở.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5505">
                <a:tc>
                  <a:txBody>
                    <a:bodyPr/>
                    <a:lstStyle/>
                    <a:p>
                      <a:pPr algn="just"/>
                      <a:r>
                        <a:rPr lang="en-US" sz="2400" smtClean="0"/>
                        <a:t>4. Dùng</a:t>
                      </a:r>
                      <a:r>
                        <a:rPr lang="en-US" sz="2400" baseline="0" smtClean="0"/>
                        <a:t> tay hoặc các vật sắc nhọn (dao, kéo, tô vít, chìa khóa, bút, ...) cắm vào nguồn điện hoặc các bộ phận của máy tính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FDD5A68-E8CC-4A07-8A39-359AB0AE1370}"/>
              </a:ext>
            </a:extLst>
          </p:cNvPr>
          <p:cNvSpPr/>
          <p:nvPr/>
        </p:nvSpPr>
        <p:spPr>
          <a:xfrm>
            <a:off x="152400" y="609600"/>
            <a:ext cx="91440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Những tình huống nào nên và không?</a:t>
            </a:r>
            <a:endParaRPr lang="en-US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wrong icon">
            <a:extLst>
              <a:ext uri="{FF2B5EF4-FFF2-40B4-BE49-F238E27FC236}">
                <a16:creationId xmlns:a16="http://schemas.microsoft.com/office/drawing/2014/main" id="{F53E9736-5F28-4275-980F-734116D9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819400"/>
            <a:ext cx="515184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32488"/>
            <a:ext cx="515184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515184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F53E9736-5F28-4275-980F-734116D9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5257800"/>
            <a:ext cx="515184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3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859</Words>
  <Application>Microsoft Office PowerPoint</Application>
  <PresentationFormat>On-screen Show (4:3)</PresentationFormat>
  <Paragraphs>105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宋体</vt:lpstr>
      <vt:lpstr>.VnTimeH</vt:lpstr>
      <vt:lpstr>Arial</vt:lpstr>
      <vt:lpstr>Calibri</vt:lpstr>
      <vt:lpstr>等线</vt:lpstr>
      <vt:lpstr>iCiel Cadena</vt:lpstr>
      <vt:lpstr>SVN-Androgyne</vt:lpstr>
      <vt:lpstr>SVN-SAF</vt:lpstr>
      <vt:lpstr>Tahoma</vt:lpstr>
      <vt:lpstr>Times New Roman</vt:lpstr>
      <vt:lpstr>UTM Avo</vt:lpstr>
      <vt:lpstr>UTM Bienvenue</vt:lpstr>
      <vt:lpstr>UTM 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83</cp:revision>
  <dcterms:created xsi:type="dcterms:W3CDTF">2022-10-10T11:57:36Z</dcterms:created>
  <dcterms:modified xsi:type="dcterms:W3CDTF">2023-10-17T09:02:05Z</dcterms:modified>
</cp:coreProperties>
</file>