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5.jpg" ContentType="image/png"/>
  <Override PartName="/ppt/notesSlides/notesSlide1.xml" ContentType="application/vnd.openxmlformats-officedocument.presentationml.notesSlide+xml"/>
  <Override PartName="/ppt/media/image27.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27" r:id="rId2"/>
    <p:sldId id="442" r:id="rId3"/>
    <p:sldId id="448" r:id="rId4"/>
    <p:sldId id="457" r:id="rId5"/>
    <p:sldId id="440" r:id="rId6"/>
    <p:sldId id="444" r:id="rId7"/>
    <p:sldId id="445" r:id="rId8"/>
    <p:sldId id="446" r:id="rId9"/>
    <p:sldId id="443" r:id="rId10"/>
    <p:sldId id="437" r:id="rId11"/>
    <p:sldId id="438" r:id="rId12"/>
    <p:sldId id="447" r:id="rId13"/>
    <p:sldId id="452" r:id="rId14"/>
    <p:sldId id="439" r:id="rId15"/>
    <p:sldId id="459" r:id="rId16"/>
    <p:sldId id="460" r:id="rId17"/>
    <p:sldId id="441" r:id="rId18"/>
    <p:sldId id="296" r:id="rId19"/>
    <p:sldId id="384" r:id="rId20"/>
    <p:sldId id="456" r:id="rId21"/>
    <p:sldId id="455" r:id="rId22"/>
    <p:sldId id="453" r:id="rId23"/>
    <p:sldId id="454" r:id="rId24"/>
    <p:sldId id="340" r:id="rId25"/>
  </p:sldIdLst>
  <p:sldSz cx="16276638" cy="9144000"/>
  <p:notesSz cx="6858000" cy="9144000"/>
  <p:custDataLst>
    <p:tags r:id="rId2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6600"/>
    <a:srgbClr val="FF0066"/>
    <a:srgbClr val="FF3399"/>
    <a:srgbClr val="FF7C80"/>
    <a:srgbClr val="EDF6F7"/>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54" d="100"/>
          <a:sy n="54" d="100"/>
        </p:scale>
        <p:origin x="132" y="13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itchFamily="2" charset="2"/>
              </a:rPr>
              <a:t> </a:t>
            </a:r>
            <a:r>
              <a:rPr lang="en-US" baseline="0" dirty="0" err="1">
                <a:sym typeface="Wingdings" pitchFamily="2" charset="2"/>
              </a:rPr>
              <a:t>tặng</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 </a:t>
            </a:r>
            <a:r>
              <a:rPr lang="en-US" baseline="0" dirty="0" err="1">
                <a:sym typeface="Wingdings" pitchFamily="2" charset="2"/>
              </a:rPr>
              <a:t>thầy</a:t>
            </a:r>
            <a:r>
              <a:rPr lang="en-US" baseline="0" dirty="0">
                <a:sym typeface="Wingdings" pitchFamily="2" charset="2"/>
              </a:rPr>
              <a:t>/</a:t>
            </a:r>
            <a:r>
              <a:rPr lang="en-US" baseline="0" dirty="0" err="1">
                <a:sym typeface="Wingdings" pitchFamily="2" charset="2"/>
              </a:rPr>
              <a:t>cô</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chiếc</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a:t>
            </a:r>
            <a:r>
              <a:rPr lang="en-US" baseline="0" dirty="0" err="1">
                <a:sym typeface="Wingdings" pitchFamily="2" charset="2"/>
              </a:rPr>
              <a:t>đưa</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giỏ</a:t>
            </a:r>
            <a:r>
              <a:rPr lang="en-US" baseline="0" dirty="0">
                <a:sym typeface="Wingdings" pitchFamily="2" charset="2"/>
              </a:rPr>
              <a:t>  </a:t>
            </a:r>
            <a:r>
              <a:rPr lang="en-US" baseline="0" dirty="0" err="1">
                <a:sym typeface="Wingdings" pitchFamily="2" charset="2"/>
              </a:rPr>
              <a:t>bấm</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 </a:t>
            </a:r>
            <a:r>
              <a:rPr lang="en-US" baseline="0" dirty="0" err="1">
                <a:sym typeface="Wingdings" pitchFamily="2" charset="2"/>
              </a:rPr>
              <a:t>mũi</a:t>
            </a:r>
            <a:r>
              <a:rPr lang="en-US" baseline="0" dirty="0">
                <a:sym typeface="Wingdings" pitchFamily="2" charset="2"/>
              </a:rPr>
              <a:t> </a:t>
            </a:r>
            <a:r>
              <a:rPr lang="en-US" baseline="0" dirty="0" err="1">
                <a:sym typeface="Wingdings" pitchFamily="2" charset="2"/>
              </a:rPr>
              <a:t>tên</a:t>
            </a:r>
            <a:r>
              <a:rPr lang="en-US" baseline="0" dirty="0">
                <a:sym typeface="Wingdings" pitchFamily="2" charset="2"/>
              </a:rPr>
              <a:t> </a:t>
            </a:r>
            <a:r>
              <a:rPr lang="en-US" baseline="0" dirty="0" err="1">
                <a:sym typeface="Wingdings" pitchFamily="2" charset="2"/>
              </a:rPr>
              <a:t>chuyển</a:t>
            </a:r>
            <a:r>
              <a:rPr lang="en-US" baseline="0" dirty="0">
                <a:sym typeface="Wingdings" pitchFamily="2" charset="2"/>
              </a:rPr>
              <a:t> slide (</a:t>
            </a:r>
            <a:r>
              <a:rPr lang="en-US" baseline="0" dirty="0" err="1">
                <a:sym typeface="Wingdings" pitchFamily="2" charset="2"/>
              </a:rPr>
              <a:t>trên</a:t>
            </a:r>
            <a:r>
              <a:rPr lang="en-US" baseline="0" dirty="0">
                <a:sym typeface="Wingdings" pitchFamily="2" charset="2"/>
              </a:rPr>
              <a:t> </a:t>
            </a:r>
            <a:r>
              <a:rPr lang="en-US" baseline="0" dirty="0" err="1">
                <a:sym typeface="Wingdings" pitchFamily="2" charset="2"/>
              </a:rPr>
              <a:t>bàn</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9FB7FE43-6FD1-4EE0-A973-8ECB49C6E1E2}" type="slidenum">
              <a:rPr lang="en-US" smtClean="0"/>
              <a:t>19</a:t>
            </a:fld>
            <a:endParaRPr lang="en-US"/>
          </a:p>
        </p:txBody>
      </p:sp>
    </p:spTree>
    <p:extLst>
      <p:ext uri="{BB962C8B-B14F-4D97-AF65-F5344CB8AC3E}">
        <p14:creationId xmlns:p14="http://schemas.microsoft.com/office/powerpoint/2010/main" val="216002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itchFamily="2" charset="2"/>
              </a:rPr>
              <a:t> </a:t>
            </a:r>
            <a:r>
              <a:rPr lang="en-US" baseline="0" dirty="0" err="1">
                <a:sym typeface="Wingdings" pitchFamily="2" charset="2"/>
              </a:rPr>
              <a:t>tặng</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 </a:t>
            </a:r>
            <a:r>
              <a:rPr lang="en-US" baseline="0" dirty="0" err="1">
                <a:sym typeface="Wingdings" pitchFamily="2" charset="2"/>
              </a:rPr>
              <a:t>thầy</a:t>
            </a:r>
            <a:r>
              <a:rPr lang="en-US" baseline="0" dirty="0">
                <a:sym typeface="Wingdings" pitchFamily="2" charset="2"/>
              </a:rPr>
              <a:t>/</a:t>
            </a:r>
            <a:r>
              <a:rPr lang="en-US" baseline="0" dirty="0" err="1">
                <a:sym typeface="Wingdings" pitchFamily="2" charset="2"/>
              </a:rPr>
              <a:t>cô</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chiếc</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a:t>
            </a:r>
            <a:r>
              <a:rPr lang="en-US" baseline="0" dirty="0" err="1">
                <a:sym typeface="Wingdings" pitchFamily="2" charset="2"/>
              </a:rPr>
              <a:t>đưa</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giỏ</a:t>
            </a:r>
            <a:r>
              <a:rPr lang="en-US" baseline="0" dirty="0">
                <a:sym typeface="Wingdings" pitchFamily="2" charset="2"/>
              </a:rPr>
              <a:t>  </a:t>
            </a:r>
            <a:r>
              <a:rPr lang="en-US" baseline="0" dirty="0" err="1">
                <a:sym typeface="Wingdings" pitchFamily="2" charset="2"/>
              </a:rPr>
              <a:t>bấm</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 </a:t>
            </a:r>
            <a:r>
              <a:rPr lang="en-US" baseline="0" dirty="0" err="1">
                <a:sym typeface="Wingdings" pitchFamily="2" charset="2"/>
              </a:rPr>
              <a:t>mũi</a:t>
            </a:r>
            <a:r>
              <a:rPr lang="en-US" baseline="0" dirty="0">
                <a:sym typeface="Wingdings" pitchFamily="2" charset="2"/>
              </a:rPr>
              <a:t> </a:t>
            </a:r>
            <a:r>
              <a:rPr lang="en-US" baseline="0" dirty="0" err="1">
                <a:sym typeface="Wingdings" pitchFamily="2" charset="2"/>
              </a:rPr>
              <a:t>tên</a:t>
            </a:r>
            <a:r>
              <a:rPr lang="en-US" baseline="0" dirty="0">
                <a:sym typeface="Wingdings" pitchFamily="2" charset="2"/>
              </a:rPr>
              <a:t> </a:t>
            </a:r>
            <a:r>
              <a:rPr lang="en-US" baseline="0" dirty="0" err="1">
                <a:sym typeface="Wingdings" pitchFamily="2" charset="2"/>
              </a:rPr>
              <a:t>chuyển</a:t>
            </a:r>
            <a:r>
              <a:rPr lang="en-US" baseline="0" dirty="0">
                <a:sym typeface="Wingdings" pitchFamily="2" charset="2"/>
              </a:rPr>
              <a:t> slide (</a:t>
            </a:r>
            <a:r>
              <a:rPr lang="en-US" baseline="0" dirty="0" err="1">
                <a:sym typeface="Wingdings" pitchFamily="2" charset="2"/>
              </a:rPr>
              <a:t>trên</a:t>
            </a:r>
            <a:r>
              <a:rPr lang="en-US" baseline="0" dirty="0">
                <a:sym typeface="Wingdings" pitchFamily="2" charset="2"/>
              </a:rPr>
              <a:t> </a:t>
            </a:r>
            <a:r>
              <a:rPr lang="en-US" baseline="0" dirty="0" err="1">
                <a:sym typeface="Wingdings" pitchFamily="2" charset="2"/>
              </a:rPr>
              <a:t>bàn</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9FB7FE43-6FD1-4EE0-A973-8ECB49C6E1E2}" type="slidenum">
              <a:rPr lang="en-US" smtClean="0"/>
              <a:t>20</a:t>
            </a:fld>
            <a:endParaRPr lang="en-US"/>
          </a:p>
        </p:txBody>
      </p:sp>
    </p:spTree>
    <p:extLst>
      <p:ext uri="{BB962C8B-B14F-4D97-AF65-F5344CB8AC3E}">
        <p14:creationId xmlns:p14="http://schemas.microsoft.com/office/powerpoint/2010/main" val="207632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itchFamily="2" charset="2"/>
              </a:rPr>
              <a:t> </a:t>
            </a:r>
            <a:r>
              <a:rPr lang="en-US" baseline="0" dirty="0" err="1">
                <a:sym typeface="Wingdings" pitchFamily="2" charset="2"/>
              </a:rPr>
              <a:t>tặng</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 </a:t>
            </a:r>
            <a:r>
              <a:rPr lang="en-US" baseline="0" dirty="0" err="1">
                <a:sym typeface="Wingdings" pitchFamily="2" charset="2"/>
              </a:rPr>
              <a:t>thầy</a:t>
            </a:r>
            <a:r>
              <a:rPr lang="en-US" baseline="0" dirty="0">
                <a:sym typeface="Wingdings" pitchFamily="2" charset="2"/>
              </a:rPr>
              <a:t>/</a:t>
            </a:r>
            <a:r>
              <a:rPr lang="en-US" baseline="0" dirty="0" err="1">
                <a:sym typeface="Wingdings" pitchFamily="2" charset="2"/>
              </a:rPr>
              <a:t>cô</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chiếc</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a:t>
            </a:r>
            <a:r>
              <a:rPr lang="en-US" baseline="0" dirty="0" err="1">
                <a:sym typeface="Wingdings" pitchFamily="2" charset="2"/>
              </a:rPr>
              <a:t>đưa</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giỏ</a:t>
            </a:r>
            <a:r>
              <a:rPr lang="en-US" baseline="0" dirty="0">
                <a:sym typeface="Wingdings" pitchFamily="2" charset="2"/>
              </a:rPr>
              <a:t>  </a:t>
            </a:r>
            <a:r>
              <a:rPr lang="en-US" baseline="0" dirty="0" err="1">
                <a:sym typeface="Wingdings" pitchFamily="2" charset="2"/>
              </a:rPr>
              <a:t>bấm</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 </a:t>
            </a:r>
            <a:r>
              <a:rPr lang="en-US" baseline="0" dirty="0" err="1">
                <a:sym typeface="Wingdings" pitchFamily="2" charset="2"/>
              </a:rPr>
              <a:t>mũi</a:t>
            </a:r>
            <a:r>
              <a:rPr lang="en-US" baseline="0" dirty="0">
                <a:sym typeface="Wingdings" pitchFamily="2" charset="2"/>
              </a:rPr>
              <a:t> </a:t>
            </a:r>
            <a:r>
              <a:rPr lang="en-US" baseline="0" dirty="0" err="1">
                <a:sym typeface="Wingdings" pitchFamily="2" charset="2"/>
              </a:rPr>
              <a:t>tên</a:t>
            </a:r>
            <a:r>
              <a:rPr lang="en-US" baseline="0" dirty="0">
                <a:sym typeface="Wingdings" pitchFamily="2" charset="2"/>
              </a:rPr>
              <a:t> </a:t>
            </a:r>
            <a:r>
              <a:rPr lang="en-US" baseline="0" dirty="0" err="1">
                <a:sym typeface="Wingdings" pitchFamily="2" charset="2"/>
              </a:rPr>
              <a:t>chuyển</a:t>
            </a:r>
            <a:r>
              <a:rPr lang="en-US" baseline="0" dirty="0">
                <a:sym typeface="Wingdings" pitchFamily="2" charset="2"/>
              </a:rPr>
              <a:t> slide (</a:t>
            </a:r>
            <a:r>
              <a:rPr lang="en-US" baseline="0" dirty="0" err="1">
                <a:sym typeface="Wingdings" pitchFamily="2" charset="2"/>
              </a:rPr>
              <a:t>trên</a:t>
            </a:r>
            <a:r>
              <a:rPr lang="en-US" baseline="0" dirty="0">
                <a:sym typeface="Wingdings" pitchFamily="2" charset="2"/>
              </a:rPr>
              <a:t> </a:t>
            </a:r>
            <a:r>
              <a:rPr lang="en-US" baseline="0" dirty="0" err="1">
                <a:sym typeface="Wingdings" pitchFamily="2" charset="2"/>
              </a:rPr>
              <a:t>bàn</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9FB7FE43-6FD1-4EE0-A973-8ECB49C6E1E2}" type="slidenum">
              <a:rPr lang="en-US" smtClean="0"/>
              <a:t>21</a:t>
            </a:fld>
            <a:endParaRPr lang="en-US"/>
          </a:p>
        </p:txBody>
      </p:sp>
    </p:spTree>
    <p:extLst>
      <p:ext uri="{BB962C8B-B14F-4D97-AF65-F5344CB8AC3E}">
        <p14:creationId xmlns:p14="http://schemas.microsoft.com/office/powerpoint/2010/main" val="2161531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itchFamily="2" charset="2"/>
              </a:rPr>
              <a:t> </a:t>
            </a:r>
            <a:r>
              <a:rPr lang="en-US" baseline="0" dirty="0" err="1">
                <a:sym typeface="Wingdings" pitchFamily="2" charset="2"/>
              </a:rPr>
              <a:t>tặng</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 </a:t>
            </a:r>
            <a:r>
              <a:rPr lang="en-US" baseline="0" dirty="0" err="1">
                <a:sym typeface="Wingdings" pitchFamily="2" charset="2"/>
              </a:rPr>
              <a:t>thầy</a:t>
            </a:r>
            <a:r>
              <a:rPr lang="en-US" baseline="0" dirty="0">
                <a:sym typeface="Wingdings" pitchFamily="2" charset="2"/>
              </a:rPr>
              <a:t>/</a:t>
            </a:r>
            <a:r>
              <a:rPr lang="en-US" baseline="0" dirty="0" err="1">
                <a:sym typeface="Wingdings" pitchFamily="2" charset="2"/>
              </a:rPr>
              <a:t>cô</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chiếc</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a:t>
            </a:r>
            <a:r>
              <a:rPr lang="en-US" baseline="0" dirty="0" err="1">
                <a:sym typeface="Wingdings" pitchFamily="2" charset="2"/>
              </a:rPr>
              <a:t>đưa</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giỏ</a:t>
            </a:r>
            <a:r>
              <a:rPr lang="en-US" baseline="0" dirty="0">
                <a:sym typeface="Wingdings" pitchFamily="2" charset="2"/>
              </a:rPr>
              <a:t>  </a:t>
            </a:r>
            <a:r>
              <a:rPr lang="en-US" baseline="0" dirty="0" err="1">
                <a:sym typeface="Wingdings" pitchFamily="2" charset="2"/>
              </a:rPr>
              <a:t>bấm</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 </a:t>
            </a:r>
            <a:r>
              <a:rPr lang="en-US" baseline="0" dirty="0" err="1">
                <a:sym typeface="Wingdings" pitchFamily="2" charset="2"/>
              </a:rPr>
              <a:t>mũi</a:t>
            </a:r>
            <a:r>
              <a:rPr lang="en-US" baseline="0" dirty="0">
                <a:sym typeface="Wingdings" pitchFamily="2" charset="2"/>
              </a:rPr>
              <a:t> </a:t>
            </a:r>
            <a:r>
              <a:rPr lang="en-US" baseline="0" dirty="0" err="1">
                <a:sym typeface="Wingdings" pitchFamily="2" charset="2"/>
              </a:rPr>
              <a:t>tên</a:t>
            </a:r>
            <a:r>
              <a:rPr lang="en-US" baseline="0" dirty="0">
                <a:sym typeface="Wingdings" pitchFamily="2" charset="2"/>
              </a:rPr>
              <a:t> </a:t>
            </a:r>
            <a:r>
              <a:rPr lang="en-US" baseline="0" dirty="0" err="1">
                <a:sym typeface="Wingdings" pitchFamily="2" charset="2"/>
              </a:rPr>
              <a:t>chuyển</a:t>
            </a:r>
            <a:r>
              <a:rPr lang="en-US" baseline="0" dirty="0">
                <a:sym typeface="Wingdings" pitchFamily="2" charset="2"/>
              </a:rPr>
              <a:t> slide (</a:t>
            </a:r>
            <a:r>
              <a:rPr lang="en-US" baseline="0" dirty="0" err="1">
                <a:sym typeface="Wingdings" pitchFamily="2" charset="2"/>
              </a:rPr>
              <a:t>trên</a:t>
            </a:r>
            <a:r>
              <a:rPr lang="en-US" baseline="0" dirty="0">
                <a:sym typeface="Wingdings" pitchFamily="2" charset="2"/>
              </a:rPr>
              <a:t> </a:t>
            </a:r>
            <a:r>
              <a:rPr lang="en-US" baseline="0" dirty="0" err="1">
                <a:sym typeface="Wingdings" pitchFamily="2" charset="2"/>
              </a:rPr>
              <a:t>bàn</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9FB7FE43-6FD1-4EE0-A973-8ECB49C6E1E2}" type="slidenum">
              <a:rPr lang="en-US" smtClean="0"/>
              <a:t>22</a:t>
            </a:fld>
            <a:endParaRPr lang="en-US"/>
          </a:p>
        </p:txBody>
      </p:sp>
    </p:spTree>
    <p:extLst>
      <p:ext uri="{BB962C8B-B14F-4D97-AF65-F5344CB8AC3E}">
        <p14:creationId xmlns:p14="http://schemas.microsoft.com/office/powerpoint/2010/main" val="269702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itchFamily="2" charset="2"/>
              </a:rPr>
              <a:t> </a:t>
            </a:r>
            <a:r>
              <a:rPr lang="en-US" baseline="0" dirty="0" err="1">
                <a:sym typeface="Wingdings" pitchFamily="2" charset="2"/>
              </a:rPr>
              <a:t>tặng</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 </a:t>
            </a:r>
            <a:r>
              <a:rPr lang="en-US" baseline="0" dirty="0" err="1">
                <a:sym typeface="Wingdings" pitchFamily="2" charset="2"/>
              </a:rPr>
              <a:t>thầy</a:t>
            </a:r>
            <a:r>
              <a:rPr lang="en-US" baseline="0" dirty="0">
                <a:sym typeface="Wingdings" pitchFamily="2" charset="2"/>
              </a:rPr>
              <a:t>/</a:t>
            </a:r>
            <a:r>
              <a:rPr lang="en-US" baseline="0" dirty="0" err="1">
                <a:sym typeface="Wingdings" pitchFamily="2" charset="2"/>
              </a:rPr>
              <a:t>cô</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chiếc</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a:t>
            </a:r>
            <a:r>
              <a:rPr lang="en-US" baseline="0" dirty="0" err="1">
                <a:sym typeface="Wingdings" pitchFamily="2" charset="2"/>
              </a:rPr>
              <a:t>đưa</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giỏ</a:t>
            </a:r>
            <a:r>
              <a:rPr lang="en-US" baseline="0" dirty="0">
                <a:sym typeface="Wingdings" pitchFamily="2" charset="2"/>
              </a:rPr>
              <a:t>  </a:t>
            </a:r>
            <a:r>
              <a:rPr lang="en-US" baseline="0" dirty="0" err="1">
                <a:sym typeface="Wingdings" pitchFamily="2" charset="2"/>
              </a:rPr>
              <a:t>bấm</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 </a:t>
            </a:r>
            <a:r>
              <a:rPr lang="en-US" baseline="0" dirty="0" err="1">
                <a:sym typeface="Wingdings" pitchFamily="2" charset="2"/>
              </a:rPr>
              <a:t>mũi</a:t>
            </a:r>
            <a:r>
              <a:rPr lang="en-US" baseline="0" dirty="0">
                <a:sym typeface="Wingdings" pitchFamily="2" charset="2"/>
              </a:rPr>
              <a:t> </a:t>
            </a:r>
            <a:r>
              <a:rPr lang="en-US" baseline="0" dirty="0" err="1">
                <a:sym typeface="Wingdings" pitchFamily="2" charset="2"/>
              </a:rPr>
              <a:t>tên</a:t>
            </a:r>
            <a:r>
              <a:rPr lang="en-US" baseline="0" dirty="0">
                <a:sym typeface="Wingdings" pitchFamily="2" charset="2"/>
              </a:rPr>
              <a:t> </a:t>
            </a:r>
            <a:r>
              <a:rPr lang="en-US" baseline="0" dirty="0" err="1">
                <a:sym typeface="Wingdings" pitchFamily="2" charset="2"/>
              </a:rPr>
              <a:t>chuyển</a:t>
            </a:r>
            <a:r>
              <a:rPr lang="en-US" baseline="0" dirty="0">
                <a:sym typeface="Wingdings" pitchFamily="2" charset="2"/>
              </a:rPr>
              <a:t> slide (</a:t>
            </a:r>
            <a:r>
              <a:rPr lang="en-US" baseline="0" dirty="0" err="1">
                <a:sym typeface="Wingdings" pitchFamily="2" charset="2"/>
              </a:rPr>
              <a:t>trên</a:t>
            </a:r>
            <a:r>
              <a:rPr lang="en-US" baseline="0" dirty="0">
                <a:sym typeface="Wingdings" pitchFamily="2" charset="2"/>
              </a:rPr>
              <a:t> </a:t>
            </a:r>
            <a:r>
              <a:rPr lang="en-US" baseline="0" dirty="0" err="1">
                <a:sym typeface="Wingdings" pitchFamily="2" charset="2"/>
              </a:rPr>
              <a:t>bàn</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9FB7FE43-6FD1-4EE0-A973-8ECB49C6E1E2}" type="slidenum">
              <a:rPr lang="en-US" smtClean="0"/>
              <a:t>23</a:t>
            </a:fld>
            <a:endParaRPr lang="en-US"/>
          </a:p>
        </p:txBody>
      </p:sp>
    </p:spTree>
    <p:extLst>
      <p:ext uri="{BB962C8B-B14F-4D97-AF65-F5344CB8AC3E}">
        <p14:creationId xmlns:p14="http://schemas.microsoft.com/office/powerpoint/2010/main" val="184617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3496003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audio" Target="../media/audio3.wav"/><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audio" Target="../media/audio3.wav"/><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audio" Target="../media/audio3.wav"/><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jpeg"/><Relationship Id="rId12"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audio" Target="../media/audio3.wav"/><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w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TRƯỜNG SƠN</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9" name="Text Box 17"/>
          <p:cNvSpPr txBox="1">
            <a:spLocks noChangeArrowheads="1"/>
          </p:cNvSpPr>
          <p:nvPr/>
        </p:nvSpPr>
        <p:spPr bwMode="auto">
          <a:xfrm>
            <a:off x="1127920" y="1593051"/>
            <a:ext cx="136877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5400" b="1" dirty="0">
                <a:solidFill>
                  <a:srgbClr val="0000CC"/>
                </a:solidFill>
                <a:effectLst>
                  <a:outerShdw blurRad="38100" dist="38100" dir="2700000" algn="tl">
                    <a:srgbClr val="000000">
                      <a:alpha val="43137"/>
                    </a:srgbClr>
                  </a:outerShdw>
                </a:effectLst>
                <a:latin typeface="Times New Roman" pitchFamily="18" charset="0"/>
              </a:rPr>
              <a:t>VỀ DỰ GIỜ CHUYÊN ĐỀ CỤM - KHỐI 3</a:t>
            </a:r>
          </a:p>
        </p:txBody>
      </p:sp>
      <p:sp>
        <p:nvSpPr>
          <p:cNvPr id="2054" name="Text Box 18"/>
          <p:cNvSpPr txBox="1">
            <a:spLocks noChangeArrowheads="1"/>
          </p:cNvSpPr>
          <p:nvPr/>
        </p:nvSpPr>
        <p:spPr bwMode="auto">
          <a:xfrm>
            <a:off x="1852262" y="7019274"/>
            <a:ext cx="597456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i="1" dirty="0" err="1">
                <a:latin typeface="Times New Roman" pitchFamily="18" charset="0"/>
              </a:rPr>
              <a:t>Giáo</a:t>
            </a:r>
            <a:r>
              <a:rPr lang="en-US" altLang="en-US" sz="3200" b="1" i="1" dirty="0">
                <a:latin typeface="Times New Roman" pitchFamily="18" charset="0"/>
              </a:rPr>
              <a:t> </a:t>
            </a:r>
            <a:r>
              <a:rPr lang="en-US" altLang="en-US" sz="3200" b="1" i="1" dirty="0" err="1">
                <a:latin typeface="Times New Roman" pitchFamily="18" charset="0"/>
              </a:rPr>
              <a:t>viên</a:t>
            </a:r>
            <a:r>
              <a:rPr lang="en-US" altLang="en-US" sz="3200" b="1" i="1" dirty="0">
                <a:latin typeface="Times New Roman" pitchFamily="18" charset="0"/>
              </a:rPr>
              <a:t>: </a:t>
            </a:r>
            <a:r>
              <a:rPr lang="en-US" altLang="en-US" sz="3200" b="1" i="1" dirty="0" err="1">
                <a:latin typeface="Times New Roman" pitchFamily="18" charset="0"/>
              </a:rPr>
              <a:t>Đoàn</a:t>
            </a:r>
            <a:r>
              <a:rPr lang="en-US" altLang="en-US" sz="3200" b="1" i="1" dirty="0">
                <a:latin typeface="Times New Roman" pitchFamily="18" charset="0"/>
              </a:rPr>
              <a:t> </a:t>
            </a:r>
            <a:r>
              <a:rPr lang="en-US" altLang="en-US" sz="3200" b="1" i="1" dirty="0" err="1">
                <a:latin typeface="Times New Roman" pitchFamily="18" charset="0"/>
              </a:rPr>
              <a:t>Thị</a:t>
            </a:r>
            <a:r>
              <a:rPr lang="en-US" altLang="en-US" sz="3200" b="1" i="1" dirty="0">
                <a:latin typeface="Times New Roman" pitchFamily="18" charset="0"/>
              </a:rPr>
              <a:t> </a:t>
            </a:r>
            <a:r>
              <a:rPr lang="en-US" altLang="en-US" sz="3200" b="1" i="1" dirty="0" err="1">
                <a:latin typeface="Times New Roman" pitchFamily="18" charset="0"/>
              </a:rPr>
              <a:t>Huyền</a:t>
            </a:r>
            <a:endParaRPr lang="en-US" altLang="en-US" sz="3200" b="1" i="1" dirty="0">
              <a:latin typeface="Times New Roman" pitchFamily="18" charset="0"/>
            </a:endParaRPr>
          </a:p>
          <a:p>
            <a:pPr eaLnBrk="1" hangingPunct="1"/>
            <a:r>
              <a:rPr lang="en-US" altLang="en-US" sz="3200" b="1" i="1" dirty="0" err="1">
                <a:latin typeface="Times New Roman" pitchFamily="18" charset="0"/>
              </a:rPr>
              <a:t>Lớp</a:t>
            </a:r>
            <a:r>
              <a:rPr lang="en-US" altLang="en-US" sz="3200" b="1" i="1" dirty="0">
                <a:latin typeface="Times New Roman" pitchFamily="18" charset="0"/>
              </a:rPr>
              <a:t>:  3B</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4"/>
          <p:cNvSpPr txBox="1">
            <a:spLocks noChangeArrowheads="1"/>
          </p:cNvSpPr>
          <p:nvPr/>
        </p:nvSpPr>
        <p:spPr bwMode="auto">
          <a:xfrm>
            <a:off x="1127919" y="3367805"/>
            <a:ext cx="14020800" cy="257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LUYỆN TẬP: BIỆN PHÁP SO SÁNH</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ĐẶT VÀ TRẢ LỜI CÂU HỎI </a:t>
            </a:r>
            <a:r>
              <a:rPr lang="en-US" sz="44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Ở ĐÂU? </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81348" y="381000"/>
            <a:ext cx="13966284" cy="677108"/>
          </a:xfrm>
          <a:prstGeom prst="rect">
            <a:avLst/>
          </a:prstGeom>
        </p:spPr>
        <p:txBody>
          <a:bodyPr wrap="square">
            <a:spAutoFit/>
          </a:bodyPr>
          <a:lstStyle/>
          <a:p>
            <a:pPr algn="just"/>
            <a:r>
              <a:rPr lang="en-US" sz="3800" b="1" dirty="0" err="1">
                <a:latin typeface="Times New Roman" pitchFamily="18" charset="0"/>
                <a:cs typeface="Times New Roman" pitchFamily="18" charset="0"/>
              </a:rPr>
              <a:t>Bài</a:t>
            </a:r>
            <a:r>
              <a:rPr lang="en-US" sz="3800" b="1" dirty="0">
                <a:latin typeface="Times New Roman" pitchFamily="18" charset="0"/>
                <a:cs typeface="Times New Roman" pitchFamily="18" charset="0"/>
              </a:rPr>
              <a:t> 2. </a:t>
            </a:r>
            <a:r>
              <a:rPr lang="en-US" sz="3800" b="1" dirty="0" err="1">
                <a:latin typeface="Times New Roman" pitchFamily="18" charset="0"/>
                <a:cs typeface="Times New Roman" pitchFamily="18" charset="0"/>
              </a:rPr>
              <a:t>Ghi</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kết</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quả</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bài</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tập</a:t>
            </a:r>
            <a:r>
              <a:rPr lang="en-US" sz="3800" b="1" dirty="0">
                <a:latin typeface="Times New Roman" pitchFamily="18" charset="0"/>
                <a:cs typeface="Times New Roman" pitchFamily="18" charset="0"/>
              </a:rPr>
              <a:t> 1 </a:t>
            </a:r>
            <a:r>
              <a:rPr lang="en-US" sz="3800" b="1" dirty="0" err="1">
                <a:latin typeface="Times New Roman" pitchFamily="18" charset="0"/>
                <a:cs typeface="Times New Roman" pitchFamily="18" charset="0"/>
              </a:rPr>
              <a:t>vào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vở</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a:t>
            </a:r>
          </a:p>
        </p:txBody>
      </p:sp>
      <p:graphicFrame>
        <p:nvGraphicFramePr>
          <p:cNvPr id="34" name="Table 33"/>
          <p:cNvGraphicFramePr>
            <a:graphicFrameLocks noGrp="1"/>
          </p:cNvGraphicFramePr>
          <p:nvPr>
            <p:extLst>
              <p:ext uri="{D42A27DB-BD31-4B8C-83A1-F6EECF244321}">
                <p14:modId xmlns:p14="http://schemas.microsoft.com/office/powerpoint/2010/main" val="354816079"/>
              </p:ext>
            </p:extLst>
          </p:nvPr>
        </p:nvGraphicFramePr>
        <p:xfrm>
          <a:off x="670719" y="4225924"/>
          <a:ext cx="15011399" cy="3698876"/>
        </p:xfrm>
        <a:graphic>
          <a:graphicData uri="http://schemas.openxmlformats.org/drawingml/2006/table">
            <a:tbl>
              <a:tblPr firstRow="1" bandRow="1">
                <a:tableStyleId>{5C22544A-7EE6-4342-B048-85BDC9FD1C3A}</a:tableStyleId>
              </a:tblPr>
              <a:tblGrid>
                <a:gridCol w="5562600">
                  <a:extLst>
                    <a:ext uri="{9D8B030D-6E8A-4147-A177-3AD203B41FA5}">
                      <a16:colId xmlns:a16="http://schemas.microsoft.com/office/drawing/2014/main" val="20000"/>
                    </a:ext>
                  </a:extLst>
                </a:gridCol>
                <a:gridCol w="2404343">
                  <a:extLst>
                    <a:ext uri="{9D8B030D-6E8A-4147-A177-3AD203B41FA5}">
                      <a16:colId xmlns:a16="http://schemas.microsoft.com/office/drawing/2014/main" val="20001"/>
                    </a:ext>
                  </a:extLst>
                </a:gridCol>
                <a:gridCol w="7044456">
                  <a:extLst>
                    <a:ext uri="{9D8B030D-6E8A-4147-A177-3AD203B41FA5}">
                      <a16:colId xmlns:a16="http://schemas.microsoft.com/office/drawing/2014/main" val="20002"/>
                    </a:ext>
                  </a:extLst>
                </a:gridCol>
              </a:tblGrid>
              <a:tr h="924719">
                <a:tc>
                  <a:txBody>
                    <a:bodyPr/>
                    <a:lstStyle/>
                    <a:p>
                      <a:pPr algn="ctr"/>
                      <a:r>
                        <a:rPr lang="en-US" sz="3400" dirty="0" err="1">
                          <a:solidFill>
                            <a:schemeClr val="tx1"/>
                          </a:solidFill>
                          <a:latin typeface="Times New Roman" panose="02020603050405020304" pitchFamily="18" charset="0"/>
                          <a:cs typeface="Times New Roman" panose="02020603050405020304" pitchFamily="18" charset="0"/>
                        </a:rPr>
                        <a:t>Sự</a:t>
                      </a:r>
                      <a:r>
                        <a:rPr lang="en-US" sz="3400" baseline="0" dirty="0">
                          <a:solidFill>
                            <a:schemeClr val="tx1"/>
                          </a:solidFill>
                          <a:latin typeface="Times New Roman" panose="02020603050405020304" pitchFamily="18" charset="0"/>
                          <a:cs typeface="Times New Roman" panose="02020603050405020304" pitchFamily="18" charset="0"/>
                        </a:rPr>
                        <a:t> </a:t>
                      </a:r>
                      <a:r>
                        <a:rPr lang="en-US" sz="3400" baseline="0" dirty="0" err="1">
                          <a:solidFill>
                            <a:schemeClr val="tx1"/>
                          </a:solidFill>
                          <a:latin typeface="Times New Roman" panose="02020603050405020304" pitchFamily="18" charset="0"/>
                          <a:cs typeface="Times New Roman" panose="02020603050405020304" pitchFamily="18" charset="0"/>
                        </a:rPr>
                        <a:t>vật</a:t>
                      </a:r>
                      <a:r>
                        <a:rPr lang="en-US" sz="3400" baseline="0" dirty="0">
                          <a:solidFill>
                            <a:schemeClr val="tx1"/>
                          </a:solidFill>
                          <a:latin typeface="Times New Roman" panose="02020603050405020304" pitchFamily="18" charset="0"/>
                          <a:cs typeface="Times New Roman" panose="02020603050405020304" pitchFamily="18" charset="0"/>
                        </a:rPr>
                        <a:t> 1</a:t>
                      </a:r>
                      <a:endParaRPr lang="en-US" sz="3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ctr"/>
                      <a:r>
                        <a:rPr lang="en-US" sz="3400" dirty="0" err="1">
                          <a:solidFill>
                            <a:schemeClr val="tx1"/>
                          </a:solidFill>
                          <a:latin typeface="Times New Roman" panose="02020603050405020304" pitchFamily="18" charset="0"/>
                          <a:cs typeface="Times New Roman" panose="02020603050405020304" pitchFamily="18" charset="0"/>
                        </a:rPr>
                        <a:t>Từ</a:t>
                      </a:r>
                      <a:r>
                        <a:rPr lang="en-US" sz="3400" dirty="0">
                          <a:solidFill>
                            <a:schemeClr val="tx1"/>
                          </a:solidFill>
                          <a:latin typeface="Times New Roman" panose="02020603050405020304" pitchFamily="18" charset="0"/>
                          <a:cs typeface="Times New Roman" panose="02020603050405020304" pitchFamily="18" charset="0"/>
                        </a:rPr>
                        <a:t> so </a:t>
                      </a:r>
                      <a:r>
                        <a:rPr lang="en-US" sz="3400" dirty="0" err="1">
                          <a:solidFill>
                            <a:schemeClr val="tx1"/>
                          </a:solidFill>
                          <a:latin typeface="Times New Roman" panose="02020603050405020304" pitchFamily="18" charset="0"/>
                          <a:cs typeface="Times New Roman" panose="02020603050405020304" pitchFamily="18" charset="0"/>
                        </a:rPr>
                        <a:t>sánh</a:t>
                      </a:r>
                      <a:endParaRPr lang="en-US" sz="3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ctr"/>
                      <a:r>
                        <a:rPr lang="en-US" sz="3400" dirty="0" err="1">
                          <a:solidFill>
                            <a:schemeClr val="tx1"/>
                          </a:solidFill>
                          <a:latin typeface="Times New Roman" panose="02020603050405020304" pitchFamily="18" charset="0"/>
                          <a:cs typeface="Times New Roman" panose="02020603050405020304" pitchFamily="18" charset="0"/>
                        </a:rPr>
                        <a:t>Sự</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vật</a:t>
                      </a:r>
                      <a:r>
                        <a:rPr lang="en-US" sz="3400" baseline="0" dirty="0">
                          <a:solidFill>
                            <a:schemeClr val="tx1"/>
                          </a:solidFill>
                          <a:latin typeface="Times New Roman" panose="02020603050405020304" pitchFamily="18" charset="0"/>
                          <a:cs typeface="Times New Roman" panose="02020603050405020304" pitchFamily="18" charset="0"/>
                        </a:rPr>
                        <a:t> 2</a:t>
                      </a:r>
                      <a:endParaRPr lang="en-US" sz="3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extLst>
                  <a:ext uri="{0D108BD9-81ED-4DB2-BD59-A6C34878D82A}">
                    <a16:rowId xmlns:a16="http://schemas.microsoft.com/office/drawing/2014/main" val="10000"/>
                  </a:ext>
                </a:extLst>
              </a:tr>
              <a:tr h="924719">
                <a:tc>
                  <a:txBody>
                    <a:bodyPr/>
                    <a:lstStyle/>
                    <a:p>
                      <a:pPr algn="ctr"/>
                      <a:r>
                        <a:rPr lang="en-US" sz="4000" b="1" dirty="0" err="1">
                          <a:solidFill>
                            <a:srgbClr val="0000CC"/>
                          </a:solidFill>
                          <a:latin typeface="Times New Roman" panose="02020603050405020304" pitchFamily="18" charset="0"/>
                          <a:cs typeface="Times New Roman" panose="02020603050405020304" pitchFamily="18" charset="0"/>
                        </a:rPr>
                        <a:t>cây</a:t>
                      </a:r>
                      <a:r>
                        <a:rPr lang="en-US" sz="4000" b="1" baseline="0" dirty="0">
                          <a:solidFill>
                            <a:srgbClr val="0000CC"/>
                          </a:solidFill>
                          <a:latin typeface="Times New Roman" panose="02020603050405020304" pitchFamily="18" charset="0"/>
                          <a:cs typeface="Times New Roman" panose="02020603050405020304" pitchFamily="18" charset="0"/>
                        </a:rPr>
                        <a:t> </a:t>
                      </a:r>
                      <a:r>
                        <a:rPr lang="en-US" sz="4000" b="1" baseline="0" dirty="0" err="1">
                          <a:solidFill>
                            <a:srgbClr val="0000CC"/>
                          </a:solidFill>
                          <a:latin typeface="Times New Roman" panose="02020603050405020304" pitchFamily="18" charset="0"/>
                          <a:cs typeface="Times New Roman" panose="02020603050405020304" pitchFamily="18" charset="0"/>
                        </a:rPr>
                        <a:t>gạo</a:t>
                      </a:r>
                      <a:endParaRPr lang="en-US" sz="4000" b="1"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như</a:t>
                      </a:r>
                      <a:endParaRPr lang="en-US" sz="4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tháp</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đèn</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khổng</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lồ</a:t>
                      </a:r>
                      <a:endParaRPr lang="en-US" sz="40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extLst>
                  <a:ext uri="{0D108BD9-81ED-4DB2-BD59-A6C34878D82A}">
                    <a16:rowId xmlns:a16="http://schemas.microsoft.com/office/drawing/2014/main" val="10001"/>
                  </a:ext>
                </a:extLst>
              </a:tr>
              <a:tr h="924719">
                <a:tc>
                  <a:txBody>
                    <a:bodyPr/>
                    <a:lstStyle/>
                    <a:p>
                      <a:pPr algn="ctr"/>
                      <a:endParaRPr lang="en-US" sz="4000" dirty="0">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ctr"/>
                      <a:endParaRPr lang="en-US" sz="3400" dirty="0">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ctr"/>
                      <a:endParaRPr lang="en-US" sz="3400" baseline="0" dirty="0">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extLst>
                  <a:ext uri="{0D108BD9-81ED-4DB2-BD59-A6C34878D82A}">
                    <a16:rowId xmlns:a16="http://schemas.microsoft.com/office/drawing/2014/main" val="10002"/>
                  </a:ext>
                </a:extLst>
              </a:tr>
              <a:tr h="924719">
                <a:tc>
                  <a:txBody>
                    <a:bodyPr/>
                    <a:lstStyle/>
                    <a:p>
                      <a:pPr algn="ctr"/>
                      <a:endParaRPr lang="en-US" sz="4000" dirty="0">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ctr"/>
                      <a:endParaRPr lang="en-US" sz="3400" dirty="0">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pPr algn="ctr"/>
                      <a:endParaRPr lang="en-US" sz="3400" baseline="0" dirty="0">
                        <a:latin typeface="Times New Roman" panose="02020603050405020304" pitchFamily="18" charset="0"/>
                        <a:cs typeface="Times New Roman" panose="02020603050405020304" pitchFamily="18" charset="0"/>
                      </a:endParaRPr>
                    </a:p>
                  </a:txBody>
                  <a:tcP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2"/>
          <p:cNvSpPr/>
          <p:nvPr/>
        </p:nvSpPr>
        <p:spPr>
          <a:xfrm>
            <a:off x="899319" y="6207126"/>
            <a:ext cx="5161449" cy="707886"/>
          </a:xfrm>
          <a:prstGeom prst="rect">
            <a:avLst/>
          </a:prstGeom>
        </p:spPr>
        <p:txBody>
          <a:bodyPr wrap="square">
            <a:spAutoFit/>
          </a:bodyPr>
          <a:lstStyle/>
          <a:p>
            <a:pPr lvl="0" algn="ctr" defTabSz="1436888" eaLnBrk="1" fontAlgn="auto" hangingPunct="1">
              <a:spcBef>
                <a:spcPts val="0"/>
              </a:spcBef>
              <a:spcAft>
                <a:spcPts val="0"/>
              </a:spcAft>
            </a:pPr>
            <a:r>
              <a:rPr lang="en-US" sz="4000" b="1" dirty="0" err="1">
                <a:solidFill>
                  <a:srgbClr val="0000CC"/>
                </a:solidFill>
                <a:latin typeface="Times New Roman" panose="02020603050405020304" pitchFamily="18" charset="0"/>
                <a:cs typeface="Times New Roman" panose="02020603050405020304" pitchFamily="18" charset="0"/>
              </a:rPr>
              <a:t>bông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hoa</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 name="Rectangle 3"/>
          <p:cNvSpPr/>
          <p:nvPr/>
        </p:nvSpPr>
        <p:spPr>
          <a:xfrm>
            <a:off x="6919119" y="6207125"/>
            <a:ext cx="938658" cy="707886"/>
          </a:xfrm>
          <a:prstGeom prst="rect">
            <a:avLst/>
          </a:prstGeom>
        </p:spPr>
        <p:txBody>
          <a:bodyPr wrap="square">
            <a:spAutoFit/>
          </a:bodyPr>
          <a:lstStyle/>
          <a:p>
            <a:pPr lvl="0" algn="ctr" defTabSz="1436888" eaLnBrk="1" fontAlgn="auto" hangingPunct="1">
              <a:spcBef>
                <a:spcPts val="0"/>
              </a:spcBef>
              <a:spcAft>
                <a:spcPts val="0"/>
              </a:spcAft>
            </a:pPr>
            <a:r>
              <a:rPr lang="en-US" sz="4000" b="1" dirty="0" err="1">
                <a:solidFill>
                  <a:srgbClr val="FF0000"/>
                </a:solidFill>
                <a:latin typeface="Times New Roman" panose="02020603050405020304" pitchFamily="18" charset="0"/>
                <a:cs typeface="Times New Roman" panose="02020603050405020304" pitchFamily="18" charset="0"/>
              </a:rPr>
              <a:t>là</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686008" y="6216953"/>
            <a:ext cx="6996111" cy="707886"/>
          </a:xfrm>
          <a:prstGeom prst="rect">
            <a:avLst/>
          </a:prstGeom>
        </p:spPr>
        <p:txBody>
          <a:bodyPr wrap="square">
            <a:spAutoFit/>
          </a:bodyPr>
          <a:lstStyle/>
          <a:p>
            <a:pPr lvl="0" algn="ctr" defTabSz="1436888" eaLnBrk="1" fontAlgn="auto" hangingPunct="1">
              <a:spcBef>
                <a:spcPts val="0"/>
              </a:spcBef>
              <a:spcAft>
                <a:spcPts val="0"/>
              </a:spcAft>
            </a:pPr>
            <a:r>
              <a:rPr lang="en-US" sz="4000" b="1" dirty="0" err="1">
                <a:latin typeface="Times New Roman" panose="02020603050405020304" pitchFamily="18" charset="0"/>
                <a:cs typeface="Times New Roman" panose="02020603050405020304" pitchFamily="18" charset="0"/>
              </a:rPr>
              <a:t>ngọn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lửa</a:t>
            </a:r>
            <a:endParaRPr lang="en-US" sz="4000" b="1" dirty="0">
              <a:latin typeface="Times New Roman" panose="02020603050405020304" pitchFamily="18" charset="0"/>
              <a:cs typeface="Times New Roman" panose="02020603050405020304" pitchFamily="18" charset="0"/>
            </a:endParaRPr>
          </a:p>
        </p:txBody>
      </p:sp>
      <p:sp>
        <p:nvSpPr>
          <p:cNvPr id="2" name="Rectangle 1"/>
          <p:cNvSpPr/>
          <p:nvPr/>
        </p:nvSpPr>
        <p:spPr>
          <a:xfrm>
            <a:off x="843270" y="7121526"/>
            <a:ext cx="5161449" cy="707886"/>
          </a:xfrm>
          <a:prstGeom prst="rect">
            <a:avLst/>
          </a:prstGeom>
        </p:spPr>
        <p:txBody>
          <a:bodyPr wrap="square">
            <a:spAutoFit/>
          </a:bodyPr>
          <a:lstStyle/>
          <a:p>
            <a:pPr lvl="0" algn="ctr" defTabSz="1436888" eaLnBrk="1" fontAlgn="auto" hangingPunct="1">
              <a:spcBef>
                <a:spcPts val="0"/>
              </a:spcBef>
              <a:spcAft>
                <a:spcPts val="0"/>
              </a:spcAft>
            </a:pPr>
            <a:r>
              <a:rPr lang="en-US" sz="4000" b="1" dirty="0" err="1">
                <a:solidFill>
                  <a:srgbClr val="0000CC"/>
                </a:solidFill>
                <a:latin typeface="Times New Roman" panose="02020603050405020304" pitchFamily="18" charset="0"/>
                <a:cs typeface="Times New Roman" panose="02020603050405020304" pitchFamily="18" charset="0"/>
              </a:rPr>
              <a:t>búp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nõn</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6919119" y="7117652"/>
            <a:ext cx="938658" cy="707886"/>
          </a:xfrm>
          <a:prstGeom prst="rect">
            <a:avLst/>
          </a:prstGeom>
        </p:spPr>
        <p:txBody>
          <a:bodyPr wrap="square">
            <a:spAutoFit/>
          </a:bodyPr>
          <a:lstStyle/>
          <a:p>
            <a:pPr lvl="0" algn="ctr" defTabSz="1436888" eaLnBrk="1" fontAlgn="auto" hangingPunct="1">
              <a:spcBef>
                <a:spcPts val="0"/>
              </a:spcBef>
              <a:spcAft>
                <a:spcPts val="0"/>
              </a:spcAft>
            </a:pPr>
            <a:r>
              <a:rPr lang="en-US" sz="4000" b="1" dirty="0" err="1">
                <a:solidFill>
                  <a:srgbClr val="FF0000"/>
                </a:solidFill>
                <a:latin typeface="Times New Roman" panose="02020603050405020304" pitchFamily="18" charset="0"/>
                <a:cs typeface="Times New Roman" panose="02020603050405020304" pitchFamily="18" charset="0"/>
              </a:rPr>
              <a:t>là</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8686008" y="7121526"/>
            <a:ext cx="6996111" cy="707886"/>
          </a:xfrm>
          <a:prstGeom prst="rect">
            <a:avLst/>
          </a:prstGeom>
        </p:spPr>
        <p:txBody>
          <a:bodyPr wrap="square">
            <a:spAutoFit/>
          </a:bodyPr>
          <a:lstStyle/>
          <a:p>
            <a:pPr lvl="0" algn="ctr" defTabSz="1436888" eaLnBrk="1" fontAlgn="auto" hangingPunct="1">
              <a:spcBef>
                <a:spcPts val="0"/>
              </a:spcBef>
              <a:spcAft>
                <a:spcPts val="0"/>
              </a:spcAft>
            </a:pPr>
            <a:r>
              <a:rPr lang="en-US" sz="4000" b="1" dirty="0" err="1">
                <a:latin typeface="Times New Roman" panose="02020603050405020304" pitchFamily="18" charset="0"/>
                <a:cs typeface="Times New Roman" panose="02020603050405020304" pitchFamily="18" charset="0"/>
              </a:rPr>
              <a:t>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nến</a:t>
            </a:r>
            <a:endParaRPr lang="en-US" sz="40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2D6A043-A043-6D0B-B493-E4AC109465A9}"/>
              </a:ext>
            </a:extLst>
          </p:cNvPr>
          <p:cNvSpPr txBox="1"/>
          <p:nvPr/>
        </p:nvSpPr>
        <p:spPr>
          <a:xfrm>
            <a:off x="61118" y="1660750"/>
            <a:ext cx="15621000" cy="1569660"/>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nhìn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r>
              <a:rPr lang="en-US" sz="4800" b="1" dirty="0">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cây</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gạo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sừng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tháp</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đèn</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khổng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lồ</a:t>
            </a:r>
            <a:r>
              <a:rPr lang="en-US" sz="4800" b="1" dirty="0">
                <a:latin typeface="Times New Roman" panose="02020603050405020304" pitchFamily="18" charset="0"/>
                <a:cs typeface="Times New Roman" panose="02020603050405020304" pitchFamily="18" charset="0"/>
              </a:rPr>
              <a:t>. </a:t>
            </a:r>
          </a:p>
        </p:txBody>
      </p:sp>
      <p:cxnSp>
        <p:nvCxnSpPr>
          <p:cNvPr id="10" name="Straight Connector 9">
            <a:extLst>
              <a:ext uri="{FF2B5EF4-FFF2-40B4-BE49-F238E27FC236}">
                <a16:creationId xmlns:a16="http://schemas.microsoft.com/office/drawing/2014/main" id="{D42A98DB-D021-EDBC-C762-DD31F4DFDDCE}"/>
              </a:ext>
            </a:extLst>
          </p:cNvPr>
          <p:cNvCxnSpPr/>
          <p:nvPr/>
        </p:nvCxnSpPr>
        <p:spPr>
          <a:xfrm>
            <a:off x="10348119" y="25908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9718" y="611794"/>
            <a:ext cx="15234077" cy="1261884"/>
          </a:xfrm>
          <a:prstGeom prst="rect">
            <a:avLst/>
          </a:prstGeom>
        </p:spPr>
        <p:txBody>
          <a:bodyPr wrap="square">
            <a:spAutoFit/>
          </a:bodyPr>
          <a:lstStyle/>
          <a:p>
            <a:pPr algn="just"/>
            <a:r>
              <a:rPr lang="en-US" sz="3800" b="1" dirty="0" err="1">
                <a:latin typeface="Times New Roman" pitchFamily="18" charset="0"/>
                <a:cs typeface="Times New Roman" pitchFamily="18" charset="0"/>
              </a:rPr>
              <a:t>Bài</a:t>
            </a:r>
            <a:r>
              <a:rPr lang="en-US" sz="3800" b="1" dirty="0">
                <a:latin typeface="Times New Roman" pitchFamily="18" charset="0"/>
                <a:cs typeface="Times New Roman" pitchFamily="18" charset="0"/>
              </a:rPr>
              <a:t> 3: </a:t>
            </a:r>
            <a:r>
              <a:rPr lang="en-US" sz="3800" b="1" dirty="0" err="1">
                <a:latin typeface="Times New Roman" pitchFamily="18" charset="0"/>
                <a:cs typeface="Times New Roman" pitchFamily="18" charset="0"/>
              </a:rPr>
              <a:t>Quan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sát</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tranh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tìm</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những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sự</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vật</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có</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đặc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điểm</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giống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nhau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hình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dạng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màu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sắc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Đặt</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câu</a:t>
            </a:r>
            <a:r>
              <a:rPr lang="en-US" sz="3800" b="1" dirty="0">
                <a:latin typeface="Times New Roman" pitchFamily="18" charset="0"/>
                <a:cs typeface="Times New Roman" pitchFamily="18" charset="0"/>
              </a:rPr>
              <a:t> so </a:t>
            </a:r>
            <a:r>
              <a:rPr lang="en-US" sz="3800" b="1" dirty="0" err="1">
                <a:latin typeface="Times New Roman" pitchFamily="18" charset="0"/>
                <a:cs typeface="Times New Roman" pitchFamily="18" charset="0"/>
              </a:rPr>
              <a:t>sánh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các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sự</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vật</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đó</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với</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nhau</a:t>
            </a:r>
            <a:endParaRPr lang="en-US" sz="3800" b="1" dirty="0">
              <a:latin typeface="Times New Roman" pitchFamily="18" charset="0"/>
              <a:cs typeface="Times New Roman" pitchFamily="18" charset="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269" t="37719" r="11251" b="38597"/>
          <a:stretch/>
        </p:blipFill>
        <p:spPr bwMode="auto">
          <a:xfrm>
            <a:off x="2423319" y="2819400"/>
            <a:ext cx="11277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566319" y="6934200"/>
            <a:ext cx="8915400" cy="769441"/>
          </a:xfrm>
          <a:prstGeom prst="rect">
            <a:avLst/>
          </a:prstGeom>
        </p:spPr>
        <p:txBody>
          <a:bodyPr wrap="square">
            <a:spAutoFit/>
          </a:bodyPr>
          <a:lstStyle/>
          <a:p>
            <a:pPr algn="ctr"/>
            <a:r>
              <a:rPr lang="en-US" sz="4400" b="1" dirty="0">
                <a:latin typeface="Times New Roman" pitchFamily="18" charset="0"/>
                <a:cs typeface="Times New Roman" pitchFamily="18" charset="0"/>
              </a:rPr>
              <a:t>M: </a:t>
            </a:r>
            <a:r>
              <a:rPr lang="en-US" sz="4400" b="1" dirty="0" err="1">
                <a:latin typeface="Times New Roman" pitchFamily="18" charset="0"/>
                <a:cs typeface="Times New Roman" pitchFamily="18" charset="0"/>
              </a:rPr>
              <a:t>Mắt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mèo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tròn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như</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hòn</a:t>
            </a:r>
            <a:r>
              <a:rPr lang="en-US" sz="4400" b="1" dirty="0">
                <a:latin typeface="Times New Roman" pitchFamily="18" charset="0"/>
                <a:cs typeface="Times New Roman" pitchFamily="18" charset="0"/>
              </a:rPr>
              <a:t> bi </a:t>
            </a:r>
            <a:r>
              <a:rPr lang="en-US" sz="4400" b="1" dirty="0" err="1">
                <a:latin typeface="Times New Roman" pitchFamily="18" charset="0"/>
                <a:cs typeface="Times New Roman" pitchFamily="18" charset="0"/>
              </a:rPr>
              <a:t>ve</a:t>
            </a:r>
            <a:r>
              <a:rPr lang="en-US" sz="4400" b="1" dirty="0">
                <a:latin typeface="Times New Roman" pitchFamily="18" charset="0"/>
                <a:cs typeface="Times New Roman" pitchFamily="18" charset="0"/>
              </a:rPr>
              <a:t>.</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269" t="49373" r="28267" b="38597"/>
          <a:stretch/>
        </p:blipFill>
        <p:spPr bwMode="auto">
          <a:xfrm>
            <a:off x="2651919" y="1295400"/>
            <a:ext cx="10820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CC9DDCFA-DFFF-B6A4-D046-03DFCCE697F7}"/>
              </a:ext>
            </a:extLst>
          </p:cNvPr>
          <p:cNvSpPr/>
          <p:nvPr/>
        </p:nvSpPr>
        <p:spPr>
          <a:xfrm>
            <a:off x="3566319" y="6934199"/>
            <a:ext cx="8915400" cy="769441"/>
          </a:xfrm>
          <a:prstGeom prst="rect">
            <a:avLst/>
          </a:prstGeom>
        </p:spPr>
        <p:txBody>
          <a:bodyPr wrap="square">
            <a:spAutoFit/>
          </a:bodyPr>
          <a:lstStyle/>
          <a:p>
            <a:pPr algn="ctr"/>
            <a:r>
              <a:rPr lang="en-US" sz="4400" b="1" dirty="0">
                <a:latin typeface="Times New Roman" pitchFamily="18" charset="0"/>
                <a:cs typeface="Times New Roman" pitchFamily="18" charset="0"/>
              </a:rPr>
              <a:t>M: </a:t>
            </a:r>
            <a:r>
              <a:rPr lang="en-US" sz="4400" b="1" dirty="0" err="1">
                <a:solidFill>
                  <a:srgbClr val="FF0000"/>
                </a:solidFill>
                <a:latin typeface="Times New Roman" pitchFamily="18" charset="0"/>
                <a:cs typeface="Times New Roman" pitchFamily="18" charset="0"/>
              </a:rPr>
              <a:t>Mắt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mèo</a:t>
            </a:r>
            <a:r>
              <a:rPr lang="en-US" sz="4400" b="1" dirty="0">
                <a:solidFill>
                  <a:srgbClr val="FF0000"/>
                </a:solidFill>
                <a:latin typeface="Times New Roman" pitchFamily="18" charset="0"/>
                <a:cs typeface="Times New Roman" pitchFamily="18" charset="0"/>
              </a:rPr>
              <a:t> </a:t>
            </a:r>
            <a:r>
              <a:rPr lang="en-US" sz="4400" b="1" dirty="0" err="1">
                <a:latin typeface="Times New Roman" pitchFamily="18" charset="0"/>
                <a:cs typeface="Times New Roman" pitchFamily="18" charset="0"/>
              </a:rPr>
              <a:t>tròn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như</a:t>
            </a:r>
            <a:r>
              <a:rPr lang="en-US" sz="4400" b="1" dirty="0">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hòn</a:t>
            </a:r>
            <a:r>
              <a:rPr lang="en-US" sz="4400" b="1" dirty="0">
                <a:solidFill>
                  <a:srgbClr val="FF0000"/>
                </a:solidFill>
                <a:latin typeface="Times New Roman" pitchFamily="18" charset="0"/>
                <a:cs typeface="Times New Roman" pitchFamily="18" charset="0"/>
              </a:rPr>
              <a:t> bi </a:t>
            </a:r>
            <a:r>
              <a:rPr lang="en-US" sz="4400" b="1" dirty="0" err="1">
                <a:solidFill>
                  <a:srgbClr val="FF0000"/>
                </a:solidFill>
                <a:latin typeface="Times New Roman" pitchFamily="18" charset="0"/>
                <a:cs typeface="Times New Roman" pitchFamily="18" charset="0"/>
              </a:rPr>
              <a:t>ve</a:t>
            </a:r>
            <a:r>
              <a:rPr lang="en-US" sz="4400" b="1" dirty="0">
                <a:latin typeface="Times New Roman" pitchFamily="18" charset="0"/>
                <a:cs typeface="Times New Roman" pitchFamily="18" charset="0"/>
              </a:rPr>
              <a:t>.</a:t>
            </a:r>
          </a:p>
        </p:txBody>
      </p:sp>
    </p:spTree>
    <p:extLst>
      <p:ext uri="{BB962C8B-B14F-4D97-AF65-F5344CB8AC3E}">
        <p14:creationId xmlns:p14="http://schemas.microsoft.com/office/powerpoint/2010/main" val="20384104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269" t="37719" r="11251" b="38597"/>
          <a:stretch/>
        </p:blipFill>
        <p:spPr bwMode="auto">
          <a:xfrm>
            <a:off x="1204119" y="1066800"/>
            <a:ext cx="13944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6047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3519" y="464618"/>
            <a:ext cx="14575884" cy="677108"/>
          </a:xfrm>
          <a:prstGeom prst="rect">
            <a:avLst/>
          </a:prstGeom>
        </p:spPr>
        <p:txBody>
          <a:bodyPr wrap="square">
            <a:spAutoFit/>
          </a:bodyPr>
          <a:lstStyle/>
          <a:p>
            <a:pPr algn="just"/>
            <a:r>
              <a:rPr lang="en-US" sz="3800" b="1" dirty="0" err="1">
                <a:latin typeface="Times New Roman" pitchFamily="18" charset="0"/>
                <a:cs typeface="Times New Roman" pitchFamily="18" charset="0"/>
              </a:rPr>
              <a:t>Bài</a:t>
            </a:r>
            <a:r>
              <a:rPr lang="en-US" sz="3800" b="1" dirty="0">
                <a:latin typeface="Times New Roman" pitchFamily="18" charset="0"/>
                <a:cs typeface="Times New Roman" pitchFamily="18" charset="0"/>
              </a:rPr>
              <a:t> 4. </a:t>
            </a:r>
            <a:r>
              <a:rPr lang="en-US" sz="3800" b="1" dirty="0" err="1">
                <a:latin typeface="Times New Roman" pitchFamily="18" charset="0"/>
                <a:cs typeface="Times New Roman" pitchFamily="18" charset="0"/>
              </a:rPr>
              <a:t>Cùng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hỏi</a:t>
            </a:r>
            <a:r>
              <a:rPr lang="en-US" sz="3800" b="1" dirty="0">
                <a:latin typeface="Times New Roman" pitchFamily="18" charset="0"/>
                <a:cs typeface="Times New Roman" pitchFamily="18" charset="0"/>
              </a:rPr>
              <a:t> – </a:t>
            </a:r>
            <a:r>
              <a:rPr lang="en-US" sz="3800" b="1" dirty="0" err="1">
                <a:latin typeface="Times New Roman" pitchFamily="18" charset="0"/>
                <a:cs typeface="Times New Roman" pitchFamily="18" charset="0"/>
              </a:rPr>
              <a:t>đáp</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về</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địa</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điểm</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diễn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ra</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các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sự</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việc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trong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đoạn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văn</a:t>
            </a:r>
            <a:endParaRPr lang="en-US" sz="3800" b="1" dirty="0">
              <a:latin typeface="Times New Roman" pitchFamily="18" charset="0"/>
              <a:cs typeface="Times New Roman" pitchFamily="18" charset="0"/>
            </a:endParaRPr>
          </a:p>
        </p:txBody>
      </p:sp>
      <p:sp>
        <p:nvSpPr>
          <p:cNvPr id="2" name="TextBox 1"/>
          <p:cNvSpPr txBox="1"/>
          <p:nvPr/>
        </p:nvSpPr>
        <p:spPr>
          <a:xfrm>
            <a:off x="518319" y="1676400"/>
            <a:ext cx="15316200"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vòm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ríu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Dưới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chạy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tấm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che</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chợt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Suỵt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Ngọn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bỗng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dừng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thật</a:t>
            </a:r>
            <a:r>
              <a:rPr lang="en-US" sz="4400" b="1" dirty="0">
                <a:latin typeface="Times New Roman" panose="02020603050405020304" pitchFamily="18" charset="0"/>
                <a:cs typeface="Times New Roman" panose="02020603050405020304" pitchFamily="18" charset="0"/>
              </a:rPr>
              <a:t>.</a:t>
            </a:r>
          </a:p>
          <a:p>
            <a:pPr algn="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Ngọc</a:t>
            </a:r>
            <a:r>
              <a:rPr lang="en-US" sz="4400" b="1" dirty="0">
                <a:latin typeface="Times New Roman" panose="02020603050405020304" pitchFamily="18" charset="0"/>
                <a:cs typeface="Times New Roman" panose="02020603050405020304" pitchFamily="18" charset="0"/>
              </a:rPr>
              <a:t> Minh)</a:t>
            </a:r>
          </a:p>
        </p:txBody>
      </p:sp>
      <p:sp>
        <p:nvSpPr>
          <p:cNvPr id="4" name="TextBox 3"/>
          <p:cNvSpPr txBox="1"/>
          <p:nvPr/>
        </p:nvSpPr>
        <p:spPr>
          <a:xfrm>
            <a:off x="1966119" y="6629400"/>
            <a:ext cx="10418814" cy="1323439"/>
          </a:xfrm>
          <a:prstGeom prst="rect">
            <a:avLst/>
          </a:prstGeom>
          <a:noFill/>
        </p:spPr>
        <p:txBody>
          <a:bodyPr wrap="none" rtlCol="0">
            <a:spAutoFit/>
          </a:bodyPr>
          <a:lstStyle/>
          <a:p>
            <a:r>
              <a:rPr lang="en-US" sz="4000" b="1" dirty="0">
                <a:solidFill>
                  <a:srgbClr val="0000CC"/>
                </a:solidFill>
                <a:latin typeface="Times New Roman" panose="02020603050405020304" pitchFamily="18" charset="0"/>
                <a:cs typeface="Times New Roman" panose="02020603050405020304" pitchFamily="18" charset="0"/>
              </a:rPr>
              <a:t>M: - </a:t>
            </a:r>
            <a:r>
              <a:rPr lang="en-US" sz="4000" b="1" dirty="0" err="1">
                <a:solidFill>
                  <a:srgbClr val="0000CC"/>
                </a:solidFill>
                <a:latin typeface="Times New Roman" panose="02020603050405020304" pitchFamily="18" charset="0"/>
                <a:cs typeface="Times New Roman" panose="02020603050405020304" pitchFamily="18" charset="0"/>
              </a:rPr>
              <a:t>Lũ</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chim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sẻ</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đang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trò</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chuyện</a:t>
            </a:r>
            <a:r>
              <a:rPr lang="en-US" sz="4000" b="1" dirty="0">
                <a:solidFill>
                  <a:srgbClr val="0000CC"/>
                </a:solidFill>
                <a:latin typeface="Times New Roman" panose="02020603050405020304" pitchFamily="18" charset="0"/>
                <a:cs typeface="Times New Roman" panose="02020603050405020304" pitchFamily="18" charset="0"/>
              </a:rPr>
              <a:t> ở </a:t>
            </a:r>
            <a:r>
              <a:rPr lang="en-US" sz="4000" b="1" dirty="0" err="1">
                <a:solidFill>
                  <a:srgbClr val="0000CC"/>
                </a:solidFill>
                <a:latin typeface="Times New Roman" panose="02020603050405020304" pitchFamily="18" charset="0"/>
                <a:cs typeface="Times New Roman" panose="02020603050405020304" pitchFamily="18" charset="0"/>
              </a:rPr>
              <a:t>đâu</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 </a:t>
            </a:r>
            <a:r>
              <a:rPr lang="en-US" sz="4000" b="1" dirty="0" err="1">
                <a:solidFill>
                  <a:srgbClr val="0000CC"/>
                </a:solidFill>
                <a:latin typeface="Times New Roman" panose="02020603050405020304" pitchFamily="18" charset="0"/>
                <a:cs typeface="Times New Roman" panose="02020603050405020304" pitchFamily="18" charset="0"/>
              </a:rPr>
              <a:t>Lũ</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chim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sẻ</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đang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trò</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chuyện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trên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vòm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cây</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06A65E8-C8E6-D6E1-3FB0-56865ED4F789}"/>
              </a:ext>
            </a:extLst>
          </p:cNvPr>
          <p:cNvSpPr txBox="1"/>
          <p:nvPr/>
        </p:nvSpPr>
        <p:spPr>
          <a:xfrm>
            <a:off x="518319" y="1676400"/>
            <a:ext cx="15316200"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vòm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ríu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rít</a:t>
            </a:r>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Dưới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chạy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soạt</a:t>
            </a:r>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Trước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tấm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che</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chợt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Suỵt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Ngọn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bỗng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dừng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thật</a:t>
            </a:r>
            <a:r>
              <a:rPr lang="en-US" sz="4400" b="1" dirty="0">
                <a:latin typeface="Times New Roman" panose="02020603050405020304" pitchFamily="18" charset="0"/>
                <a:cs typeface="Times New Roman" panose="02020603050405020304" pitchFamily="18" charset="0"/>
              </a:rPr>
              <a:t>.</a:t>
            </a:r>
          </a:p>
          <a:p>
            <a:pPr algn="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Ngọc</a:t>
            </a:r>
            <a:r>
              <a:rPr lang="en-US" sz="4400" b="1" dirty="0">
                <a:latin typeface="Times New Roman" panose="02020603050405020304" pitchFamily="18" charset="0"/>
                <a:cs typeface="Times New Roman" panose="02020603050405020304" pitchFamily="18" charset="0"/>
              </a:rPr>
              <a:t> Minh)</a:t>
            </a:r>
          </a:p>
        </p:txBody>
      </p:sp>
      <p:sp>
        <p:nvSpPr>
          <p:cNvPr id="5" name="TextBox 4">
            <a:extLst>
              <a:ext uri="{FF2B5EF4-FFF2-40B4-BE49-F238E27FC236}">
                <a16:creationId xmlns:a16="http://schemas.microsoft.com/office/drawing/2014/main" id="{002D2823-1E3D-469B-F3E1-F4A8C3EA99D1}"/>
              </a:ext>
            </a:extLst>
          </p:cNvPr>
          <p:cNvSpPr txBox="1"/>
          <p:nvPr/>
        </p:nvSpPr>
        <p:spPr>
          <a:xfrm>
            <a:off x="1966119" y="6629400"/>
            <a:ext cx="10418814" cy="1323439"/>
          </a:xfrm>
          <a:prstGeom prst="rect">
            <a:avLst/>
          </a:prstGeom>
          <a:noFill/>
        </p:spPr>
        <p:txBody>
          <a:bodyPr wrap="none" rtlCol="0">
            <a:spAutoFit/>
          </a:bodyPr>
          <a:lstStyle/>
          <a:p>
            <a:r>
              <a:rPr lang="en-US" sz="4000" b="1" dirty="0">
                <a:solidFill>
                  <a:srgbClr val="0000CC"/>
                </a:solidFill>
                <a:latin typeface="Times New Roman" panose="02020603050405020304" pitchFamily="18" charset="0"/>
                <a:cs typeface="Times New Roman" panose="02020603050405020304" pitchFamily="18" charset="0"/>
              </a:rPr>
              <a:t>M: - </a:t>
            </a:r>
            <a:r>
              <a:rPr lang="en-US" sz="4000" b="1" dirty="0" err="1">
                <a:solidFill>
                  <a:srgbClr val="0000CC"/>
                </a:solidFill>
                <a:latin typeface="Times New Roman" panose="02020603050405020304" pitchFamily="18" charset="0"/>
                <a:cs typeface="Times New Roman" panose="02020603050405020304" pitchFamily="18" charset="0"/>
              </a:rPr>
              <a:t>Lũ</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chim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sẻ</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đang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trò</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chuyện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ở </a:t>
            </a:r>
            <a:r>
              <a:rPr lang="en-US" sz="4000" b="1" dirty="0" err="1">
                <a:solidFill>
                  <a:srgbClr val="FF0000"/>
                </a:solidFill>
                <a:latin typeface="Times New Roman" panose="02020603050405020304" pitchFamily="18" charset="0"/>
                <a:cs typeface="Times New Roman" panose="02020603050405020304" pitchFamily="18" charset="0"/>
              </a:rPr>
              <a:t>đâu</a:t>
            </a:r>
            <a:r>
              <a:rPr lang="en-US" sz="4000" b="1" dirty="0">
                <a:solidFill>
                  <a:srgbClr val="FF0000"/>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 </a:t>
            </a:r>
            <a:r>
              <a:rPr lang="en-US" sz="4000" b="1" dirty="0" err="1">
                <a:solidFill>
                  <a:srgbClr val="0000CC"/>
                </a:solidFill>
                <a:latin typeface="Times New Roman" panose="02020603050405020304" pitchFamily="18" charset="0"/>
                <a:cs typeface="Times New Roman" panose="02020603050405020304" pitchFamily="18" charset="0"/>
              </a:rPr>
              <a:t>Lũ</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chim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sẻ</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đang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trò</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chuyện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vòm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cây</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862090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14" presetClass="exit" presetSubtype="10" fill="hold" grpId="1" nodeType="withEffect">
                                  <p:stCondLst>
                                    <p:cond delay="0"/>
                                  </p:stCondLst>
                                  <p:childTnLst>
                                    <p:animEffect transition="out" filter="randombar(horizont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2" grpId="1"/>
      <p:bldP spid="4"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706" y="3188240"/>
            <a:ext cx="15531047" cy="1938992"/>
          </a:xfrm>
          <a:prstGeom prst="rect">
            <a:avLst/>
          </a:prstGeom>
          <a:noFill/>
        </p:spPr>
        <p:txBody>
          <a:bodyPr wrap="none" rtlCol="0">
            <a:spAutoFit/>
          </a:bodyPr>
          <a:lstStyle/>
          <a:p>
            <a:r>
              <a:rPr lang="en-US" sz="6000" b="1" dirty="0">
                <a:solidFill>
                  <a:srgbClr val="0000CC"/>
                </a:solidFill>
                <a:latin typeface="Times New Roman" panose="02020603050405020304" pitchFamily="18" charset="0"/>
                <a:cs typeface="Times New Roman" panose="02020603050405020304" pitchFamily="18" charset="0"/>
              </a:rPr>
              <a:t>M: - </a:t>
            </a:r>
            <a:r>
              <a:rPr lang="en-US" sz="6000" b="1" dirty="0" err="1">
                <a:solidFill>
                  <a:srgbClr val="0000CC"/>
                </a:solidFill>
                <a:latin typeface="Times New Roman" panose="02020603050405020304" pitchFamily="18" charset="0"/>
                <a:cs typeface="Times New Roman" panose="02020603050405020304" pitchFamily="18" charset="0"/>
              </a:rPr>
              <a:t>Lũ</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chim</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sẻ</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đang</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trò</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chuyện</a:t>
            </a:r>
            <a:r>
              <a:rPr lang="en-US" sz="6000" b="1" dirty="0">
                <a:solidFill>
                  <a:srgbClr val="0000CC"/>
                </a:solidFill>
                <a:latin typeface="Times New Roman" panose="02020603050405020304" pitchFamily="18" charset="0"/>
                <a:cs typeface="Times New Roman" panose="02020603050405020304" pitchFamily="18" charset="0"/>
              </a:rPr>
              <a:t> ở </a:t>
            </a:r>
            <a:r>
              <a:rPr lang="en-US" sz="6000" b="1" dirty="0" err="1">
                <a:solidFill>
                  <a:srgbClr val="0000CC"/>
                </a:solidFill>
                <a:latin typeface="Times New Roman" panose="02020603050405020304" pitchFamily="18" charset="0"/>
                <a:cs typeface="Times New Roman" panose="02020603050405020304" pitchFamily="18" charset="0"/>
              </a:rPr>
              <a:t>đâu</a:t>
            </a:r>
            <a:r>
              <a:rPr lang="en-US" sz="6000" b="1" dirty="0">
                <a:solidFill>
                  <a:srgbClr val="0000CC"/>
                </a:solidFill>
                <a:latin typeface="Times New Roman" panose="02020603050405020304" pitchFamily="18" charset="0"/>
                <a:cs typeface="Times New Roman" panose="02020603050405020304" pitchFamily="18" charset="0"/>
              </a:rPr>
              <a:t>?</a:t>
            </a:r>
          </a:p>
          <a:p>
            <a:r>
              <a:rPr lang="en-US" sz="6000" b="1" dirty="0">
                <a:solidFill>
                  <a:srgbClr val="0000CC"/>
                </a:solidFill>
                <a:latin typeface="Times New Roman" panose="02020603050405020304" pitchFamily="18" charset="0"/>
                <a:cs typeface="Times New Roman" panose="02020603050405020304" pitchFamily="18" charset="0"/>
              </a:rPr>
              <a:t>      - </a:t>
            </a:r>
            <a:r>
              <a:rPr lang="en-US" sz="6000" b="1" dirty="0" err="1">
                <a:solidFill>
                  <a:srgbClr val="0000CC"/>
                </a:solidFill>
                <a:latin typeface="Times New Roman" panose="02020603050405020304" pitchFamily="18" charset="0"/>
                <a:cs typeface="Times New Roman" panose="02020603050405020304" pitchFamily="18" charset="0"/>
              </a:rPr>
              <a:t>Lũ</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chim</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sẻ</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đang</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trò</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chuyện</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trên</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vòm</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cây</a:t>
            </a:r>
            <a:r>
              <a:rPr lang="en-US" sz="6000" b="1" dirty="0">
                <a:solidFill>
                  <a:srgbClr val="0000CC"/>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06A65E8-C8E6-D6E1-3FB0-56865ED4F789}"/>
              </a:ext>
            </a:extLst>
          </p:cNvPr>
          <p:cNvSpPr txBox="1"/>
          <p:nvPr/>
        </p:nvSpPr>
        <p:spPr>
          <a:xfrm>
            <a:off x="365919" y="806440"/>
            <a:ext cx="15873226"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Trên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vòm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cây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lũ</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chim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sẻ</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đang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trò</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chuyện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ríu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rít</a:t>
            </a:r>
            <a:r>
              <a:rPr lang="en-US" sz="5400" b="1"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002D2823-1E3D-469B-F3E1-F4A8C3EA99D1}"/>
              </a:ext>
            </a:extLst>
          </p:cNvPr>
          <p:cNvSpPr txBox="1"/>
          <p:nvPr/>
        </p:nvSpPr>
        <p:spPr>
          <a:xfrm>
            <a:off x="201706" y="3176080"/>
            <a:ext cx="15531047" cy="1938992"/>
          </a:xfrm>
          <a:prstGeom prst="rect">
            <a:avLst/>
          </a:prstGeom>
          <a:noFill/>
        </p:spPr>
        <p:txBody>
          <a:bodyPr wrap="none" rtlCol="0">
            <a:spAutoFit/>
          </a:bodyPr>
          <a:lstStyle/>
          <a:p>
            <a:r>
              <a:rPr lang="en-US" sz="6000" b="1" dirty="0">
                <a:solidFill>
                  <a:srgbClr val="0000CC"/>
                </a:solidFill>
                <a:latin typeface="Times New Roman" panose="02020603050405020304" pitchFamily="18" charset="0"/>
                <a:cs typeface="Times New Roman" panose="02020603050405020304" pitchFamily="18" charset="0"/>
              </a:rPr>
              <a:t>M: - </a:t>
            </a:r>
            <a:r>
              <a:rPr lang="en-US" sz="6000" b="1" dirty="0" err="1">
                <a:solidFill>
                  <a:srgbClr val="0000CC"/>
                </a:solidFill>
                <a:latin typeface="Times New Roman" panose="02020603050405020304" pitchFamily="18" charset="0"/>
                <a:cs typeface="Times New Roman" panose="02020603050405020304" pitchFamily="18" charset="0"/>
              </a:rPr>
              <a:t>Lũ</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chim</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sẻ</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đang</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trò</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chuyện</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a:solidFill>
                  <a:srgbClr val="FF0000"/>
                </a:solidFill>
                <a:latin typeface="Times New Roman" panose="02020603050405020304" pitchFamily="18" charset="0"/>
                <a:cs typeface="Times New Roman" panose="02020603050405020304" pitchFamily="18" charset="0"/>
              </a:rPr>
              <a:t>ở </a:t>
            </a:r>
            <a:r>
              <a:rPr lang="en-US" sz="6000" b="1" dirty="0" err="1">
                <a:solidFill>
                  <a:srgbClr val="FF0000"/>
                </a:solidFill>
                <a:latin typeface="Times New Roman" panose="02020603050405020304" pitchFamily="18" charset="0"/>
                <a:cs typeface="Times New Roman" panose="02020603050405020304" pitchFamily="18" charset="0"/>
              </a:rPr>
              <a:t>đâu</a:t>
            </a:r>
            <a:r>
              <a:rPr lang="en-US" sz="6000" b="1" dirty="0">
                <a:solidFill>
                  <a:srgbClr val="FF0000"/>
                </a:solidFill>
                <a:latin typeface="Times New Roman" panose="02020603050405020304" pitchFamily="18" charset="0"/>
                <a:cs typeface="Times New Roman" panose="02020603050405020304" pitchFamily="18" charset="0"/>
              </a:rPr>
              <a:t>?</a:t>
            </a:r>
          </a:p>
          <a:p>
            <a:r>
              <a:rPr lang="en-US" sz="6000" b="1" dirty="0">
                <a:solidFill>
                  <a:srgbClr val="0000CC"/>
                </a:solidFill>
                <a:latin typeface="Times New Roman" panose="02020603050405020304" pitchFamily="18" charset="0"/>
                <a:cs typeface="Times New Roman" panose="02020603050405020304" pitchFamily="18" charset="0"/>
              </a:rPr>
              <a:t>      - </a:t>
            </a:r>
            <a:r>
              <a:rPr lang="en-US" sz="6000" b="1" dirty="0" err="1">
                <a:solidFill>
                  <a:srgbClr val="0000CC"/>
                </a:solidFill>
                <a:latin typeface="Times New Roman" panose="02020603050405020304" pitchFamily="18" charset="0"/>
                <a:cs typeface="Times New Roman" panose="02020603050405020304" pitchFamily="18" charset="0"/>
              </a:rPr>
              <a:t>Lũ</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chim</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sẻ</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đang</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trò</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chuyện</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trên</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vòm</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cây</a:t>
            </a:r>
            <a:r>
              <a:rPr lang="en-US" sz="6000" b="1" dirty="0">
                <a:solidFill>
                  <a:srgbClr val="0000CC"/>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4A519EE1-5ACD-6B17-9B8A-E22256BD7264}"/>
              </a:ext>
            </a:extLst>
          </p:cNvPr>
          <p:cNvSpPr txBox="1"/>
          <p:nvPr/>
        </p:nvSpPr>
        <p:spPr>
          <a:xfrm>
            <a:off x="213519" y="3200400"/>
            <a:ext cx="15531047" cy="1938992"/>
          </a:xfrm>
          <a:prstGeom prst="rect">
            <a:avLst/>
          </a:prstGeom>
          <a:noFill/>
        </p:spPr>
        <p:txBody>
          <a:bodyPr wrap="none" rtlCol="0">
            <a:spAutoFit/>
          </a:bodyPr>
          <a:lstStyle/>
          <a:p>
            <a:r>
              <a:rPr lang="en-US" sz="6000" b="1" dirty="0">
                <a:solidFill>
                  <a:srgbClr val="0000CC"/>
                </a:solidFill>
                <a:latin typeface="Times New Roman" panose="02020603050405020304" pitchFamily="18" charset="0"/>
                <a:cs typeface="Times New Roman" panose="02020603050405020304" pitchFamily="18" charset="0"/>
              </a:rPr>
              <a:t>M: - </a:t>
            </a:r>
            <a:r>
              <a:rPr lang="en-US" sz="6000" b="1" dirty="0" err="1">
                <a:solidFill>
                  <a:srgbClr val="0000CC"/>
                </a:solidFill>
                <a:latin typeface="Times New Roman" panose="02020603050405020304" pitchFamily="18" charset="0"/>
                <a:cs typeface="Times New Roman" panose="02020603050405020304" pitchFamily="18" charset="0"/>
              </a:rPr>
              <a:t>Lũ</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chim</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sẻ</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đang</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trò</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chuyện</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a:solidFill>
                  <a:srgbClr val="FF0000"/>
                </a:solidFill>
                <a:latin typeface="Times New Roman" panose="02020603050405020304" pitchFamily="18" charset="0"/>
                <a:cs typeface="Times New Roman" panose="02020603050405020304" pitchFamily="18" charset="0"/>
              </a:rPr>
              <a:t>ở </a:t>
            </a:r>
            <a:r>
              <a:rPr lang="en-US" sz="6000" b="1" dirty="0" err="1">
                <a:solidFill>
                  <a:srgbClr val="FF0000"/>
                </a:solidFill>
                <a:latin typeface="Times New Roman" panose="02020603050405020304" pitchFamily="18" charset="0"/>
                <a:cs typeface="Times New Roman" panose="02020603050405020304" pitchFamily="18" charset="0"/>
              </a:rPr>
              <a:t>đâu</a:t>
            </a:r>
            <a:r>
              <a:rPr lang="en-US" sz="6000" b="1" dirty="0">
                <a:solidFill>
                  <a:srgbClr val="FF0000"/>
                </a:solidFill>
                <a:latin typeface="Times New Roman" panose="02020603050405020304" pitchFamily="18" charset="0"/>
                <a:cs typeface="Times New Roman" panose="02020603050405020304" pitchFamily="18" charset="0"/>
              </a:rPr>
              <a:t>?</a:t>
            </a:r>
          </a:p>
          <a:p>
            <a:r>
              <a:rPr lang="en-US" sz="6000" b="1" dirty="0">
                <a:solidFill>
                  <a:srgbClr val="0000CC"/>
                </a:solidFill>
                <a:latin typeface="Times New Roman" panose="02020603050405020304" pitchFamily="18" charset="0"/>
                <a:cs typeface="Times New Roman" panose="02020603050405020304" pitchFamily="18" charset="0"/>
              </a:rPr>
              <a:t>      - </a:t>
            </a:r>
            <a:r>
              <a:rPr lang="en-US" sz="6000" b="1" dirty="0" err="1">
                <a:solidFill>
                  <a:srgbClr val="0000CC"/>
                </a:solidFill>
                <a:latin typeface="Times New Roman" panose="02020603050405020304" pitchFamily="18" charset="0"/>
                <a:cs typeface="Times New Roman" panose="02020603050405020304" pitchFamily="18" charset="0"/>
              </a:rPr>
              <a:t>Lũ</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chim</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sẻ</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đang</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trò</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chuyện</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trên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vòm</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cây</a:t>
            </a:r>
            <a:r>
              <a:rPr lang="en-US" sz="6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978761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3519" y="464618"/>
            <a:ext cx="14575884" cy="677108"/>
          </a:xfrm>
          <a:prstGeom prst="rect">
            <a:avLst/>
          </a:prstGeom>
        </p:spPr>
        <p:txBody>
          <a:bodyPr wrap="square">
            <a:spAutoFit/>
          </a:bodyPr>
          <a:lstStyle/>
          <a:p>
            <a:pPr algn="just"/>
            <a:r>
              <a:rPr lang="en-US" sz="3800" b="1" dirty="0" err="1">
                <a:latin typeface="Times New Roman" pitchFamily="18" charset="0"/>
                <a:cs typeface="Times New Roman" pitchFamily="18" charset="0"/>
              </a:rPr>
              <a:t>Bài</a:t>
            </a:r>
            <a:r>
              <a:rPr lang="en-US" sz="3800" b="1" dirty="0">
                <a:latin typeface="Times New Roman" pitchFamily="18" charset="0"/>
                <a:cs typeface="Times New Roman" pitchFamily="18" charset="0"/>
              </a:rPr>
              <a:t> 4. </a:t>
            </a:r>
            <a:r>
              <a:rPr lang="en-US" sz="3800" b="1" dirty="0" err="1">
                <a:latin typeface="Times New Roman" pitchFamily="18" charset="0"/>
                <a:cs typeface="Times New Roman" pitchFamily="18" charset="0"/>
              </a:rPr>
              <a:t>Cùng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hỏi</a:t>
            </a:r>
            <a:r>
              <a:rPr lang="en-US" sz="3800" b="1" dirty="0">
                <a:latin typeface="Times New Roman" pitchFamily="18" charset="0"/>
                <a:cs typeface="Times New Roman" pitchFamily="18" charset="0"/>
              </a:rPr>
              <a:t> – </a:t>
            </a:r>
            <a:r>
              <a:rPr lang="en-US" sz="3800" b="1" dirty="0" err="1">
                <a:latin typeface="Times New Roman" pitchFamily="18" charset="0"/>
                <a:cs typeface="Times New Roman" pitchFamily="18" charset="0"/>
              </a:rPr>
              <a:t>đáp</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về</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địa</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điểm</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diễn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ra</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các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sự</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việc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trong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đoạn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văn</a:t>
            </a:r>
            <a:endParaRPr lang="en-US" sz="3800" b="1" dirty="0">
              <a:latin typeface="Times New Roman" pitchFamily="18" charset="0"/>
              <a:cs typeface="Times New Roman" pitchFamily="18" charset="0"/>
            </a:endParaRPr>
          </a:p>
        </p:txBody>
      </p:sp>
      <p:sp>
        <p:nvSpPr>
          <p:cNvPr id="2" name="TextBox 1"/>
          <p:cNvSpPr txBox="1"/>
          <p:nvPr/>
        </p:nvSpPr>
        <p:spPr>
          <a:xfrm>
            <a:off x="518319" y="1676400"/>
            <a:ext cx="15316200"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vòm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ríu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Dưới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chạy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tấm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che</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chợt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Suỵt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Ngọn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bỗng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dừng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thật</a:t>
            </a:r>
            <a:r>
              <a:rPr lang="en-US" sz="4400" b="1" dirty="0">
                <a:latin typeface="Times New Roman" panose="02020603050405020304" pitchFamily="18" charset="0"/>
                <a:cs typeface="Times New Roman" panose="02020603050405020304" pitchFamily="18" charset="0"/>
              </a:rPr>
              <a:t>.</a:t>
            </a:r>
          </a:p>
          <a:p>
            <a:pPr algn="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Ngọc</a:t>
            </a:r>
            <a:r>
              <a:rPr lang="en-US" sz="4400" b="1" dirty="0">
                <a:latin typeface="Times New Roman" panose="02020603050405020304" pitchFamily="18" charset="0"/>
                <a:cs typeface="Times New Roman" panose="02020603050405020304" pitchFamily="18" charset="0"/>
              </a:rPr>
              <a:t> Minh)</a:t>
            </a:r>
          </a:p>
        </p:txBody>
      </p:sp>
      <p:sp>
        <p:nvSpPr>
          <p:cNvPr id="3" name="TextBox 2">
            <a:extLst>
              <a:ext uri="{FF2B5EF4-FFF2-40B4-BE49-F238E27FC236}">
                <a16:creationId xmlns:a16="http://schemas.microsoft.com/office/drawing/2014/main" id="{F06A65E8-C8E6-D6E1-3FB0-56865ED4F789}"/>
              </a:ext>
            </a:extLst>
          </p:cNvPr>
          <p:cNvSpPr txBox="1"/>
          <p:nvPr/>
        </p:nvSpPr>
        <p:spPr>
          <a:xfrm>
            <a:off x="518319" y="1676400"/>
            <a:ext cx="15316200"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vòm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ríu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rít</a:t>
            </a:r>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Dưới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chạy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soạt</a:t>
            </a:r>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Trước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tấm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che</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chợt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Suỵt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Ngọn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bỗng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dừng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thật</a:t>
            </a:r>
            <a:r>
              <a:rPr lang="en-US" sz="4400" b="1" dirty="0">
                <a:latin typeface="Times New Roman" panose="02020603050405020304" pitchFamily="18" charset="0"/>
                <a:cs typeface="Times New Roman" panose="02020603050405020304" pitchFamily="18" charset="0"/>
              </a:rPr>
              <a:t>.</a:t>
            </a:r>
          </a:p>
          <a:p>
            <a:pPr algn="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Ngọc</a:t>
            </a:r>
            <a:r>
              <a:rPr lang="en-US" sz="4400" b="1" dirty="0">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897922931"/>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594519" y="914400"/>
            <a:ext cx="15240000" cy="4419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b="1" dirty="0">
                <a:solidFill>
                  <a:srgbClr val="FF0000"/>
                </a:solidFill>
                <a:latin typeface="Times New Roman" panose="02020603050405020304" pitchFamily="18" charset="0"/>
                <a:cs typeface="Times New Roman" panose="02020603050405020304" pitchFamily="18" charset="0"/>
              </a:rPr>
              <a:t>Kết luận:</a:t>
            </a:r>
          </a:p>
          <a:p>
            <a:pPr algn="just"/>
            <a:r>
              <a:rPr lang="nl-NL" sz="4800" dirty="0">
                <a:solidFill>
                  <a:srgbClr val="FF0000"/>
                </a:solidFill>
                <a:latin typeface="Times New Roman" panose="02020603050405020304" pitchFamily="18" charset="0"/>
                <a:cs typeface="Times New Roman" panose="02020603050405020304" pitchFamily="18" charset="0"/>
              </a:rPr>
              <a:t>	</a:t>
            </a:r>
            <a:r>
              <a:rPr lang="nl-NL" sz="4800" dirty="0">
                <a:solidFill>
                  <a:schemeClr val="tx1"/>
                </a:solidFill>
                <a:latin typeface="Times New Roman" panose="02020603050405020304" pitchFamily="18" charset="0"/>
                <a:cs typeface="Times New Roman" panose="02020603050405020304" pitchFamily="18" charset="0"/>
              </a:rPr>
              <a:t>Khi hỏi địa điểm diễn ra sự việc chúng ta phải sử dụng cụm từ </a:t>
            </a:r>
            <a:r>
              <a:rPr lang="nl-NL" sz="4800" b="1" i="1" dirty="0">
                <a:solidFill>
                  <a:schemeClr val="tx1"/>
                </a:solidFill>
                <a:latin typeface="Times New Roman" panose="02020603050405020304" pitchFamily="18" charset="0"/>
                <a:cs typeface="Times New Roman" panose="02020603050405020304" pitchFamily="18" charset="0"/>
              </a:rPr>
              <a:t>Ở đâu?</a:t>
            </a:r>
            <a:r>
              <a:rPr lang="nl-NL" sz="4800" dirty="0">
                <a:solidFill>
                  <a:schemeClr val="tx1"/>
                </a:solidFill>
                <a:latin typeface="Times New Roman" panose="02020603050405020304" pitchFamily="18" charset="0"/>
                <a:cs typeface="Times New Roman" panose="02020603050405020304" pitchFamily="18" charset="0"/>
              </a:rPr>
              <a:t> ở đầu hoặc cuối câu. Khi trả lời câu hỏi </a:t>
            </a:r>
            <a:r>
              <a:rPr lang="nl-NL" sz="4800" b="1" i="1" dirty="0">
                <a:solidFill>
                  <a:schemeClr val="tx1"/>
                </a:solidFill>
                <a:latin typeface="Times New Roman" panose="02020603050405020304" pitchFamily="18" charset="0"/>
                <a:cs typeface="Times New Roman" panose="02020603050405020304" pitchFamily="18" charset="0"/>
              </a:rPr>
              <a:t>Ở đâu?</a:t>
            </a:r>
            <a:r>
              <a:rPr lang="nl-NL" sz="4800" dirty="0">
                <a:solidFill>
                  <a:schemeClr val="tx1"/>
                </a:solidFill>
                <a:latin typeface="Times New Roman" panose="02020603050405020304" pitchFamily="18" charset="0"/>
                <a:cs typeface="Times New Roman" panose="02020603050405020304" pitchFamily="18" charset="0"/>
              </a:rPr>
              <a:t> chúng ta phải sử dụng từ ngữ chỉ địa điểm.</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4548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453" b="3075"/>
          <a:stretch/>
        </p:blipFill>
        <p:spPr>
          <a:xfrm>
            <a:off x="10319" y="0"/>
            <a:ext cx="16256000" cy="9144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5"/>
          <a:stretch>
            <a:fillRect/>
          </a:stretch>
        </p:blipFill>
        <p:spPr>
          <a:xfrm rot="19189429">
            <a:off x="13495910" y="4608367"/>
            <a:ext cx="3461147" cy="4525443"/>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6"/>
          <a:stretch>
            <a:fillRect/>
          </a:stretch>
        </p:blipFill>
        <p:spPr>
          <a:xfrm rot="2837166">
            <a:off x="-358676" y="4629103"/>
            <a:ext cx="3033132" cy="4483971"/>
          </a:xfrm>
          <a:prstGeom prst="rect">
            <a:avLst/>
          </a:prstGeom>
        </p:spPr>
      </p:pic>
      <p:sp>
        <p:nvSpPr>
          <p:cNvPr id="8" name="TextBox 7">
            <a:extLst>
              <a:ext uri="{FF2B5EF4-FFF2-40B4-BE49-F238E27FC236}">
                <a16:creationId xmlns:a16="http://schemas.microsoft.com/office/drawing/2014/main" id="{84483826-02E6-B493-6C36-2D3C2B2EA989}"/>
              </a:ext>
            </a:extLst>
          </p:cNvPr>
          <p:cNvSpPr txBox="1"/>
          <p:nvPr/>
        </p:nvSpPr>
        <p:spPr>
          <a:xfrm>
            <a:off x="824241" y="1404422"/>
            <a:ext cx="14629893" cy="3703450"/>
          </a:xfrm>
          <a:prstGeom prst="rect">
            <a:avLst/>
          </a:prstGeom>
          <a:noFill/>
        </p:spPr>
        <p:txBody>
          <a:bodyPr wrap="square" rtlCol="0">
            <a:spAutoFit/>
          </a:bodyPr>
          <a:lstStyle/>
          <a:p>
            <a:pPr algn="ctr" defTabSz="1219170" eaLnBrk="1" fontAlgn="auto" hangingPunct="1">
              <a:spcBef>
                <a:spcPts val="0"/>
              </a:spcBef>
              <a:spcAft>
                <a:spcPts val="0"/>
              </a:spcAft>
              <a:defRPr/>
            </a:pPr>
            <a:r>
              <a:rPr lang="en-US" sz="11733" b="1" dirty="0">
                <a:ln w="6600">
                  <a:solidFill>
                    <a:srgbClr val="0070C0"/>
                  </a:solidFill>
                  <a:prstDash val="solid"/>
                </a:ln>
                <a:solidFill>
                  <a:srgbClr val="FFFF00"/>
                </a:solidFill>
                <a:effectLst>
                  <a:outerShdw dist="38100" dir="2700000" algn="tl" rotWithShape="0">
                    <a:srgbClr val="3366FF"/>
                  </a:outerShdw>
                </a:effectLst>
                <a:latin typeface="UVN Banh Mi" pitchFamily="2" charset="0"/>
              </a:rPr>
              <a:t>TRÒ CHƠI </a:t>
            </a:r>
            <a:endParaRPr lang="en-US" sz="11733" b="1" dirty="0">
              <a:ln w="6600">
                <a:solidFill>
                  <a:srgbClr val="00B050"/>
                </a:solidFill>
                <a:prstDash val="solid"/>
              </a:ln>
              <a:solidFill>
                <a:srgbClr val="FFFF00"/>
              </a:solidFill>
              <a:effectLst>
                <a:outerShdw dist="38100" dir="2700000" algn="tl" rotWithShape="0">
                  <a:srgbClr val="3366FF"/>
                </a:outerShdw>
              </a:effectLst>
              <a:latin typeface="SVN-Poky's" panose="020B0606040200020203" pitchFamily="34" charset="0"/>
            </a:endParaRPr>
          </a:p>
          <a:p>
            <a:pPr algn="ctr" defTabSz="1219170" eaLnBrk="1" fontAlgn="auto" hangingPunct="1">
              <a:spcBef>
                <a:spcPts val="0"/>
              </a:spcBef>
              <a:spcAft>
                <a:spcPts val="0"/>
              </a:spcAft>
              <a:defRPr/>
            </a:pPr>
            <a:r>
              <a:rPr lang="en-US" sz="11733" b="1" dirty="0">
                <a:ln w="6600">
                  <a:solidFill>
                    <a:srgbClr val="00B050"/>
                  </a:solidFill>
                  <a:prstDash val="solid"/>
                </a:ln>
                <a:solidFill>
                  <a:srgbClr val="FF0000"/>
                </a:solidFill>
                <a:effectLst>
                  <a:outerShdw dist="38100" dir="2700000" algn="tl" rotWithShape="0">
                    <a:srgbClr val="3366FF"/>
                  </a:outerShdw>
                </a:effectLst>
                <a:latin typeface="SVN-Poky's" panose="020B0606040200020203" pitchFamily="34" charset="0"/>
              </a:rPr>
              <a:t>A</a:t>
            </a:r>
            <a:r>
              <a:rPr lang="en-US" sz="11733" b="1" dirty="0">
                <a:ln w="6600">
                  <a:solidFill>
                    <a:srgbClr val="00B050"/>
                  </a:solidFill>
                  <a:prstDash val="solid"/>
                </a:ln>
                <a:solidFill>
                  <a:srgbClr val="FFFF00"/>
                </a:solidFill>
                <a:effectLst>
                  <a:outerShdw dist="38100" dir="2700000" algn="tl" rotWithShape="0">
                    <a:srgbClr val="3366FF"/>
                  </a:outerShdw>
                </a:effectLst>
                <a:latin typeface="SVN-Poky's" panose="020B0606040200020203" pitchFamily="34" charset="0"/>
              </a:rPr>
              <a:t>I</a:t>
            </a:r>
            <a:r>
              <a:rPr lang="en-US" sz="11733" b="1" dirty="0">
                <a:ln w="6600">
                  <a:solidFill>
                    <a:srgbClr val="00B050"/>
                  </a:solidFill>
                  <a:prstDash val="solid"/>
                </a:ln>
                <a:solidFill>
                  <a:srgbClr val="FFFF66"/>
                </a:solidFill>
                <a:effectLst>
                  <a:outerShdw dist="38100" dir="2700000" algn="tl" rotWithShape="0">
                    <a:srgbClr val="3366FF"/>
                  </a:outerShdw>
                </a:effectLst>
                <a:latin typeface="SVN-Poky's" panose="020B0606040200020203" pitchFamily="34" charset="0"/>
              </a:rPr>
              <a:t> </a:t>
            </a:r>
            <a:r>
              <a:rPr lang="en-US" sz="11733" b="1" dirty="0">
                <a:ln w="6600">
                  <a:solidFill>
                    <a:srgbClr val="00B050"/>
                  </a:solidFill>
                  <a:prstDash val="solid"/>
                </a:ln>
                <a:solidFill>
                  <a:srgbClr val="00B0F0"/>
                </a:solidFill>
                <a:effectLst>
                  <a:outerShdw dist="38100" dir="2700000" algn="tl" rotWithShape="0">
                    <a:srgbClr val="3366FF"/>
                  </a:outerShdw>
                </a:effectLst>
                <a:latin typeface="SVN-Poky's" panose="020B0606040200020203" pitchFamily="34" charset="0"/>
              </a:rPr>
              <a:t>N</a:t>
            </a:r>
            <a:r>
              <a:rPr lang="en-US" sz="11733" b="1" dirty="0">
                <a:ln w="6600">
                  <a:solidFill>
                    <a:srgbClr val="00B050"/>
                  </a:solidFill>
                  <a:prstDash val="solid"/>
                </a:ln>
                <a:solidFill>
                  <a:srgbClr val="FFFF66"/>
                </a:solidFill>
                <a:effectLst>
                  <a:outerShdw dist="38100" dir="2700000" algn="tl" rotWithShape="0">
                    <a:srgbClr val="3366FF"/>
                  </a:outerShdw>
                </a:effectLst>
                <a:latin typeface="SVN-Poky's" panose="020B0606040200020203" pitchFamily="34" charset="0"/>
              </a:rPr>
              <a:t>H</a:t>
            </a:r>
            <a:r>
              <a:rPr lang="en-US" sz="11733" b="1" dirty="0">
                <a:ln w="6600">
                  <a:solidFill>
                    <a:srgbClr val="00B050"/>
                  </a:solidFill>
                  <a:prstDash val="solid"/>
                </a:ln>
                <a:solidFill>
                  <a:srgbClr val="0070C0"/>
                </a:solidFill>
                <a:effectLst>
                  <a:outerShdw dist="38100" dir="2700000" algn="tl" rotWithShape="0">
                    <a:srgbClr val="3366FF"/>
                  </a:outerShdw>
                </a:effectLst>
                <a:latin typeface="SVN-Poky's" panose="020B0606040200020203" pitchFamily="34" charset="0"/>
              </a:rPr>
              <a:t>A</a:t>
            </a:r>
            <a:r>
              <a:rPr lang="en-US" sz="11733" b="1" dirty="0">
                <a:ln w="6600">
                  <a:solidFill>
                    <a:srgbClr val="00B050"/>
                  </a:solidFill>
                  <a:prstDash val="solid"/>
                </a:ln>
                <a:solidFill>
                  <a:srgbClr val="FF7929"/>
                </a:solidFill>
                <a:effectLst>
                  <a:outerShdw dist="38100" dir="2700000" algn="tl" rotWithShape="0">
                    <a:srgbClr val="3366FF"/>
                  </a:outerShdw>
                </a:effectLst>
                <a:latin typeface="SVN-Poky's" panose="020B0606040200020203" pitchFamily="34" charset="0"/>
              </a:rPr>
              <a:t>N</a:t>
            </a:r>
            <a:r>
              <a:rPr lang="en-US" sz="11733" b="1" dirty="0">
                <a:ln w="6600">
                  <a:solidFill>
                    <a:srgbClr val="00B050"/>
                  </a:solidFill>
                  <a:prstDash val="solid"/>
                </a:ln>
                <a:solidFill>
                  <a:srgbClr val="178572"/>
                </a:solidFill>
                <a:effectLst>
                  <a:outerShdw dist="38100" dir="2700000" algn="tl" rotWithShape="0">
                    <a:srgbClr val="3366FF"/>
                  </a:outerShdw>
                </a:effectLst>
                <a:latin typeface="SVN-Poky's" panose="020B0606040200020203" pitchFamily="34" charset="0"/>
              </a:rPr>
              <a:t>H</a:t>
            </a:r>
            <a:r>
              <a:rPr lang="en-US" sz="11733" b="1" dirty="0">
                <a:ln w="6600">
                  <a:solidFill>
                    <a:srgbClr val="00B050"/>
                  </a:solidFill>
                  <a:prstDash val="solid"/>
                </a:ln>
                <a:solidFill>
                  <a:srgbClr val="FFFF66"/>
                </a:solidFill>
                <a:effectLst>
                  <a:outerShdw dist="38100" dir="2700000" algn="tl" rotWithShape="0">
                    <a:srgbClr val="3366FF"/>
                  </a:outerShdw>
                </a:effectLst>
                <a:latin typeface="SVN-Poky's" panose="020B0606040200020203" pitchFamily="34" charset="0"/>
              </a:rPr>
              <a:t> – </a:t>
            </a:r>
            <a:r>
              <a:rPr lang="en-US" sz="11733" b="1" dirty="0">
                <a:ln w="6600">
                  <a:solidFill>
                    <a:srgbClr val="00B050"/>
                  </a:solidFill>
                  <a:prstDash val="solid"/>
                </a:ln>
                <a:solidFill>
                  <a:srgbClr val="FF0000"/>
                </a:solidFill>
                <a:effectLst>
                  <a:outerShdw dist="38100" dir="2700000" algn="tl" rotWithShape="0">
                    <a:srgbClr val="3366FF"/>
                  </a:outerShdw>
                </a:effectLst>
                <a:latin typeface="SVN-Poky's" panose="020B0606040200020203" pitchFamily="34" charset="0"/>
              </a:rPr>
              <a:t>A</a:t>
            </a:r>
            <a:r>
              <a:rPr lang="en-US" sz="11733" b="1" dirty="0">
                <a:ln w="6600">
                  <a:solidFill>
                    <a:srgbClr val="00B050"/>
                  </a:solidFill>
                  <a:prstDash val="solid"/>
                </a:ln>
                <a:solidFill>
                  <a:schemeClr val="accent6">
                    <a:lumMod val="50000"/>
                  </a:schemeClr>
                </a:solidFill>
                <a:effectLst>
                  <a:outerShdw dist="38100" dir="2700000" algn="tl" rotWithShape="0">
                    <a:srgbClr val="3366FF"/>
                  </a:outerShdw>
                </a:effectLst>
                <a:latin typeface="SVN-Poky's" panose="020B0606040200020203" pitchFamily="34" charset="0"/>
              </a:rPr>
              <a:t>I</a:t>
            </a:r>
            <a:r>
              <a:rPr lang="en-US" sz="11733" b="1" dirty="0">
                <a:ln w="6600">
                  <a:solidFill>
                    <a:srgbClr val="00B050"/>
                  </a:solidFill>
                  <a:prstDash val="solid"/>
                </a:ln>
                <a:solidFill>
                  <a:srgbClr val="FFFF66"/>
                </a:solidFill>
                <a:effectLst>
                  <a:outerShdw dist="38100" dir="2700000" algn="tl" rotWithShape="0">
                    <a:srgbClr val="3366FF"/>
                  </a:outerShdw>
                </a:effectLst>
                <a:latin typeface="SVN-Poky's" panose="020B0606040200020203" pitchFamily="34" charset="0"/>
              </a:rPr>
              <a:t> </a:t>
            </a:r>
            <a:r>
              <a:rPr lang="en-US" sz="11733" b="1" dirty="0">
                <a:ln w="6600">
                  <a:solidFill>
                    <a:srgbClr val="00B050"/>
                  </a:solidFill>
                  <a:prstDash val="solid"/>
                </a:ln>
                <a:solidFill>
                  <a:srgbClr val="7030A0"/>
                </a:solidFill>
                <a:effectLst>
                  <a:outerShdw dist="38100" dir="2700000" algn="tl" rotWithShape="0">
                    <a:srgbClr val="3366FF"/>
                  </a:outerShdw>
                </a:effectLst>
                <a:latin typeface="SVN-Poky's" panose="020B0606040200020203" pitchFamily="34" charset="0"/>
              </a:rPr>
              <a:t>Đ</a:t>
            </a:r>
            <a:r>
              <a:rPr lang="en-US" sz="11733" b="1" dirty="0">
                <a:ln w="6600">
                  <a:solidFill>
                    <a:srgbClr val="00B050"/>
                  </a:solidFill>
                  <a:prstDash val="solid"/>
                </a:ln>
                <a:solidFill>
                  <a:srgbClr val="FFFF00"/>
                </a:solidFill>
                <a:effectLst>
                  <a:outerShdw dist="38100" dir="2700000" algn="tl" rotWithShape="0">
                    <a:srgbClr val="3366FF"/>
                  </a:outerShdw>
                </a:effectLst>
                <a:latin typeface="SVN-Poky's" panose="020B0606040200020203" pitchFamily="34" charset="0"/>
              </a:rPr>
              <a:t>Ú</a:t>
            </a:r>
            <a:r>
              <a:rPr lang="en-US" sz="11733" b="1" dirty="0">
                <a:ln w="6600">
                  <a:solidFill>
                    <a:srgbClr val="00B050"/>
                  </a:solidFill>
                  <a:prstDash val="solid"/>
                </a:ln>
                <a:solidFill>
                  <a:schemeClr val="accent2">
                    <a:lumMod val="75000"/>
                  </a:schemeClr>
                </a:solidFill>
                <a:effectLst>
                  <a:outerShdw dist="38100" dir="2700000" algn="tl" rotWithShape="0">
                    <a:srgbClr val="3366FF"/>
                  </a:outerShdw>
                </a:effectLst>
                <a:latin typeface="SVN-Poky's" panose="020B0606040200020203" pitchFamily="34" charset="0"/>
              </a:rPr>
              <a:t>N</a:t>
            </a:r>
            <a:r>
              <a:rPr lang="en-US" sz="11733" b="1" dirty="0">
                <a:ln w="6600">
                  <a:solidFill>
                    <a:srgbClr val="00B050"/>
                  </a:solidFill>
                  <a:prstDash val="solid"/>
                </a:ln>
                <a:solidFill>
                  <a:srgbClr val="00B050"/>
                </a:solidFill>
                <a:effectLst>
                  <a:outerShdw dist="38100" dir="2700000" algn="tl" rotWithShape="0">
                    <a:srgbClr val="3366FF"/>
                  </a:outerShdw>
                </a:effectLst>
                <a:latin typeface="SVN-Poky's" panose="020B0606040200020203" pitchFamily="34" charset="0"/>
              </a:rPr>
              <a:t>G</a:t>
            </a:r>
            <a:endParaRPr lang="vi-VN" sz="11733" dirty="0">
              <a:ln w="6600">
                <a:solidFill>
                  <a:srgbClr val="00B050"/>
                </a:solidFill>
                <a:prstDash val="solid"/>
              </a:ln>
              <a:solidFill>
                <a:srgbClr val="00B050"/>
              </a:solidFill>
              <a:effectLst>
                <a:outerShdw dist="38100" dir="2700000" algn="tl" rotWithShape="0">
                  <a:srgbClr val="3366FF"/>
                </a:outerShdw>
              </a:effectLst>
              <a:latin typeface="Arial" panose="020B0604020202020204" pitchFamily="34" charset="0"/>
            </a:endParaRPr>
          </a:p>
        </p:txBody>
      </p:sp>
    </p:spTree>
    <p:extLst>
      <p:ext uri="{BB962C8B-B14F-4D97-AF65-F5344CB8AC3E}">
        <p14:creationId xmlns:p14="http://schemas.microsoft.com/office/powerpoint/2010/main" val="3012410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subTnLst>
                                    <p:audio>
                                      <p:cMediaNode vol="87000">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BB2239B-22DD-4353-86B1-EA78FA3DFCC6}"/>
              </a:ext>
            </a:extLst>
          </p:cNvPr>
          <p:cNvGrpSpPr/>
          <p:nvPr/>
        </p:nvGrpSpPr>
        <p:grpSpPr>
          <a:xfrm>
            <a:off x="340111" y="1910478"/>
            <a:ext cx="15723008" cy="3118721"/>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00B0F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625519">
                <a:defRPr/>
              </a:pPr>
              <a:endParaRPr lang="en-US" sz="3200" kern="0">
                <a:solidFill>
                  <a:srgbClr val="0000CC"/>
                </a:solidFill>
                <a:latin typeface="Arial"/>
                <a:ea typeface="微软雅黑"/>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625519">
                <a:defRPr/>
              </a:pPr>
              <a:endParaRPr lang="en-US" sz="3200" kern="0">
                <a:solidFill>
                  <a:srgbClr val="0000CC"/>
                </a:solidFill>
                <a:latin typeface="Arial"/>
                <a:ea typeface="微软雅黑"/>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625519">
                <a:defRPr/>
              </a:pPr>
              <a:endParaRPr lang="en-US" sz="3200" kern="0">
                <a:solidFill>
                  <a:srgbClr val="0000CC"/>
                </a:solidFill>
                <a:latin typeface="Arial"/>
                <a:ea typeface="微软雅黑"/>
              </a:endParaRPr>
            </a:p>
          </p:txBody>
        </p:sp>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38" y="28155"/>
            <a:ext cx="1857249" cy="1749117"/>
          </a:xfrm>
          <a:prstGeom prst="rect">
            <a:avLst/>
          </a:prstGeom>
        </p:spPr>
      </p:pic>
      <p:sp>
        <p:nvSpPr>
          <p:cNvPr id="47" name="TextBox 46"/>
          <p:cNvSpPr txBox="1"/>
          <p:nvPr/>
        </p:nvSpPr>
        <p:spPr>
          <a:xfrm>
            <a:off x="541854" y="207123"/>
            <a:ext cx="1338035" cy="1342962"/>
          </a:xfrm>
          <a:prstGeom prst="rect">
            <a:avLst/>
          </a:prstGeom>
          <a:noFill/>
        </p:spPr>
        <p:txBody>
          <a:bodyPr wrap="square" rtlCol="0">
            <a:spAutoFit/>
          </a:bodyPr>
          <a:lstStyle/>
          <a:p>
            <a:endParaRPr lang="en-US" sz="12800" dirty="0">
              <a:latin typeface="SVN-Gretoon" pitchFamily="18" charset="0"/>
            </a:endParaRPr>
          </a:p>
        </p:txBody>
      </p:sp>
      <p:sp>
        <p:nvSpPr>
          <p:cNvPr id="2" name="TextBox 1"/>
          <p:cNvSpPr txBox="1"/>
          <p:nvPr/>
        </p:nvSpPr>
        <p:spPr>
          <a:xfrm>
            <a:off x="706924" y="9135"/>
            <a:ext cx="1338035" cy="1738938"/>
          </a:xfrm>
          <a:prstGeom prst="rect">
            <a:avLst/>
          </a:prstGeom>
          <a:noFill/>
        </p:spPr>
        <p:txBody>
          <a:bodyPr wrap="square" rtlCol="0">
            <a:spAutoFit/>
          </a:bodyPr>
          <a:lstStyle/>
          <a:p>
            <a:r>
              <a:rPr lang="en-US" sz="10700" b="1" dirty="0">
                <a:solidFill>
                  <a:srgbClr val="FF0000"/>
                </a:solidFill>
                <a:latin typeface="Times New Roman" panose="02020603050405020304" pitchFamily="18" charset="0"/>
                <a:cs typeface="Times New Roman" panose="02020603050405020304" pitchFamily="18" charset="0"/>
              </a:rPr>
              <a:t>1</a:t>
            </a:r>
          </a:p>
        </p:txBody>
      </p:sp>
      <p:grpSp>
        <p:nvGrpSpPr>
          <p:cNvPr id="63" name="Group 62">
            <a:extLst>
              <a:ext uri="{FF2B5EF4-FFF2-40B4-BE49-F238E27FC236}">
                <a16:creationId xmlns:a16="http://schemas.microsoft.com/office/drawing/2014/main" id="{A1E45AAB-6BA1-AAE5-0EB2-28005EE9AA76}"/>
              </a:ext>
            </a:extLst>
          </p:cNvPr>
          <p:cNvGrpSpPr/>
          <p:nvPr/>
        </p:nvGrpSpPr>
        <p:grpSpPr>
          <a:xfrm>
            <a:off x="13279438" y="6188759"/>
            <a:ext cx="2997200" cy="2717800"/>
            <a:chOff x="9001298" y="582162"/>
            <a:chExt cx="2247900" cy="2038350"/>
          </a:xfrm>
        </p:grpSpPr>
        <p:pic>
          <p:nvPicPr>
            <p:cNvPr id="1024" name="Picture 6" descr="Đồng Hồ Báo Thức Cái Thời - Miễn Phí vector hình ảnh trên Pixabay">
              <a:extLst>
                <a:ext uri="{FF2B5EF4-FFF2-40B4-BE49-F238E27FC236}">
                  <a16:creationId xmlns:a16="http://schemas.microsoft.com/office/drawing/2014/main" id="{CCB1012F-9D96-B4C2-4439-C425D8C1A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298" y="582162"/>
              <a:ext cx="22479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descr="A beach with palm trees and a body of water&#10;&#10;Description automatically generated with low confidence">
              <a:extLst>
                <a:ext uri="{FF2B5EF4-FFF2-40B4-BE49-F238E27FC236}">
                  <a16:creationId xmlns:a16="http://schemas.microsoft.com/office/drawing/2014/main" id="{7E29C033-7C1F-04A9-5D6B-FB9F3412EE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1912" y="916422"/>
              <a:ext cx="1526672" cy="1491677"/>
            </a:xfrm>
            <a:prstGeom prst="ellipse">
              <a:avLst/>
            </a:prstGeom>
          </p:spPr>
        </p:pic>
      </p:grpSp>
      <p:pic>
        <p:nvPicPr>
          <p:cNvPr id="1027" name="Picture 1026" descr="A picture containing icon&#10;&#10;Description automatically generated">
            <a:extLst>
              <a:ext uri="{FF2B5EF4-FFF2-40B4-BE49-F238E27FC236}">
                <a16:creationId xmlns:a16="http://schemas.microsoft.com/office/drawing/2014/main" id="{53149D5A-4BC8-BCBC-5283-B0DEE81356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53843" y="6648475"/>
            <a:ext cx="2072961" cy="1979241"/>
          </a:xfrm>
          <a:prstGeom prst="ellipse">
            <a:avLst/>
          </a:prstGeom>
          <a:ln>
            <a:noFill/>
          </a:ln>
        </p:spPr>
      </p:pic>
      <p:pic>
        <p:nvPicPr>
          <p:cNvPr id="1029" name="Picture 1028" descr="Icon&#10;&#10;Description automatically generated with medium confidence">
            <a:extLst>
              <a:ext uri="{FF2B5EF4-FFF2-40B4-BE49-F238E27FC236}">
                <a16:creationId xmlns:a16="http://schemas.microsoft.com/office/drawing/2014/main" id="{A8254E4D-0B6B-2C11-1035-68007CBFB2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53842" y="6612778"/>
            <a:ext cx="2035563" cy="2050632"/>
          </a:xfrm>
          <a:prstGeom prst="ellipse">
            <a:avLst/>
          </a:prstGeom>
          <a:ln>
            <a:noFill/>
          </a:ln>
        </p:spPr>
      </p:pic>
      <p:pic>
        <p:nvPicPr>
          <p:cNvPr id="1031" name="Picture 1030" descr="Icon&#10;&#10;Description automatically generated">
            <a:extLst>
              <a:ext uri="{FF2B5EF4-FFF2-40B4-BE49-F238E27FC236}">
                <a16:creationId xmlns:a16="http://schemas.microsoft.com/office/drawing/2014/main" id="{1A19CA83-1846-9A70-806F-9242276DA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53842" y="6634441"/>
            <a:ext cx="2055560" cy="2007308"/>
          </a:xfrm>
          <a:prstGeom prst="ellipse">
            <a:avLst/>
          </a:prstGeom>
          <a:ln>
            <a:noFill/>
          </a:ln>
        </p:spPr>
      </p:pic>
      <p:pic>
        <p:nvPicPr>
          <p:cNvPr id="1033" name="Picture 1032" descr="Shape&#10;&#10;Description automatically generated">
            <a:extLst>
              <a:ext uri="{FF2B5EF4-FFF2-40B4-BE49-F238E27FC236}">
                <a16:creationId xmlns:a16="http://schemas.microsoft.com/office/drawing/2014/main" id="{6735B664-41F5-8831-32B6-6D6D6A2076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53843" y="6634440"/>
            <a:ext cx="2055561" cy="2007309"/>
          </a:xfrm>
          <a:prstGeom prst="ellipse">
            <a:avLst/>
          </a:prstGeom>
          <a:ln>
            <a:noFill/>
          </a:ln>
        </p:spPr>
      </p:pic>
      <p:sp>
        <p:nvSpPr>
          <p:cNvPr id="1034" name="Oval 1033">
            <a:extLst>
              <a:ext uri="{FF2B5EF4-FFF2-40B4-BE49-F238E27FC236}">
                <a16:creationId xmlns:a16="http://schemas.microsoft.com/office/drawing/2014/main" id="{C1AFAA44-DA1D-E40A-5206-B149164D937A}"/>
              </a:ext>
            </a:extLst>
          </p:cNvPr>
          <p:cNvSpPr/>
          <p:nvPr/>
        </p:nvSpPr>
        <p:spPr>
          <a:xfrm>
            <a:off x="13753842" y="6634441"/>
            <a:ext cx="2035563" cy="20073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867" b="1" dirty="0" err="1">
                <a:solidFill>
                  <a:srgbClr val="FF0000"/>
                </a:solidFill>
                <a:latin typeface="Times New Roman" panose="02020603050405020304" pitchFamily="18" charset="0"/>
                <a:cs typeface="Times New Roman" panose="02020603050405020304" pitchFamily="18" charset="0"/>
              </a:rPr>
              <a:t>Hết</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giờ</a:t>
            </a:r>
            <a:endParaRPr lang="en-US" sz="5867"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83F5355-ABD7-3746-AC3A-5E3B81189E2B}"/>
              </a:ext>
            </a:extLst>
          </p:cNvPr>
          <p:cNvSpPr txBox="1"/>
          <p:nvPr/>
        </p:nvSpPr>
        <p:spPr>
          <a:xfrm>
            <a:off x="2237656" y="548770"/>
            <a:ext cx="11516185" cy="769441"/>
          </a:xfrm>
          <a:prstGeom prst="rect">
            <a:avLst/>
          </a:prstGeom>
          <a:noFill/>
        </p:spPr>
        <p:txBody>
          <a:bodyPr wrap="square" rtlCol="0">
            <a:spAutoFit/>
          </a:bodyPr>
          <a:lstStyle/>
          <a:p>
            <a:r>
              <a:rPr lang="nl-NL" sz="4400" b="1" dirty="0">
                <a:effectLst/>
                <a:latin typeface="Times New Roman" panose="02020603050405020304" pitchFamily="18" charset="0"/>
                <a:ea typeface="Times New Roman" panose="02020603050405020304" pitchFamily="18" charset="0"/>
              </a:rPr>
              <a:t>Tìm sự vật được so sánh trong câu sau?</a:t>
            </a:r>
            <a:endParaRPr lang="en-US" sz="4400" b="1" dirty="0"/>
          </a:p>
        </p:txBody>
      </p:sp>
      <p:sp>
        <p:nvSpPr>
          <p:cNvPr id="5" name="TextBox 4">
            <a:extLst>
              <a:ext uri="{FF2B5EF4-FFF2-40B4-BE49-F238E27FC236}">
                <a16:creationId xmlns:a16="http://schemas.microsoft.com/office/drawing/2014/main" id="{EA57385E-E44D-C45F-7879-6FA75ABA58E0}"/>
              </a:ext>
            </a:extLst>
          </p:cNvPr>
          <p:cNvSpPr txBox="1"/>
          <p:nvPr/>
        </p:nvSpPr>
        <p:spPr>
          <a:xfrm>
            <a:off x="706925" y="2514600"/>
            <a:ext cx="15327944" cy="1754326"/>
          </a:xfrm>
          <a:prstGeom prst="rect">
            <a:avLst/>
          </a:prstGeom>
          <a:noFill/>
        </p:spPr>
        <p:txBody>
          <a:bodyPr wrap="square" rtlCol="0">
            <a:spAutoFit/>
          </a:bodyPr>
          <a:lstStyle/>
          <a:p>
            <a:r>
              <a:rPr lang="nl-NL" sz="5400" b="1" dirty="0">
                <a:solidFill>
                  <a:srgbClr val="0000CC"/>
                </a:solidFill>
                <a:effectLst/>
                <a:latin typeface="Times New Roman" panose="02020603050405020304" pitchFamily="18" charset="0"/>
                <a:ea typeface="Times New Roman" panose="02020603050405020304" pitchFamily="18" charset="0"/>
              </a:rPr>
              <a:t>Mặt biển sáng trong như tấm thảm khổng lồ bằng ngọc thạch?</a:t>
            </a:r>
            <a:endParaRPr lang="en-US" sz="5400" b="1" dirty="0">
              <a:solidFill>
                <a:srgbClr val="0000CC"/>
              </a:solidFill>
            </a:endParaRPr>
          </a:p>
        </p:txBody>
      </p:sp>
      <p:sp>
        <p:nvSpPr>
          <p:cNvPr id="6" name="TextBox 5">
            <a:extLst>
              <a:ext uri="{FF2B5EF4-FFF2-40B4-BE49-F238E27FC236}">
                <a16:creationId xmlns:a16="http://schemas.microsoft.com/office/drawing/2014/main" id="{98920B38-54E6-F03C-9BFF-5A5DFF97A6D0}"/>
              </a:ext>
            </a:extLst>
          </p:cNvPr>
          <p:cNvSpPr txBox="1"/>
          <p:nvPr/>
        </p:nvSpPr>
        <p:spPr>
          <a:xfrm>
            <a:off x="721050" y="2536263"/>
            <a:ext cx="15327944" cy="1754326"/>
          </a:xfrm>
          <a:prstGeom prst="rect">
            <a:avLst/>
          </a:prstGeom>
          <a:noFill/>
        </p:spPr>
        <p:txBody>
          <a:bodyPr wrap="square" rtlCol="0">
            <a:spAutoFit/>
          </a:bodyPr>
          <a:lstStyle/>
          <a:p>
            <a:r>
              <a:rPr lang="nl-NL" sz="5400" b="1" dirty="0">
                <a:solidFill>
                  <a:srgbClr val="FF0000"/>
                </a:solidFill>
                <a:effectLst/>
                <a:latin typeface="Times New Roman" panose="02020603050405020304" pitchFamily="18" charset="0"/>
                <a:ea typeface="Times New Roman" panose="02020603050405020304" pitchFamily="18" charset="0"/>
              </a:rPr>
              <a:t>Mặt biển </a:t>
            </a:r>
            <a:r>
              <a:rPr lang="nl-NL" sz="5400" b="1" dirty="0">
                <a:solidFill>
                  <a:srgbClr val="0000CC"/>
                </a:solidFill>
                <a:effectLst/>
                <a:latin typeface="Times New Roman" panose="02020603050405020304" pitchFamily="18" charset="0"/>
                <a:ea typeface="Times New Roman" panose="02020603050405020304" pitchFamily="18" charset="0"/>
              </a:rPr>
              <a:t>sáng trong như </a:t>
            </a:r>
            <a:r>
              <a:rPr lang="nl-NL" sz="5400" b="1" dirty="0">
                <a:solidFill>
                  <a:srgbClr val="FF0000"/>
                </a:solidFill>
                <a:effectLst/>
                <a:latin typeface="Times New Roman" panose="02020603050405020304" pitchFamily="18" charset="0"/>
                <a:ea typeface="Times New Roman" panose="02020603050405020304" pitchFamily="18" charset="0"/>
              </a:rPr>
              <a:t>tấm thảm </a:t>
            </a:r>
            <a:r>
              <a:rPr lang="nl-NL" sz="5400" b="1" dirty="0">
                <a:solidFill>
                  <a:srgbClr val="0000CC"/>
                </a:solidFill>
                <a:effectLst/>
                <a:latin typeface="Times New Roman" panose="02020603050405020304" pitchFamily="18" charset="0"/>
                <a:ea typeface="Times New Roman" panose="02020603050405020304" pitchFamily="18" charset="0"/>
              </a:rPr>
              <a:t>khổng lồ bằng ngọc thạch?</a:t>
            </a:r>
            <a:endParaRPr lang="en-US" sz="5400" b="1" dirty="0">
              <a:solidFill>
                <a:srgbClr val="0000CC"/>
              </a:solidFill>
            </a:endParaRPr>
          </a:p>
        </p:txBody>
      </p:sp>
    </p:spTree>
    <p:extLst>
      <p:ext uri="{BB962C8B-B14F-4D97-AF65-F5344CB8AC3E}">
        <p14:creationId xmlns:p14="http://schemas.microsoft.com/office/powerpoint/2010/main" val="211613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1000"/>
                                        <p:tgtEl>
                                          <p:spTgt spid="10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circle(in)">
                                      <p:cBhvr>
                                        <p:cTn id="11" dur="1000"/>
                                        <p:tgtEl>
                                          <p:spTgt spid="1031"/>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1033"/>
                                        </p:tgtEl>
                                        <p:attrNameLst>
                                          <p:attrName>style.visibility</p:attrName>
                                        </p:attrNameLst>
                                      </p:cBhvr>
                                      <p:to>
                                        <p:strVal val="visible"/>
                                      </p:to>
                                    </p:set>
                                    <p:animEffect transition="in" filter="circle(in)">
                                      <p:cBhvr>
                                        <p:cTn id="15" dur="1000"/>
                                        <p:tgtEl>
                                          <p:spTgt spid="103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circle(in)">
                                      <p:cBhvr>
                                        <p:cTn id="19" dur="1000"/>
                                        <p:tgtEl>
                                          <p:spTgt spid="1034"/>
                                        </p:tgtEl>
                                      </p:cBhvr>
                                    </p:animEffect>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276638" cy="9144000"/>
          </a:xfrm>
          <a:prstGeom prst="rect">
            <a:avLst/>
          </a:prstGeom>
        </p:spPr>
        <p:style>
          <a:lnRef idx="2">
            <a:schemeClr val="dk1"/>
          </a:lnRef>
          <a:fillRef idx="1">
            <a:schemeClr val="lt1"/>
          </a:fillRef>
          <a:effectRef idx="0">
            <a:schemeClr val="dk1"/>
          </a:effectRef>
          <a:fontRef idx="minor">
            <a:schemeClr val="dk1"/>
          </a:fontRef>
        </p:style>
        <p:txBody>
          <a:bodyPr lIns="122018" tIns="61009" rIns="122018" bIns="61009" rtlCol="0" anchor="ctr"/>
          <a:lstStyle/>
          <a:p>
            <a:pPr algn="ctr"/>
            <a:endParaRPr lang="vi-VN"/>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0"/>
            <a:ext cx="16276638"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81297" y="2132892"/>
            <a:ext cx="6677387" cy="1477328"/>
          </a:xfrm>
          <a:prstGeom prst="rect">
            <a:avLst/>
          </a:prstGeom>
          <a:noFill/>
        </p:spPr>
        <p:txBody>
          <a:bodyPr wrap="none" lIns="122018" tIns="61009" rIns="122018" bIns="61009" rtlCol="0">
            <a:spAutoFit/>
          </a:bodyPr>
          <a:lstStyle/>
          <a:p>
            <a:r>
              <a:rPr lang="en-US" sz="8800" b="1" i="1" dirty="0">
                <a:solidFill>
                  <a:srgbClr val="ED7D31">
                    <a:lumMod val="50000"/>
                  </a:srgbClr>
                </a:solidFill>
                <a:latin typeface="Times New Roman" panose="02020603050405020304" pitchFamily="18" charset="0"/>
                <a:cs typeface="Times New Roman" panose="02020603050405020304" pitchFamily="18" charset="0"/>
              </a:rPr>
              <a:t>KHỞI ĐỘNG</a:t>
            </a:r>
          </a:p>
        </p:txBody>
      </p:sp>
      <p:pic>
        <p:nvPicPr>
          <p:cNvPr id="3" name="BeTapSoSanh-TuongVyMaiThy-59493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3719" y="5943600"/>
            <a:ext cx="1828006" cy="1828006"/>
          </a:xfrm>
          <a:prstGeom prst="rect">
            <a:avLst/>
          </a:prstGeom>
        </p:spPr>
      </p:pic>
    </p:spTree>
    <p:extLst>
      <p:ext uri="{BB962C8B-B14F-4D97-AF65-F5344CB8AC3E}">
        <p14:creationId xmlns:p14="http://schemas.microsoft.com/office/powerpoint/2010/main" val="332771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920B38-54E6-F03C-9BFF-5A5DFF97A6D0}"/>
              </a:ext>
            </a:extLst>
          </p:cNvPr>
          <p:cNvSpPr txBox="1"/>
          <p:nvPr/>
        </p:nvSpPr>
        <p:spPr>
          <a:xfrm>
            <a:off x="743660" y="533400"/>
            <a:ext cx="6556459" cy="923330"/>
          </a:xfrm>
          <a:prstGeom prst="rect">
            <a:avLst/>
          </a:prstGeom>
          <a:noFill/>
        </p:spPr>
        <p:txBody>
          <a:bodyPr wrap="square" rtlCol="0">
            <a:spAutoFit/>
          </a:bodyPr>
          <a:lstStyle/>
          <a:p>
            <a:r>
              <a:rPr lang="nl-NL" sz="5400" b="1" dirty="0">
                <a:effectLst/>
                <a:latin typeface="Times New Roman" panose="02020603050405020304" pitchFamily="18" charset="0"/>
                <a:ea typeface="Times New Roman" panose="02020603050405020304" pitchFamily="18" charset="0"/>
              </a:rPr>
              <a:t>Mặt biển - tấm thảm</a:t>
            </a:r>
            <a:endParaRPr lang="en-US" sz="5400" b="1" dirty="0"/>
          </a:p>
        </p:txBody>
      </p:sp>
      <p:pic>
        <p:nvPicPr>
          <p:cNvPr id="7" name="Picture 6" descr="A picture containing water, beach, nature, shore&#10;&#10;Description automatically generated">
            <a:extLst>
              <a:ext uri="{FF2B5EF4-FFF2-40B4-BE49-F238E27FC236}">
                <a16:creationId xmlns:a16="http://schemas.microsoft.com/office/drawing/2014/main" id="{2D419A00-D116-8D79-7E8C-85233E72D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9" y="1981200"/>
            <a:ext cx="6937459" cy="5638800"/>
          </a:xfrm>
          <a:prstGeom prst="rect">
            <a:avLst/>
          </a:prstGeom>
        </p:spPr>
      </p:pic>
      <p:pic>
        <p:nvPicPr>
          <p:cNvPr id="9" name="Picture 8" descr="A rug on a table&#10;&#10;Description automatically generated with low confidence">
            <a:extLst>
              <a:ext uri="{FF2B5EF4-FFF2-40B4-BE49-F238E27FC236}">
                <a16:creationId xmlns:a16="http://schemas.microsoft.com/office/drawing/2014/main" id="{B197243F-77DB-26ED-19C1-D20915754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119" y="1981200"/>
            <a:ext cx="5048250" cy="3362325"/>
          </a:xfrm>
          <a:prstGeom prst="rect">
            <a:avLst/>
          </a:prstGeom>
        </p:spPr>
      </p:pic>
      <p:pic>
        <p:nvPicPr>
          <p:cNvPr id="11" name="Picture 10" descr="A picture containing accessory&#10;&#10;Description automatically generated">
            <a:extLst>
              <a:ext uri="{FF2B5EF4-FFF2-40B4-BE49-F238E27FC236}">
                <a16:creationId xmlns:a16="http://schemas.microsoft.com/office/drawing/2014/main" id="{5CE4FB00-2806-62DD-BC89-378F451058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2919" y="5602224"/>
            <a:ext cx="3121152" cy="3121152"/>
          </a:xfrm>
          <a:prstGeom prst="rect">
            <a:avLst/>
          </a:prstGeom>
        </p:spPr>
      </p:pic>
      <p:sp>
        <p:nvSpPr>
          <p:cNvPr id="2" name="TextBox 1">
            <a:extLst>
              <a:ext uri="{FF2B5EF4-FFF2-40B4-BE49-F238E27FC236}">
                <a16:creationId xmlns:a16="http://schemas.microsoft.com/office/drawing/2014/main" id="{0D22CFBD-9015-DC3B-9955-B30FA4EF8FDD}"/>
              </a:ext>
            </a:extLst>
          </p:cNvPr>
          <p:cNvSpPr txBox="1"/>
          <p:nvPr/>
        </p:nvSpPr>
        <p:spPr>
          <a:xfrm>
            <a:off x="8109791" y="407177"/>
            <a:ext cx="7620000" cy="923330"/>
          </a:xfrm>
          <a:prstGeom prst="rect">
            <a:avLst/>
          </a:prstGeom>
          <a:noFill/>
        </p:spPr>
        <p:txBody>
          <a:bodyPr wrap="square" rtlCol="0">
            <a:spAutoFit/>
          </a:bodyPr>
          <a:lstStyle/>
          <a:p>
            <a:r>
              <a:rPr lang="nl-NL" sz="5400" b="1" dirty="0">
                <a:solidFill>
                  <a:srgbClr val="FF0000"/>
                </a:solidFill>
                <a:effectLst/>
                <a:latin typeface="Times New Roman" panose="02020603050405020304" pitchFamily="18" charset="0"/>
                <a:ea typeface="Times New Roman" panose="02020603050405020304" pitchFamily="18" charset="0"/>
              </a:rPr>
              <a:t>=&gt; khổng lồ</a:t>
            </a:r>
            <a:endParaRPr lang="en-US" sz="5400" b="1" dirty="0"/>
          </a:p>
        </p:txBody>
      </p:sp>
      <p:sp>
        <p:nvSpPr>
          <p:cNvPr id="3" name="TextBox 2">
            <a:extLst>
              <a:ext uri="{FF2B5EF4-FFF2-40B4-BE49-F238E27FC236}">
                <a16:creationId xmlns:a16="http://schemas.microsoft.com/office/drawing/2014/main" id="{8D091170-DB61-21C6-52F9-EA021776C093}"/>
              </a:ext>
            </a:extLst>
          </p:cNvPr>
          <p:cNvSpPr txBox="1"/>
          <p:nvPr/>
        </p:nvSpPr>
        <p:spPr>
          <a:xfrm>
            <a:off x="9588967" y="8058745"/>
            <a:ext cx="7620000" cy="923330"/>
          </a:xfrm>
          <a:prstGeom prst="rect">
            <a:avLst/>
          </a:prstGeom>
          <a:noFill/>
        </p:spPr>
        <p:txBody>
          <a:bodyPr wrap="square" rtlCol="0">
            <a:spAutoFit/>
          </a:bodyPr>
          <a:lstStyle/>
          <a:p>
            <a:r>
              <a:rPr lang="nl-NL" sz="5400" b="1" dirty="0">
                <a:solidFill>
                  <a:srgbClr val="FF0000"/>
                </a:solidFill>
                <a:effectLst/>
                <a:latin typeface="Times New Roman" panose="02020603050405020304" pitchFamily="18" charset="0"/>
                <a:ea typeface="Times New Roman" panose="02020603050405020304" pitchFamily="18" charset="0"/>
              </a:rPr>
              <a:t>=&gt; </a:t>
            </a:r>
            <a:r>
              <a:rPr lang="nl-NL" sz="5400" b="1" dirty="0">
                <a:solidFill>
                  <a:srgbClr val="FF0000"/>
                </a:solidFill>
                <a:latin typeface="Times New Roman" panose="02020603050405020304" pitchFamily="18" charset="0"/>
                <a:ea typeface="Times New Roman" panose="02020603050405020304" pitchFamily="18" charset="0"/>
              </a:rPr>
              <a:t>sáng</a:t>
            </a:r>
            <a:r>
              <a:rPr lang="nl-NL" sz="5400" b="1" dirty="0">
                <a:solidFill>
                  <a:srgbClr val="FF0000"/>
                </a:solidFill>
                <a:effectLst/>
                <a:latin typeface="Times New Roman" panose="02020603050405020304" pitchFamily="18" charset="0"/>
                <a:ea typeface="Times New Roman" panose="02020603050405020304" pitchFamily="18" charset="0"/>
              </a:rPr>
              <a:t> trong</a:t>
            </a:r>
            <a:endParaRPr lang="en-US" sz="5400" b="1" dirty="0"/>
          </a:p>
        </p:txBody>
      </p:sp>
    </p:spTree>
    <p:extLst>
      <p:ext uri="{BB962C8B-B14F-4D97-AF65-F5344CB8AC3E}">
        <p14:creationId xmlns:p14="http://schemas.microsoft.com/office/powerpoint/2010/main" val="302881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BB2239B-22DD-4353-86B1-EA78FA3DFCC6}"/>
              </a:ext>
            </a:extLst>
          </p:cNvPr>
          <p:cNvGrpSpPr/>
          <p:nvPr/>
        </p:nvGrpSpPr>
        <p:grpSpPr>
          <a:xfrm>
            <a:off x="340111" y="1910478"/>
            <a:ext cx="15723008" cy="3118721"/>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00B0F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625519">
                <a:defRPr/>
              </a:pPr>
              <a:endParaRPr lang="en-US" sz="3200" kern="0">
                <a:solidFill>
                  <a:srgbClr val="0000CC"/>
                </a:solidFill>
                <a:latin typeface="Arial"/>
                <a:ea typeface="微软雅黑"/>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625519">
                <a:defRPr/>
              </a:pPr>
              <a:endParaRPr lang="en-US" sz="3200" kern="0">
                <a:solidFill>
                  <a:srgbClr val="0000CC"/>
                </a:solidFill>
                <a:latin typeface="Arial"/>
                <a:ea typeface="微软雅黑"/>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625519">
                <a:defRPr/>
              </a:pPr>
              <a:endParaRPr lang="en-US" sz="3200" kern="0">
                <a:solidFill>
                  <a:srgbClr val="0000CC"/>
                </a:solidFill>
                <a:latin typeface="Arial"/>
                <a:ea typeface="微软雅黑"/>
              </a:endParaRPr>
            </a:p>
          </p:txBody>
        </p:sp>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38" y="28155"/>
            <a:ext cx="1857249" cy="1749117"/>
          </a:xfrm>
          <a:prstGeom prst="rect">
            <a:avLst/>
          </a:prstGeom>
        </p:spPr>
      </p:pic>
      <p:sp>
        <p:nvSpPr>
          <p:cNvPr id="47" name="TextBox 46"/>
          <p:cNvSpPr txBox="1"/>
          <p:nvPr/>
        </p:nvSpPr>
        <p:spPr>
          <a:xfrm>
            <a:off x="541854" y="207123"/>
            <a:ext cx="1338035" cy="1342962"/>
          </a:xfrm>
          <a:prstGeom prst="rect">
            <a:avLst/>
          </a:prstGeom>
          <a:noFill/>
        </p:spPr>
        <p:txBody>
          <a:bodyPr wrap="square" rtlCol="0">
            <a:spAutoFit/>
          </a:bodyPr>
          <a:lstStyle/>
          <a:p>
            <a:endParaRPr lang="en-US" sz="12800" dirty="0">
              <a:latin typeface="SVN-Gretoon" pitchFamily="18" charset="0"/>
            </a:endParaRPr>
          </a:p>
        </p:txBody>
      </p:sp>
      <p:sp>
        <p:nvSpPr>
          <p:cNvPr id="2" name="TextBox 1"/>
          <p:cNvSpPr txBox="1"/>
          <p:nvPr/>
        </p:nvSpPr>
        <p:spPr>
          <a:xfrm>
            <a:off x="706924" y="9135"/>
            <a:ext cx="1338035" cy="1738938"/>
          </a:xfrm>
          <a:prstGeom prst="rect">
            <a:avLst/>
          </a:prstGeom>
          <a:noFill/>
        </p:spPr>
        <p:txBody>
          <a:bodyPr wrap="square" rtlCol="0">
            <a:spAutoFit/>
          </a:bodyPr>
          <a:lstStyle/>
          <a:p>
            <a:r>
              <a:rPr lang="en-US" sz="10700" b="1" dirty="0">
                <a:solidFill>
                  <a:srgbClr val="FF0000"/>
                </a:solidFill>
                <a:latin typeface="Times New Roman" panose="02020603050405020304" pitchFamily="18" charset="0"/>
                <a:cs typeface="Times New Roman" panose="02020603050405020304" pitchFamily="18" charset="0"/>
              </a:rPr>
              <a:t>2</a:t>
            </a:r>
          </a:p>
        </p:txBody>
      </p:sp>
      <p:grpSp>
        <p:nvGrpSpPr>
          <p:cNvPr id="63" name="Group 62">
            <a:extLst>
              <a:ext uri="{FF2B5EF4-FFF2-40B4-BE49-F238E27FC236}">
                <a16:creationId xmlns:a16="http://schemas.microsoft.com/office/drawing/2014/main" id="{A1E45AAB-6BA1-AAE5-0EB2-28005EE9AA76}"/>
              </a:ext>
            </a:extLst>
          </p:cNvPr>
          <p:cNvGrpSpPr/>
          <p:nvPr/>
        </p:nvGrpSpPr>
        <p:grpSpPr>
          <a:xfrm>
            <a:off x="13279438" y="6188759"/>
            <a:ext cx="2997200" cy="2717800"/>
            <a:chOff x="9001298" y="582162"/>
            <a:chExt cx="2247900" cy="2038350"/>
          </a:xfrm>
        </p:grpSpPr>
        <p:pic>
          <p:nvPicPr>
            <p:cNvPr id="1024" name="Picture 6" descr="Đồng Hồ Báo Thức Cái Thời - Miễn Phí vector hình ảnh trên Pixabay">
              <a:extLst>
                <a:ext uri="{FF2B5EF4-FFF2-40B4-BE49-F238E27FC236}">
                  <a16:creationId xmlns:a16="http://schemas.microsoft.com/office/drawing/2014/main" id="{CCB1012F-9D96-B4C2-4439-C425D8C1A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298" y="582162"/>
              <a:ext cx="22479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descr="A beach with palm trees and a body of water&#10;&#10;Description automatically generated with low confidence">
              <a:extLst>
                <a:ext uri="{FF2B5EF4-FFF2-40B4-BE49-F238E27FC236}">
                  <a16:creationId xmlns:a16="http://schemas.microsoft.com/office/drawing/2014/main" id="{7E29C033-7C1F-04A9-5D6B-FB9F3412EE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1912" y="916422"/>
              <a:ext cx="1526672" cy="1491677"/>
            </a:xfrm>
            <a:prstGeom prst="ellipse">
              <a:avLst/>
            </a:prstGeom>
          </p:spPr>
        </p:pic>
      </p:grpSp>
      <p:pic>
        <p:nvPicPr>
          <p:cNvPr id="1027" name="Picture 1026" descr="A picture containing icon&#10;&#10;Description automatically generated">
            <a:extLst>
              <a:ext uri="{FF2B5EF4-FFF2-40B4-BE49-F238E27FC236}">
                <a16:creationId xmlns:a16="http://schemas.microsoft.com/office/drawing/2014/main" id="{53149D5A-4BC8-BCBC-5283-B0DEE81356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53843" y="6648475"/>
            <a:ext cx="2072961" cy="1979241"/>
          </a:xfrm>
          <a:prstGeom prst="ellipse">
            <a:avLst/>
          </a:prstGeom>
          <a:ln>
            <a:noFill/>
          </a:ln>
        </p:spPr>
      </p:pic>
      <p:pic>
        <p:nvPicPr>
          <p:cNvPr id="1029" name="Picture 1028" descr="Icon&#10;&#10;Description automatically generated with medium confidence">
            <a:extLst>
              <a:ext uri="{FF2B5EF4-FFF2-40B4-BE49-F238E27FC236}">
                <a16:creationId xmlns:a16="http://schemas.microsoft.com/office/drawing/2014/main" id="{A8254E4D-0B6B-2C11-1035-68007CBFB2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53842" y="6612778"/>
            <a:ext cx="2035563" cy="2050632"/>
          </a:xfrm>
          <a:prstGeom prst="ellipse">
            <a:avLst/>
          </a:prstGeom>
          <a:ln>
            <a:noFill/>
          </a:ln>
        </p:spPr>
      </p:pic>
      <p:pic>
        <p:nvPicPr>
          <p:cNvPr id="1031" name="Picture 1030" descr="Icon&#10;&#10;Description automatically generated">
            <a:extLst>
              <a:ext uri="{FF2B5EF4-FFF2-40B4-BE49-F238E27FC236}">
                <a16:creationId xmlns:a16="http://schemas.microsoft.com/office/drawing/2014/main" id="{1A19CA83-1846-9A70-806F-9242276DA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53842" y="6634441"/>
            <a:ext cx="2055560" cy="2007308"/>
          </a:xfrm>
          <a:prstGeom prst="ellipse">
            <a:avLst/>
          </a:prstGeom>
          <a:ln>
            <a:noFill/>
          </a:ln>
        </p:spPr>
      </p:pic>
      <p:pic>
        <p:nvPicPr>
          <p:cNvPr id="1033" name="Picture 1032" descr="Shape&#10;&#10;Description automatically generated">
            <a:extLst>
              <a:ext uri="{FF2B5EF4-FFF2-40B4-BE49-F238E27FC236}">
                <a16:creationId xmlns:a16="http://schemas.microsoft.com/office/drawing/2014/main" id="{6735B664-41F5-8831-32B6-6D6D6A2076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53843" y="6634440"/>
            <a:ext cx="2055561" cy="2007309"/>
          </a:xfrm>
          <a:prstGeom prst="ellipse">
            <a:avLst/>
          </a:prstGeom>
          <a:ln>
            <a:noFill/>
          </a:ln>
        </p:spPr>
      </p:pic>
      <p:sp>
        <p:nvSpPr>
          <p:cNvPr id="1034" name="Oval 1033">
            <a:extLst>
              <a:ext uri="{FF2B5EF4-FFF2-40B4-BE49-F238E27FC236}">
                <a16:creationId xmlns:a16="http://schemas.microsoft.com/office/drawing/2014/main" id="{C1AFAA44-DA1D-E40A-5206-B149164D937A}"/>
              </a:ext>
            </a:extLst>
          </p:cNvPr>
          <p:cNvSpPr/>
          <p:nvPr/>
        </p:nvSpPr>
        <p:spPr>
          <a:xfrm>
            <a:off x="13753842" y="6634441"/>
            <a:ext cx="2035563" cy="20073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867" b="1" dirty="0" err="1">
                <a:solidFill>
                  <a:srgbClr val="FF0000"/>
                </a:solidFill>
                <a:latin typeface="Times New Roman" panose="02020603050405020304" pitchFamily="18" charset="0"/>
                <a:cs typeface="Times New Roman" panose="02020603050405020304" pitchFamily="18" charset="0"/>
              </a:rPr>
              <a:t>Hết</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giờ</a:t>
            </a:r>
            <a:endParaRPr lang="en-US" sz="5867"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83F5355-ABD7-3746-AC3A-5E3B81189E2B}"/>
              </a:ext>
            </a:extLst>
          </p:cNvPr>
          <p:cNvSpPr txBox="1"/>
          <p:nvPr/>
        </p:nvSpPr>
        <p:spPr>
          <a:xfrm>
            <a:off x="2044960" y="493883"/>
            <a:ext cx="8836560" cy="769441"/>
          </a:xfrm>
          <a:prstGeom prst="rect">
            <a:avLst/>
          </a:prstGeom>
          <a:noFill/>
        </p:spPr>
        <p:txBody>
          <a:bodyPr wrap="square" rtlCol="0">
            <a:spAutoFit/>
          </a:bodyPr>
          <a:lstStyle/>
          <a:p>
            <a:r>
              <a:rPr lang="nl-NL" sz="4400" b="1" dirty="0">
                <a:effectLst/>
                <a:latin typeface="Times New Roman" panose="02020603050405020304" pitchFamily="18" charset="0"/>
                <a:ea typeface="Times New Roman" panose="02020603050405020304" pitchFamily="18" charset="0"/>
              </a:rPr>
              <a:t>Đặt câu cho cụm từ in đậm sau đây.</a:t>
            </a:r>
            <a:endParaRPr lang="en-US" sz="8800" b="1" dirty="0"/>
          </a:p>
        </p:txBody>
      </p:sp>
      <p:sp>
        <p:nvSpPr>
          <p:cNvPr id="5" name="TextBox 4">
            <a:extLst>
              <a:ext uri="{FF2B5EF4-FFF2-40B4-BE49-F238E27FC236}">
                <a16:creationId xmlns:a16="http://schemas.microsoft.com/office/drawing/2014/main" id="{EA57385E-E44D-C45F-7879-6FA75ABA58E0}"/>
              </a:ext>
            </a:extLst>
          </p:cNvPr>
          <p:cNvSpPr txBox="1"/>
          <p:nvPr/>
        </p:nvSpPr>
        <p:spPr>
          <a:xfrm>
            <a:off x="1585119" y="2247980"/>
            <a:ext cx="13868400" cy="923330"/>
          </a:xfrm>
          <a:prstGeom prst="rect">
            <a:avLst/>
          </a:prstGeom>
          <a:noFill/>
        </p:spPr>
        <p:txBody>
          <a:bodyPr wrap="square" rtlCol="0">
            <a:spAutoFit/>
          </a:bodyPr>
          <a:lstStyle/>
          <a:p>
            <a:r>
              <a:rPr lang="nl-NL" sz="5400" b="1" dirty="0">
                <a:solidFill>
                  <a:srgbClr val="FF0000"/>
                </a:solidFill>
                <a:effectLst/>
                <a:latin typeface="Times New Roman" panose="02020603050405020304" pitchFamily="18" charset="0"/>
                <a:ea typeface="Times New Roman" panose="02020603050405020304" pitchFamily="18" charset="0"/>
              </a:rPr>
              <a:t>Dưới sông</a:t>
            </a:r>
            <a:r>
              <a:rPr lang="nl-NL" sz="5400" dirty="0">
                <a:solidFill>
                  <a:srgbClr val="0000CC"/>
                </a:solidFill>
                <a:effectLst/>
                <a:latin typeface="Times New Roman" panose="02020603050405020304" pitchFamily="18" charset="0"/>
                <a:ea typeface="Times New Roman" panose="02020603050405020304" pitchFamily="18" charset="0"/>
              </a:rPr>
              <a:t>, từng đàn cá tung tăng bơi lội.</a:t>
            </a:r>
            <a:endParaRPr lang="en-US" sz="5400" dirty="0">
              <a:solidFill>
                <a:srgbClr val="0000CC"/>
              </a:solidFill>
            </a:endParaRPr>
          </a:p>
        </p:txBody>
      </p:sp>
      <p:sp>
        <p:nvSpPr>
          <p:cNvPr id="4" name="TextBox 3">
            <a:extLst>
              <a:ext uri="{FF2B5EF4-FFF2-40B4-BE49-F238E27FC236}">
                <a16:creationId xmlns:a16="http://schemas.microsoft.com/office/drawing/2014/main" id="{0ED60D30-F932-3EF7-DA65-28E0BB63169A}"/>
              </a:ext>
            </a:extLst>
          </p:cNvPr>
          <p:cNvSpPr txBox="1"/>
          <p:nvPr/>
        </p:nvSpPr>
        <p:spPr>
          <a:xfrm>
            <a:off x="1585119" y="3441400"/>
            <a:ext cx="13868400" cy="923330"/>
          </a:xfrm>
          <a:prstGeom prst="rect">
            <a:avLst/>
          </a:prstGeom>
          <a:noFill/>
        </p:spPr>
        <p:txBody>
          <a:bodyPr wrap="square" rtlCol="0">
            <a:spAutoFit/>
          </a:bodyPr>
          <a:lstStyle/>
          <a:p>
            <a:r>
              <a:rPr lang="nl-NL" sz="5400" dirty="0">
                <a:solidFill>
                  <a:srgbClr val="0000CC"/>
                </a:solidFill>
                <a:latin typeface="Times New Roman" panose="02020603050405020304" pitchFamily="18" charset="0"/>
                <a:ea typeface="Times New Roman" panose="02020603050405020304" pitchFamily="18" charset="0"/>
              </a:rPr>
              <a:t>=&gt; T</a:t>
            </a:r>
            <a:r>
              <a:rPr lang="nl-NL" sz="5400" dirty="0">
                <a:solidFill>
                  <a:srgbClr val="0000CC"/>
                </a:solidFill>
                <a:effectLst/>
                <a:latin typeface="Times New Roman" panose="02020603050405020304" pitchFamily="18" charset="0"/>
                <a:ea typeface="Times New Roman" panose="02020603050405020304" pitchFamily="18" charset="0"/>
              </a:rPr>
              <a:t>ừng đàn cá tung tăng bơi lội </a:t>
            </a:r>
            <a:r>
              <a:rPr lang="nl-NL" sz="5400" b="1" dirty="0">
                <a:solidFill>
                  <a:srgbClr val="FF0000"/>
                </a:solidFill>
                <a:effectLst/>
                <a:latin typeface="Times New Roman" panose="02020603050405020304" pitchFamily="18" charset="0"/>
                <a:ea typeface="Times New Roman" panose="02020603050405020304" pitchFamily="18" charset="0"/>
              </a:rPr>
              <a:t>ở đâu?</a:t>
            </a:r>
            <a:endParaRPr lang="en-US" sz="5400" b="1" dirty="0">
              <a:solidFill>
                <a:srgbClr val="FF0000"/>
              </a:solidFill>
            </a:endParaRPr>
          </a:p>
        </p:txBody>
      </p:sp>
    </p:spTree>
    <p:extLst>
      <p:ext uri="{BB962C8B-B14F-4D97-AF65-F5344CB8AC3E}">
        <p14:creationId xmlns:p14="http://schemas.microsoft.com/office/powerpoint/2010/main" val="232083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1000"/>
                                        <p:tgtEl>
                                          <p:spTgt spid="10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circle(in)">
                                      <p:cBhvr>
                                        <p:cTn id="11" dur="1000"/>
                                        <p:tgtEl>
                                          <p:spTgt spid="1031"/>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1033"/>
                                        </p:tgtEl>
                                        <p:attrNameLst>
                                          <p:attrName>style.visibility</p:attrName>
                                        </p:attrNameLst>
                                      </p:cBhvr>
                                      <p:to>
                                        <p:strVal val="visible"/>
                                      </p:to>
                                    </p:set>
                                    <p:animEffect transition="in" filter="circle(in)">
                                      <p:cBhvr>
                                        <p:cTn id="15" dur="1000"/>
                                        <p:tgtEl>
                                          <p:spTgt spid="103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circle(in)">
                                      <p:cBhvr>
                                        <p:cTn id="19" dur="1000"/>
                                        <p:tgtEl>
                                          <p:spTgt spid="1034"/>
                                        </p:tgtEl>
                                      </p:cBhvr>
                                    </p:animEffect>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BB2239B-22DD-4353-86B1-EA78FA3DFCC6}"/>
              </a:ext>
            </a:extLst>
          </p:cNvPr>
          <p:cNvGrpSpPr/>
          <p:nvPr/>
        </p:nvGrpSpPr>
        <p:grpSpPr>
          <a:xfrm>
            <a:off x="340111" y="2062879"/>
            <a:ext cx="15723008" cy="3118721"/>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00B0F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625519">
                <a:defRPr/>
              </a:pPr>
              <a:endParaRPr lang="en-US" sz="3200" kern="0">
                <a:solidFill>
                  <a:srgbClr val="0000CC"/>
                </a:solidFill>
                <a:latin typeface="Arial"/>
                <a:ea typeface="微软雅黑"/>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625519">
                <a:defRPr/>
              </a:pPr>
              <a:endParaRPr lang="en-US" sz="3200" kern="0">
                <a:solidFill>
                  <a:srgbClr val="0000CC"/>
                </a:solidFill>
                <a:latin typeface="Arial"/>
                <a:ea typeface="微软雅黑"/>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algn="ctr" defTabSz="1625519">
                <a:defRPr/>
              </a:pPr>
              <a:endParaRPr lang="en-US" sz="3200" kern="0">
                <a:solidFill>
                  <a:srgbClr val="0000CC"/>
                </a:solidFill>
                <a:latin typeface="Arial"/>
                <a:ea typeface="微软雅黑"/>
              </a:endParaRPr>
            </a:p>
          </p:txBody>
        </p:sp>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38" y="28155"/>
            <a:ext cx="1857249" cy="1749117"/>
          </a:xfrm>
          <a:prstGeom prst="rect">
            <a:avLst/>
          </a:prstGeom>
        </p:spPr>
      </p:pic>
      <p:sp>
        <p:nvSpPr>
          <p:cNvPr id="47" name="TextBox 46"/>
          <p:cNvSpPr txBox="1"/>
          <p:nvPr/>
        </p:nvSpPr>
        <p:spPr>
          <a:xfrm>
            <a:off x="541854" y="207123"/>
            <a:ext cx="1338035" cy="1342962"/>
          </a:xfrm>
          <a:prstGeom prst="rect">
            <a:avLst/>
          </a:prstGeom>
          <a:noFill/>
        </p:spPr>
        <p:txBody>
          <a:bodyPr wrap="square" rtlCol="0">
            <a:spAutoFit/>
          </a:bodyPr>
          <a:lstStyle/>
          <a:p>
            <a:endParaRPr lang="en-US" sz="12800" dirty="0">
              <a:latin typeface="SVN-Gretoon" pitchFamily="18" charset="0"/>
            </a:endParaRPr>
          </a:p>
        </p:txBody>
      </p:sp>
      <p:sp>
        <p:nvSpPr>
          <p:cNvPr id="2" name="TextBox 1"/>
          <p:cNvSpPr txBox="1"/>
          <p:nvPr/>
        </p:nvSpPr>
        <p:spPr>
          <a:xfrm>
            <a:off x="706924" y="9135"/>
            <a:ext cx="1338035" cy="1738938"/>
          </a:xfrm>
          <a:prstGeom prst="rect">
            <a:avLst/>
          </a:prstGeom>
          <a:noFill/>
        </p:spPr>
        <p:txBody>
          <a:bodyPr wrap="square" rtlCol="0">
            <a:spAutoFit/>
          </a:bodyPr>
          <a:lstStyle/>
          <a:p>
            <a:r>
              <a:rPr lang="en-US" sz="10700" b="1" dirty="0">
                <a:solidFill>
                  <a:srgbClr val="FF0000"/>
                </a:solidFill>
                <a:latin typeface="Times New Roman" panose="02020603050405020304" pitchFamily="18" charset="0"/>
                <a:cs typeface="Times New Roman" panose="02020603050405020304" pitchFamily="18" charset="0"/>
              </a:rPr>
              <a:t>3</a:t>
            </a:r>
          </a:p>
        </p:txBody>
      </p:sp>
      <p:grpSp>
        <p:nvGrpSpPr>
          <p:cNvPr id="63" name="Group 62">
            <a:extLst>
              <a:ext uri="{FF2B5EF4-FFF2-40B4-BE49-F238E27FC236}">
                <a16:creationId xmlns:a16="http://schemas.microsoft.com/office/drawing/2014/main" id="{A1E45AAB-6BA1-AAE5-0EB2-28005EE9AA76}"/>
              </a:ext>
            </a:extLst>
          </p:cNvPr>
          <p:cNvGrpSpPr/>
          <p:nvPr/>
        </p:nvGrpSpPr>
        <p:grpSpPr>
          <a:xfrm>
            <a:off x="13279438" y="6188759"/>
            <a:ext cx="2997200" cy="2717800"/>
            <a:chOff x="9001298" y="582162"/>
            <a:chExt cx="2247900" cy="2038350"/>
          </a:xfrm>
        </p:grpSpPr>
        <p:pic>
          <p:nvPicPr>
            <p:cNvPr id="1024" name="Picture 6" descr="Đồng Hồ Báo Thức Cái Thời - Miễn Phí vector hình ảnh trên Pixabay">
              <a:extLst>
                <a:ext uri="{FF2B5EF4-FFF2-40B4-BE49-F238E27FC236}">
                  <a16:creationId xmlns:a16="http://schemas.microsoft.com/office/drawing/2014/main" id="{CCB1012F-9D96-B4C2-4439-C425D8C1A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298" y="582162"/>
              <a:ext cx="22479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descr="A beach with palm trees and a body of water&#10;&#10;Description automatically generated with low confidence">
              <a:extLst>
                <a:ext uri="{FF2B5EF4-FFF2-40B4-BE49-F238E27FC236}">
                  <a16:creationId xmlns:a16="http://schemas.microsoft.com/office/drawing/2014/main" id="{7E29C033-7C1F-04A9-5D6B-FB9F3412EE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1912" y="916422"/>
              <a:ext cx="1526672" cy="1491677"/>
            </a:xfrm>
            <a:prstGeom prst="ellipse">
              <a:avLst/>
            </a:prstGeom>
          </p:spPr>
        </p:pic>
      </p:grpSp>
      <p:pic>
        <p:nvPicPr>
          <p:cNvPr id="1027" name="Picture 1026" descr="A picture containing icon&#10;&#10;Description automatically generated">
            <a:extLst>
              <a:ext uri="{FF2B5EF4-FFF2-40B4-BE49-F238E27FC236}">
                <a16:creationId xmlns:a16="http://schemas.microsoft.com/office/drawing/2014/main" id="{53149D5A-4BC8-BCBC-5283-B0DEE81356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53843" y="6648475"/>
            <a:ext cx="2072961" cy="1979241"/>
          </a:xfrm>
          <a:prstGeom prst="ellipse">
            <a:avLst/>
          </a:prstGeom>
          <a:ln>
            <a:noFill/>
          </a:ln>
        </p:spPr>
      </p:pic>
      <p:pic>
        <p:nvPicPr>
          <p:cNvPr id="1029" name="Picture 1028" descr="Icon&#10;&#10;Description automatically generated with medium confidence">
            <a:extLst>
              <a:ext uri="{FF2B5EF4-FFF2-40B4-BE49-F238E27FC236}">
                <a16:creationId xmlns:a16="http://schemas.microsoft.com/office/drawing/2014/main" id="{A8254E4D-0B6B-2C11-1035-68007CBFB2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53842" y="6612778"/>
            <a:ext cx="2035563" cy="2050632"/>
          </a:xfrm>
          <a:prstGeom prst="ellipse">
            <a:avLst/>
          </a:prstGeom>
          <a:ln>
            <a:noFill/>
          </a:ln>
        </p:spPr>
      </p:pic>
      <p:pic>
        <p:nvPicPr>
          <p:cNvPr id="1031" name="Picture 1030" descr="Icon&#10;&#10;Description automatically generated">
            <a:extLst>
              <a:ext uri="{FF2B5EF4-FFF2-40B4-BE49-F238E27FC236}">
                <a16:creationId xmlns:a16="http://schemas.microsoft.com/office/drawing/2014/main" id="{1A19CA83-1846-9A70-806F-9242276DA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53842" y="6634441"/>
            <a:ext cx="2055560" cy="2007308"/>
          </a:xfrm>
          <a:prstGeom prst="ellipse">
            <a:avLst/>
          </a:prstGeom>
          <a:ln>
            <a:noFill/>
          </a:ln>
        </p:spPr>
      </p:pic>
      <p:pic>
        <p:nvPicPr>
          <p:cNvPr id="1033" name="Picture 1032" descr="Shape&#10;&#10;Description automatically generated">
            <a:extLst>
              <a:ext uri="{FF2B5EF4-FFF2-40B4-BE49-F238E27FC236}">
                <a16:creationId xmlns:a16="http://schemas.microsoft.com/office/drawing/2014/main" id="{6735B664-41F5-8831-32B6-6D6D6A2076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53843" y="6634440"/>
            <a:ext cx="2055561" cy="2007309"/>
          </a:xfrm>
          <a:prstGeom prst="ellipse">
            <a:avLst/>
          </a:prstGeom>
          <a:ln>
            <a:noFill/>
          </a:ln>
        </p:spPr>
      </p:pic>
      <p:sp>
        <p:nvSpPr>
          <p:cNvPr id="1034" name="Oval 1033">
            <a:extLst>
              <a:ext uri="{FF2B5EF4-FFF2-40B4-BE49-F238E27FC236}">
                <a16:creationId xmlns:a16="http://schemas.microsoft.com/office/drawing/2014/main" id="{C1AFAA44-DA1D-E40A-5206-B149164D937A}"/>
              </a:ext>
            </a:extLst>
          </p:cNvPr>
          <p:cNvSpPr/>
          <p:nvPr/>
        </p:nvSpPr>
        <p:spPr>
          <a:xfrm>
            <a:off x="13753842" y="6634441"/>
            <a:ext cx="2035563" cy="20073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867" b="1" dirty="0" err="1">
                <a:solidFill>
                  <a:srgbClr val="FF0000"/>
                </a:solidFill>
                <a:latin typeface="Times New Roman" panose="02020603050405020304" pitchFamily="18" charset="0"/>
                <a:cs typeface="Times New Roman" panose="02020603050405020304" pitchFamily="18" charset="0"/>
              </a:rPr>
              <a:t>Hết</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giờ</a:t>
            </a:r>
            <a:endParaRPr lang="en-US" sz="5867"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83F5355-ABD7-3746-AC3A-5E3B81189E2B}"/>
              </a:ext>
            </a:extLst>
          </p:cNvPr>
          <p:cNvSpPr txBox="1"/>
          <p:nvPr/>
        </p:nvSpPr>
        <p:spPr>
          <a:xfrm>
            <a:off x="2072587" y="257738"/>
            <a:ext cx="11516185" cy="986360"/>
          </a:xfrm>
          <a:prstGeom prst="rect">
            <a:avLst/>
          </a:prstGeom>
          <a:noFill/>
        </p:spPr>
        <p:txBody>
          <a:bodyPr wrap="square" rtlCol="0">
            <a:spAutoFit/>
          </a:bodyPr>
          <a:lstStyle/>
          <a:p>
            <a:pPr algn="just">
              <a:lnSpc>
                <a:spcPct val="150000"/>
              </a:lnSpc>
            </a:pPr>
            <a:r>
              <a:rPr lang="nl-NL" sz="4400" b="1" dirty="0">
                <a:effectLst/>
                <a:latin typeface="Times New Roman" panose="02020603050405020304" pitchFamily="18" charset="0"/>
                <a:ea typeface="Times New Roman" panose="02020603050405020304" pitchFamily="18" charset="0"/>
              </a:rPr>
              <a:t>Điền từ còn thiếu để được câu hoàn chỉnh?</a:t>
            </a:r>
            <a:endParaRPr lang="en-US" sz="4400" b="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A57385E-E44D-C45F-7879-6FA75ABA58E0}"/>
              </a:ext>
            </a:extLst>
          </p:cNvPr>
          <p:cNvSpPr txBox="1"/>
          <p:nvPr/>
        </p:nvSpPr>
        <p:spPr>
          <a:xfrm>
            <a:off x="1143962" y="2709645"/>
            <a:ext cx="13547557" cy="1754326"/>
          </a:xfrm>
          <a:prstGeom prst="rect">
            <a:avLst/>
          </a:prstGeom>
          <a:noFill/>
        </p:spPr>
        <p:txBody>
          <a:bodyPr wrap="square" rtlCol="0">
            <a:spAutoFit/>
          </a:bodyPr>
          <a:lstStyle/>
          <a:p>
            <a:r>
              <a:rPr lang="nl-NL" sz="5400" b="1" dirty="0">
                <a:solidFill>
                  <a:srgbClr val="0000CC"/>
                </a:solidFill>
                <a:effectLst/>
                <a:latin typeface="Times New Roman" panose="02020603050405020304" pitchFamily="18" charset="0"/>
                <a:ea typeface="Times New Roman" panose="02020603050405020304" pitchFamily="18" charset="0"/>
              </a:rPr>
              <a:t>Các em thường đọc sách ở đâu?</a:t>
            </a:r>
          </a:p>
          <a:p>
            <a:r>
              <a:rPr lang="nl-NL" sz="5400" b="1" dirty="0">
                <a:solidFill>
                  <a:srgbClr val="0000CC"/>
                </a:solidFill>
                <a:effectLst/>
                <a:latin typeface="Times New Roman" panose="02020603050405020304" pitchFamily="18" charset="0"/>
                <a:ea typeface="Times New Roman" panose="02020603050405020304" pitchFamily="18" charset="0"/>
              </a:rPr>
              <a:t>=&gt; Chúng em đọc sách .........................</a:t>
            </a:r>
            <a:endParaRPr lang="en-US" sz="5400" b="1" dirty="0">
              <a:solidFill>
                <a:srgbClr val="0000CC"/>
              </a:solidFill>
            </a:endParaRPr>
          </a:p>
        </p:txBody>
      </p:sp>
      <p:sp>
        <p:nvSpPr>
          <p:cNvPr id="4" name="TextBox 3">
            <a:extLst>
              <a:ext uri="{FF2B5EF4-FFF2-40B4-BE49-F238E27FC236}">
                <a16:creationId xmlns:a16="http://schemas.microsoft.com/office/drawing/2014/main" id="{BB8FE277-CAB8-985A-2184-7CCF2E7DE52A}"/>
              </a:ext>
            </a:extLst>
          </p:cNvPr>
          <p:cNvSpPr txBox="1"/>
          <p:nvPr/>
        </p:nvSpPr>
        <p:spPr>
          <a:xfrm>
            <a:off x="7985919" y="3537387"/>
            <a:ext cx="4688195" cy="923330"/>
          </a:xfrm>
          <a:prstGeom prst="rect">
            <a:avLst/>
          </a:prstGeom>
          <a:solidFill>
            <a:schemeClr val="bg1"/>
          </a:solidFill>
        </p:spPr>
        <p:txBody>
          <a:bodyPr wrap="square" rtlCol="0">
            <a:spAutoFit/>
          </a:bodyPr>
          <a:lstStyle/>
          <a:p>
            <a:r>
              <a:rPr lang="nl-NL" sz="5400" b="1" dirty="0">
                <a:solidFill>
                  <a:srgbClr val="FF0000"/>
                </a:solidFill>
                <a:latin typeface="Times New Roman" panose="02020603050405020304" pitchFamily="18" charset="0"/>
                <a:ea typeface="Times New Roman" panose="02020603050405020304" pitchFamily="18" charset="0"/>
              </a:rPr>
              <a:t>t</a:t>
            </a:r>
            <a:r>
              <a:rPr lang="nl-NL" sz="5400" b="1" dirty="0">
                <a:solidFill>
                  <a:srgbClr val="FF0000"/>
                </a:solidFill>
                <a:effectLst/>
                <a:latin typeface="Times New Roman" panose="02020603050405020304" pitchFamily="18" charset="0"/>
                <a:ea typeface="Times New Roman" panose="02020603050405020304" pitchFamily="18" charset="0"/>
              </a:rPr>
              <a:t>rong thư viện.</a:t>
            </a:r>
            <a:endParaRPr lang="en-US" sz="5400" b="1" dirty="0">
              <a:solidFill>
                <a:srgbClr val="FF0000"/>
              </a:solidFill>
            </a:endParaRPr>
          </a:p>
        </p:txBody>
      </p:sp>
    </p:spTree>
    <p:extLst>
      <p:ext uri="{BB962C8B-B14F-4D97-AF65-F5344CB8AC3E}">
        <p14:creationId xmlns:p14="http://schemas.microsoft.com/office/powerpoint/2010/main" val="143200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1000"/>
                                        <p:tgtEl>
                                          <p:spTgt spid="10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circle(in)">
                                      <p:cBhvr>
                                        <p:cTn id="11" dur="1000"/>
                                        <p:tgtEl>
                                          <p:spTgt spid="1031"/>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1033"/>
                                        </p:tgtEl>
                                        <p:attrNameLst>
                                          <p:attrName>style.visibility</p:attrName>
                                        </p:attrNameLst>
                                      </p:cBhvr>
                                      <p:to>
                                        <p:strVal val="visible"/>
                                      </p:to>
                                    </p:set>
                                    <p:animEffect transition="in" filter="circle(in)">
                                      <p:cBhvr>
                                        <p:cTn id="15" dur="1000"/>
                                        <p:tgtEl>
                                          <p:spTgt spid="103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circle(in)">
                                      <p:cBhvr>
                                        <p:cTn id="19" dur="1000"/>
                                        <p:tgtEl>
                                          <p:spTgt spid="1034"/>
                                        </p:tgtEl>
                                      </p:cBhvr>
                                    </p:animEffect>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38" y="28155"/>
            <a:ext cx="1857249" cy="1749117"/>
          </a:xfrm>
          <a:prstGeom prst="rect">
            <a:avLst/>
          </a:prstGeom>
        </p:spPr>
      </p:pic>
      <p:sp>
        <p:nvSpPr>
          <p:cNvPr id="47" name="TextBox 46"/>
          <p:cNvSpPr txBox="1"/>
          <p:nvPr/>
        </p:nvSpPr>
        <p:spPr>
          <a:xfrm>
            <a:off x="541854" y="207123"/>
            <a:ext cx="1338035" cy="1342962"/>
          </a:xfrm>
          <a:prstGeom prst="rect">
            <a:avLst/>
          </a:prstGeom>
          <a:noFill/>
        </p:spPr>
        <p:txBody>
          <a:bodyPr wrap="square" rtlCol="0">
            <a:spAutoFit/>
          </a:bodyPr>
          <a:lstStyle/>
          <a:p>
            <a:endParaRPr lang="en-US" sz="12800" dirty="0">
              <a:latin typeface="SVN-Gretoon" pitchFamily="18" charset="0"/>
            </a:endParaRPr>
          </a:p>
        </p:txBody>
      </p:sp>
      <p:sp>
        <p:nvSpPr>
          <p:cNvPr id="2" name="TextBox 1"/>
          <p:cNvSpPr txBox="1"/>
          <p:nvPr/>
        </p:nvSpPr>
        <p:spPr>
          <a:xfrm>
            <a:off x="706924" y="9135"/>
            <a:ext cx="1338035" cy="1738938"/>
          </a:xfrm>
          <a:prstGeom prst="rect">
            <a:avLst/>
          </a:prstGeom>
          <a:noFill/>
        </p:spPr>
        <p:txBody>
          <a:bodyPr wrap="square" rtlCol="0">
            <a:spAutoFit/>
          </a:bodyPr>
          <a:lstStyle/>
          <a:p>
            <a:r>
              <a:rPr lang="en-US" sz="10700" b="1" dirty="0">
                <a:solidFill>
                  <a:srgbClr val="FF0000"/>
                </a:solidFill>
                <a:latin typeface="Times New Roman" panose="02020603050405020304" pitchFamily="18" charset="0"/>
                <a:cs typeface="Times New Roman" panose="02020603050405020304" pitchFamily="18" charset="0"/>
              </a:rPr>
              <a:t>4</a:t>
            </a:r>
          </a:p>
        </p:txBody>
      </p:sp>
      <p:grpSp>
        <p:nvGrpSpPr>
          <p:cNvPr id="63" name="Group 62">
            <a:extLst>
              <a:ext uri="{FF2B5EF4-FFF2-40B4-BE49-F238E27FC236}">
                <a16:creationId xmlns:a16="http://schemas.microsoft.com/office/drawing/2014/main" id="{A1E45AAB-6BA1-AAE5-0EB2-28005EE9AA76}"/>
              </a:ext>
            </a:extLst>
          </p:cNvPr>
          <p:cNvGrpSpPr/>
          <p:nvPr/>
        </p:nvGrpSpPr>
        <p:grpSpPr>
          <a:xfrm>
            <a:off x="13279438" y="6188759"/>
            <a:ext cx="2997200" cy="2717800"/>
            <a:chOff x="9001298" y="582162"/>
            <a:chExt cx="2247900" cy="2038350"/>
          </a:xfrm>
        </p:grpSpPr>
        <p:pic>
          <p:nvPicPr>
            <p:cNvPr id="1024" name="Picture 6" descr="Đồng Hồ Báo Thức Cái Thời - Miễn Phí vector hình ảnh trên Pixabay">
              <a:extLst>
                <a:ext uri="{FF2B5EF4-FFF2-40B4-BE49-F238E27FC236}">
                  <a16:creationId xmlns:a16="http://schemas.microsoft.com/office/drawing/2014/main" id="{CCB1012F-9D96-B4C2-4439-C425D8C1A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298" y="582162"/>
              <a:ext cx="22479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descr="A beach with palm trees and a body of water&#10;&#10;Description automatically generated with low confidence">
              <a:extLst>
                <a:ext uri="{FF2B5EF4-FFF2-40B4-BE49-F238E27FC236}">
                  <a16:creationId xmlns:a16="http://schemas.microsoft.com/office/drawing/2014/main" id="{7E29C033-7C1F-04A9-5D6B-FB9F3412EE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1912" y="916422"/>
              <a:ext cx="1526672" cy="1491677"/>
            </a:xfrm>
            <a:prstGeom prst="ellipse">
              <a:avLst/>
            </a:prstGeom>
          </p:spPr>
        </p:pic>
      </p:grpSp>
      <p:pic>
        <p:nvPicPr>
          <p:cNvPr id="1027" name="Picture 1026" descr="A picture containing icon&#10;&#10;Description automatically generated">
            <a:extLst>
              <a:ext uri="{FF2B5EF4-FFF2-40B4-BE49-F238E27FC236}">
                <a16:creationId xmlns:a16="http://schemas.microsoft.com/office/drawing/2014/main" id="{53149D5A-4BC8-BCBC-5283-B0DEE81356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53843" y="6648475"/>
            <a:ext cx="2072961" cy="1979241"/>
          </a:xfrm>
          <a:prstGeom prst="ellipse">
            <a:avLst/>
          </a:prstGeom>
          <a:ln>
            <a:noFill/>
          </a:ln>
        </p:spPr>
      </p:pic>
      <p:pic>
        <p:nvPicPr>
          <p:cNvPr id="1029" name="Picture 1028" descr="Icon&#10;&#10;Description automatically generated with medium confidence">
            <a:extLst>
              <a:ext uri="{FF2B5EF4-FFF2-40B4-BE49-F238E27FC236}">
                <a16:creationId xmlns:a16="http://schemas.microsoft.com/office/drawing/2014/main" id="{A8254E4D-0B6B-2C11-1035-68007CBFB2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53842" y="6612778"/>
            <a:ext cx="2035563" cy="2050632"/>
          </a:xfrm>
          <a:prstGeom prst="ellipse">
            <a:avLst/>
          </a:prstGeom>
          <a:ln>
            <a:noFill/>
          </a:ln>
        </p:spPr>
      </p:pic>
      <p:pic>
        <p:nvPicPr>
          <p:cNvPr id="1031" name="Picture 1030" descr="Icon&#10;&#10;Description automatically generated">
            <a:extLst>
              <a:ext uri="{FF2B5EF4-FFF2-40B4-BE49-F238E27FC236}">
                <a16:creationId xmlns:a16="http://schemas.microsoft.com/office/drawing/2014/main" id="{1A19CA83-1846-9A70-806F-9242276DA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53842" y="6634441"/>
            <a:ext cx="2055560" cy="2007308"/>
          </a:xfrm>
          <a:prstGeom prst="ellipse">
            <a:avLst/>
          </a:prstGeom>
          <a:ln>
            <a:noFill/>
          </a:ln>
        </p:spPr>
      </p:pic>
      <p:pic>
        <p:nvPicPr>
          <p:cNvPr id="1033" name="Picture 1032" descr="Shape&#10;&#10;Description automatically generated">
            <a:extLst>
              <a:ext uri="{FF2B5EF4-FFF2-40B4-BE49-F238E27FC236}">
                <a16:creationId xmlns:a16="http://schemas.microsoft.com/office/drawing/2014/main" id="{6735B664-41F5-8831-32B6-6D6D6A2076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53843" y="6634440"/>
            <a:ext cx="2055561" cy="2007309"/>
          </a:xfrm>
          <a:prstGeom prst="ellipse">
            <a:avLst/>
          </a:prstGeom>
          <a:ln>
            <a:noFill/>
          </a:ln>
        </p:spPr>
      </p:pic>
      <p:sp>
        <p:nvSpPr>
          <p:cNvPr id="1034" name="Oval 1033">
            <a:extLst>
              <a:ext uri="{FF2B5EF4-FFF2-40B4-BE49-F238E27FC236}">
                <a16:creationId xmlns:a16="http://schemas.microsoft.com/office/drawing/2014/main" id="{C1AFAA44-DA1D-E40A-5206-B149164D937A}"/>
              </a:ext>
            </a:extLst>
          </p:cNvPr>
          <p:cNvSpPr/>
          <p:nvPr/>
        </p:nvSpPr>
        <p:spPr>
          <a:xfrm>
            <a:off x="13753842" y="6634441"/>
            <a:ext cx="2035563" cy="20073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867" b="1" dirty="0" err="1">
                <a:solidFill>
                  <a:srgbClr val="FF0000"/>
                </a:solidFill>
                <a:latin typeface="Times New Roman" panose="02020603050405020304" pitchFamily="18" charset="0"/>
                <a:cs typeface="Times New Roman" panose="02020603050405020304" pitchFamily="18" charset="0"/>
              </a:rPr>
              <a:t>Hết</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giờ</a:t>
            </a:r>
            <a:endParaRPr lang="en-US" sz="5867"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83F5355-ABD7-3746-AC3A-5E3B81189E2B}"/>
              </a:ext>
            </a:extLst>
          </p:cNvPr>
          <p:cNvSpPr txBox="1"/>
          <p:nvPr/>
        </p:nvSpPr>
        <p:spPr>
          <a:xfrm>
            <a:off x="2044959" y="454256"/>
            <a:ext cx="13524755" cy="1446550"/>
          </a:xfrm>
          <a:prstGeom prst="rect">
            <a:avLst/>
          </a:prstGeom>
          <a:noFill/>
        </p:spPr>
        <p:txBody>
          <a:bodyPr wrap="square" rtlCol="0">
            <a:spAutoFit/>
          </a:bodyPr>
          <a:lstStyle/>
          <a:p>
            <a:r>
              <a:rPr lang="nl-NL" sz="4400" b="1" dirty="0">
                <a:effectLst/>
                <a:latin typeface="Times New Roman" panose="02020603050405020304" pitchFamily="18" charset="0"/>
                <a:ea typeface="Times New Roman" panose="02020603050405020304" pitchFamily="18" charset="0"/>
              </a:rPr>
              <a:t>Nhìn đám mây em liên tưởng đến sự vật nào, hãy nói một câu có sử dụng biện pháp so sánh?</a:t>
            </a:r>
            <a:endParaRPr lang="en-US" sz="8800" b="1" dirty="0"/>
          </a:p>
        </p:txBody>
      </p:sp>
      <p:pic>
        <p:nvPicPr>
          <p:cNvPr id="7" name="Picture 6" descr="A blue sky with white clouds&#10;&#10;Description automatically generated with medium confidence">
            <a:extLst>
              <a:ext uri="{FF2B5EF4-FFF2-40B4-BE49-F238E27FC236}">
                <a16:creationId xmlns:a16="http://schemas.microsoft.com/office/drawing/2014/main" id="{9ED53C61-B7E9-0C13-48EC-6258C667EA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7234" y="2295927"/>
            <a:ext cx="11334252" cy="6304732"/>
          </a:xfrm>
          <a:prstGeom prst="rect">
            <a:avLst/>
          </a:prstGeom>
        </p:spPr>
      </p:pic>
    </p:spTree>
    <p:extLst>
      <p:ext uri="{BB962C8B-B14F-4D97-AF65-F5344CB8AC3E}">
        <p14:creationId xmlns:p14="http://schemas.microsoft.com/office/powerpoint/2010/main" val="362795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1000"/>
                                        <p:tgtEl>
                                          <p:spTgt spid="10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circle(in)">
                                      <p:cBhvr>
                                        <p:cTn id="11" dur="1000"/>
                                        <p:tgtEl>
                                          <p:spTgt spid="1031"/>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1033"/>
                                        </p:tgtEl>
                                        <p:attrNameLst>
                                          <p:attrName>style.visibility</p:attrName>
                                        </p:attrNameLst>
                                      </p:cBhvr>
                                      <p:to>
                                        <p:strVal val="visible"/>
                                      </p:to>
                                    </p:set>
                                    <p:animEffect transition="in" filter="circle(in)">
                                      <p:cBhvr>
                                        <p:cTn id="15" dur="1000"/>
                                        <p:tgtEl>
                                          <p:spTgt spid="103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circle(in)">
                                      <p:cBhvr>
                                        <p:cTn id="19" dur="1000"/>
                                        <p:tgtEl>
                                          <p:spTgt spid="1034"/>
                                        </p:tgtEl>
                                      </p:cBhvr>
                                    </p:animEffect>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VUI ĐẾN TRƯỜNG - LỚP 3 KẾT NỐI TRI THỨC (online-video-cutter.com) (1)">
            <a:hlinkClick r:id="" action="ppaction://media"/>
            <a:extLst>
              <a:ext uri="{FF2B5EF4-FFF2-40B4-BE49-F238E27FC236}">
                <a16:creationId xmlns:a16="http://schemas.microsoft.com/office/drawing/2014/main" id="{AF677A93-B02C-782D-8F8D-5D5E034877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76638" cy="9144000"/>
          </a:xfrm>
          <a:prstGeom prst="rect">
            <a:avLst/>
          </a:prstGeom>
        </p:spPr>
      </p:pic>
    </p:spTree>
    <p:extLst>
      <p:ext uri="{BB962C8B-B14F-4D97-AF65-F5344CB8AC3E}">
        <p14:creationId xmlns:p14="http://schemas.microsoft.com/office/powerpoint/2010/main" val="395397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TRƯỜNG SƠN</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9" name="Text Box 17"/>
          <p:cNvSpPr txBox="1">
            <a:spLocks noChangeArrowheads="1"/>
          </p:cNvSpPr>
          <p:nvPr/>
        </p:nvSpPr>
        <p:spPr bwMode="auto">
          <a:xfrm>
            <a:off x="1127920" y="1593051"/>
            <a:ext cx="136877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5400" b="1" dirty="0">
                <a:solidFill>
                  <a:srgbClr val="0000CC"/>
                </a:solidFill>
                <a:effectLst>
                  <a:outerShdw blurRad="38100" dist="38100" dir="2700000" algn="tl">
                    <a:srgbClr val="000000">
                      <a:alpha val="43137"/>
                    </a:srgbClr>
                  </a:outerShdw>
                </a:effectLst>
                <a:latin typeface="Times New Roman" pitchFamily="18" charset="0"/>
              </a:rPr>
              <a:t>VỀ DỰ GIỜ CHUYÊN ĐỀ CỤM - KHỐI 3</a:t>
            </a:r>
          </a:p>
        </p:txBody>
      </p:sp>
      <p:sp>
        <p:nvSpPr>
          <p:cNvPr id="2054" name="Text Box 18"/>
          <p:cNvSpPr txBox="1">
            <a:spLocks noChangeArrowheads="1"/>
          </p:cNvSpPr>
          <p:nvPr/>
        </p:nvSpPr>
        <p:spPr bwMode="auto">
          <a:xfrm>
            <a:off x="1852262" y="7019274"/>
            <a:ext cx="597456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i="1" dirty="0" err="1">
                <a:latin typeface="Times New Roman" pitchFamily="18" charset="0"/>
              </a:rPr>
              <a:t>Giáo</a:t>
            </a:r>
            <a:r>
              <a:rPr lang="en-US" altLang="en-US" sz="3200" b="1" i="1" dirty="0">
                <a:latin typeface="Times New Roman" pitchFamily="18" charset="0"/>
              </a:rPr>
              <a:t> </a:t>
            </a:r>
            <a:r>
              <a:rPr lang="en-US" altLang="en-US" sz="3200" b="1" i="1" dirty="0" err="1">
                <a:latin typeface="Times New Roman" pitchFamily="18" charset="0"/>
              </a:rPr>
              <a:t>viên</a:t>
            </a:r>
            <a:r>
              <a:rPr lang="en-US" altLang="en-US" sz="3200" b="1" i="1" dirty="0">
                <a:latin typeface="Times New Roman" pitchFamily="18" charset="0"/>
              </a:rPr>
              <a:t>: </a:t>
            </a:r>
            <a:r>
              <a:rPr lang="en-US" altLang="en-US" sz="3200" b="1" i="1" dirty="0" err="1">
                <a:latin typeface="Times New Roman" pitchFamily="18" charset="0"/>
              </a:rPr>
              <a:t>Đoàn</a:t>
            </a:r>
            <a:r>
              <a:rPr lang="en-US" altLang="en-US" sz="3200" b="1" i="1" dirty="0">
                <a:latin typeface="Times New Roman" pitchFamily="18" charset="0"/>
              </a:rPr>
              <a:t> </a:t>
            </a:r>
            <a:r>
              <a:rPr lang="en-US" altLang="en-US" sz="3200" b="1" i="1" dirty="0" err="1">
                <a:latin typeface="Times New Roman" pitchFamily="18" charset="0"/>
              </a:rPr>
              <a:t>Thị</a:t>
            </a:r>
            <a:r>
              <a:rPr lang="en-US" altLang="en-US" sz="3200" b="1" i="1" dirty="0">
                <a:latin typeface="Times New Roman" pitchFamily="18" charset="0"/>
              </a:rPr>
              <a:t> </a:t>
            </a:r>
            <a:r>
              <a:rPr lang="en-US" altLang="en-US" sz="3200" b="1" i="1" dirty="0" err="1">
                <a:latin typeface="Times New Roman" pitchFamily="18" charset="0"/>
              </a:rPr>
              <a:t>Huyền</a:t>
            </a:r>
            <a:endParaRPr lang="en-US" altLang="en-US" sz="3200" b="1" i="1" dirty="0">
              <a:latin typeface="Times New Roman" pitchFamily="18" charset="0"/>
            </a:endParaRPr>
          </a:p>
          <a:p>
            <a:pPr eaLnBrk="1" hangingPunct="1"/>
            <a:r>
              <a:rPr lang="en-US" altLang="en-US" sz="3200" b="1" i="1" dirty="0" err="1">
                <a:latin typeface="Times New Roman" pitchFamily="18" charset="0"/>
              </a:rPr>
              <a:t>Lớp</a:t>
            </a:r>
            <a:r>
              <a:rPr lang="en-US" altLang="en-US" sz="3200" b="1" i="1" dirty="0">
                <a:latin typeface="Times New Roman" pitchFamily="18" charset="0"/>
              </a:rPr>
              <a:t>:  3B</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4"/>
          <p:cNvSpPr txBox="1">
            <a:spLocks noChangeArrowheads="1"/>
          </p:cNvSpPr>
          <p:nvPr/>
        </p:nvSpPr>
        <p:spPr bwMode="auto">
          <a:xfrm>
            <a:off x="1127919" y="3367805"/>
            <a:ext cx="14020800" cy="257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LUYỆN TẬP: BIỆN PHÁP SO SÁNH</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ĐẶT VÀ TRẢ LỜI CÂU HỎI </a:t>
            </a:r>
            <a:r>
              <a:rPr lang="en-US" sz="44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Ở ĐÂU? </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3)</a:t>
            </a:r>
          </a:p>
        </p:txBody>
      </p:sp>
    </p:spTree>
    <p:extLst>
      <p:ext uri="{BB962C8B-B14F-4D97-AF65-F5344CB8AC3E}">
        <p14:creationId xmlns:p14="http://schemas.microsoft.com/office/powerpoint/2010/main" val="322712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18319" y="609600"/>
            <a:ext cx="13966284" cy="677108"/>
          </a:xfrm>
          <a:prstGeom prst="rect">
            <a:avLst/>
          </a:prstGeom>
        </p:spPr>
        <p:txBody>
          <a:bodyPr wrap="square">
            <a:spAutoFit/>
          </a:bodyPr>
          <a:lstStyle/>
          <a:p>
            <a:pPr algn="just"/>
            <a:r>
              <a:rPr lang="en-US" sz="3800" b="1" dirty="0" err="1">
                <a:latin typeface="Times New Roman" pitchFamily="18" charset="0"/>
                <a:cs typeface="Times New Roman" pitchFamily="18" charset="0"/>
              </a:rPr>
              <a:t>Bài</a:t>
            </a:r>
            <a:r>
              <a:rPr lang="en-US" sz="3800" b="1" dirty="0">
                <a:latin typeface="Times New Roman" pitchFamily="18" charset="0"/>
                <a:cs typeface="Times New Roman" pitchFamily="18" charset="0"/>
              </a:rPr>
              <a:t> 1. </a:t>
            </a:r>
            <a:r>
              <a:rPr lang="en-US" sz="3800" b="1" dirty="0" err="1">
                <a:latin typeface="Times New Roman" pitchFamily="18" charset="0"/>
                <a:cs typeface="Times New Roman" pitchFamily="18" charset="0"/>
              </a:rPr>
              <a:t>Đọc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đoạn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văn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và</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trả</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lời</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câu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hỏi</a:t>
            </a:r>
            <a:endParaRPr lang="en-US" sz="3800" b="1" dirty="0">
              <a:latin typeface="Times New Roman" pitchFamily="18" charset="0"/>
              <a:cs typeface="Times New Roman" pitchFamily="18" charset="0"/>
            </a:endParaRPr>
          </a:p>
        </p:txBody>
      </p:sp>
      <p:sp>
        <p:nvSpPr>
          <p:cNvPr id="3" name="TextBox 2"/>
          <p:cNvSpPr txBox="1"/>
          <p:nvPr/>
        </p:nvSpPr>
        <p:spPr>
          <a:xfrm>
            <a:off x="251619" y="1757689"/>
            <a:ext cx="15621000" cy="3046988"/>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nhìn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cây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sừng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tháp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đèn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khổng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lồ</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hoa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ngọn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lửa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hồng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tươi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búp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nõn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ánh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nến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trong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xanh</a:t>
            </a:r>
            <a:r>
              <a:rPr lang="en-US" sz="4800" b="1" dirty="0">
                <a:latin typeface="Times New Roman" panose="02020603050405020304" pitchFamily="18" charset="0"/>
                <a:cs typeface="Times New Roman" panose="02020603050405020304" pitchFamily="18" charset="0"/>
              </a:rPr>
              <a:t>.</a:t>
            </a:r>
          </a:p>
        </p:txBody>
      </p:sp>
      <p:sp>
        <p:nvSpPr>
          <p:cNvPr id="2" name="Oval Callout 1"/>
          <p:cNvSpPr/>
          <p:nvPr/>
        </p:nvSpPr>
        <p:spPr>
          <a:xfrm>
            <a:off x="0" y="4804677"/>
            <a:ext cx="16139319" cy="4110723"/>
          </a:xfrm>
          <a:prstGeom prst="wedgeEllipseCallout">
            <a:avLst>
              <a:gd name="adj1" fmla="val -50820"/>
              <a:gd name="adj2" fmla="val 491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Hãy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thảo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luận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nhóm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đôi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trả</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lời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câu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hỏi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sau</a:t>
            </a:r>
            <a:r>
              <a:rPr lang="en-US" sz="4000" b="1" dirty="0">
                <a:solidFill>
                  <a:schemeClr val="tx1"/>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b/ </a:t>
            </a:r>
            <a:r>
              <a:rPr lang="en-US" sz="4000" b="1" dirty="0" err="1">
                <a:solidFill>
                  <a:srgbClr val="0000CC"/>
                </a:solidFill>
                <a:latin typeface="Times New Roman" panose="02020603050405020304" pitchFamily="18" charset="0"/>
                <a:cs typeface="Times New Roman" panose="02020603050405020304" pitchFamily="18" charset="0"/>
              </a:rPr>
              <a:t>Chúng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được</a:t>
            </a:r>
            <a:r>
              <a:rPr lang="en-US" sz="4000" b="1" dirty="0">
                <a:solidFill>
                  <a:srgbClr val="0000CC"/>
                </a:solidFill>
                <a:latin typeface="Times New Roman" panose="02020603050405020304" pitchFamily="18" charset="0"/>
                <a:cs typeface="Times New Roman" panose="02020603050405020304" pitchFamily="18" charset="0"/>
              </a:rPr>
              <a:t> so </a:t>
            </a:r>
            <a:r>
              <a:rPr lang="en-US" sz="4000" b="1" dirty="0" err="1">
                <a:solidFill>
                  <a:srgbClr val="0000CC"/>
                </a:solidFill>
                <a:latin typeface="Times New Roman" panose="02020603050405020304" pitchFamily="18" charset="0"/>
                <a:cs typeface="Times New Roman" panose="02020603050405020304" pitchFamily="18" charset="0"/>
              </a:rPr>
              <a:t>sánh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nhau</a:t>
            </a:r>
            <a:r>
              <a:rPr lang="en-US" sz="4000" b="1" dirty="0">
                <a:solidFill>
                  <a:srgbClr val="0000CC"/>
                </a:solidFill>
                <a:latin typeface="Times New Roman" panose="02020603050405020304" pitchFamily="18" charset="0"/>
                <a:cs typeface="Times New Roman" panose="02020603050405020304" pitchFamily="18" charset="0"/>
              </a:rPr>
              <a:t> ở </a:t>
            </a:r>
            <a:r>
              <a:rPr lang="en-US" sz="4000" b="1" dirty="0" err="1">
                <a:solidFill>
                  <a:srgbClr val="0000CC"/>
                </a:solidFill>
                <a:latin typeface="Times New Roman" panose="02020603050405020304" pitchFamily="18" charset="0"/>
                <a:cs typeface="Times New Roman" panose="02020603050405020304" pitchFamily="18" charset="0"/>
              </a:rPr>
              <a:t>đặc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điểm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gì</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c/ Theo </a:t>
            </a:r>
            <a:r>
              <a:rPr lang="en-US" sz="4000" b="1" dirty="0" err="1">
                <a:solidFill>
                  <a:srgbClr val="0000CC"/>
                </a:solidFill>
                <a:latin typeface="Times New Roman" panose="02020603050405020304" pitchFamily="18" charset="0"/>
                <a:cs typeface="Times New Roman" panose="02020603050405020304" pitchFamily="18" charset="0"/>
              </a:rPr>
              <a:t>em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văn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chứa</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hình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ảnh</a:t>
            </a:r>
            <a:r>
              <a:rPr lang="en-US" sz="4000" b="1" dirty="0">
                <a:solidFill>
                  <a:srgbClr val="0000CC"/>
                </a:solidFill>
                <a:latin typeface="Times New Roman" panose="02020603050405020304" pitchFamily="18" charset="0"/>
                <a:cs typeface="Times New Roman" panose="02020603050405020304" pitchFamily="18" charset="0"/>
              </a:rPr>
              <a:t> so </a:t>
            </a:r>
            <a:r>
              <a:rPr lang="en-US" sz="4000" b="1" dirty="0" err="1">
                <a:solidFill>
                  <a:srgbClr val="0000CC"/>
                </a:solidFill>
                <a:latin typeface="Times New Roman" panose="02020603050405020304" pitchFamily="18" charset="0"/>
                <a:cs typeface="Times New Roman" panose="02020603050405020304" pitchFamily="18" charset="0"/>
              </a:rPr>
              <a:t>sánh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có</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gì</a:t>
            </a:r>
            <a:r>
              <a:rPr lang="en-US" sz="4000" b="1" dirty="0">
                <a:solidFill>
                  <a:srgbClr val="0000CC"/>
                </a:solidFill>
                <a:latin typeface="Times New Roman" panose="02020603050405020304" pitchFamily="18" charset="0"/>
                <a:cs typeface="Times New Roman" panose="02020603050405020304" pitchFamily="18" charset="0"/>
              </a:rPr>
              <a:t> hay?</a:t>
            </a:r>
          </a:p>
        </p:txBody>
      </p:sp>
      <p:sp>
        <p:nvSpPr>
          <p:cNvPr id="4" name="TextBox 3">
            <a:extLst>
              <a:ext uri="{FF2B5EF4-FFF2-40B4-BE49-F238E27FC236}">
                <a16:creationId xmlns:a16="http://schemas.microsoft.com/office/drawing/2014/main" id="{B99CB17C-C18C-954D-A6F9-6F01445490A4}"/>
              </a:ext>
            </a:extLst>
          </p:cNvPr>
          <p:cNvSpPr txBox="1"/>
          <p:nvPr/>
        </p:nvSpPr>
        <p:spPr>
          <a:xfrm>
            <a:off x="251619" y="1757689"/>
            <a:ext cx="15621000" cy="3046988"/>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nhìn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r>
              <a:rPr lang="en-US" sz="4800" b="1" dirty="0">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cây</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gạo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sừng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tháp</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đèn</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khổng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lồ</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solidFill>
                  <a:srgbClr val="FF6600"/>
                </a:solidFill>
                <a:latin typeface="Times New Roman" panose="02020603050405020304" pitchFamily="18" charset="0"/>
                <a:cs typeface="Times New Roman" panose="02020603050405020304" pitchFamily="18" charset="0"/>
              </a:rPr>
              <a:t>bông</a:t>
            </a:r>
            <a:r>
              <a:rPr lang="en-US" sz="4800" b="1" dirty="0">
                <a:solidFill>
                  <a:srgbClr val="FF6600"/>
                </a:solidFill>
                <a:latin typeface="Times New Roman" panose="02020603050405020304" pitchFamily="18" charset="0"/>
                <a:cs typeface="Times New Roman" panose="02020603050405020304" pitchFamily="18" charset="0"/>
              </a:rPr>
              <a:t> </a:t>
            </a:r>
            <a:r>
              <a:rPr lang="en-US" sz="4800" b="1" dirty="0" err="1">
                <a:solidFill>
                  <a:srgbClr val="FF6600"/>
                </a:solidFill>
                <a:latin typeface="Times New Roman" panose="02020603050405020304" pitchFamily="18" charset="0"/>
                <a:cs typeface="Times New Roman" panose="02020603050405020304" pitchFamily="18" charset="0"/>
              </a:rPr>
              <a:t>hoa</a:t>
            </a:r>
            <a:r>
              <a:rPr lang="en-US" sz="4800" b="1" dirty="0">
                <a:solidFill>
                  <a:srgbClr val="FF6600"/>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solidFill>
                  <a:srgbClr val="FF6600"/>
                </a:solidFill>
                <a:latin typeface="Times New Roman" panose="02020603050405020304" pitchFamily="18" charset="0"/>
                <a:cs typeface="Times New Roman" panose="02020603050405020304" pitchFamily="18" charset="0"/>
              </a:rPr>
              <a:t>ngọn</a:t>
            </a:r>
            <a:r>
              <a:rPr lang="en-US" sz="4800" b="1" dirty="0">
                <a:solidFill>
                  <a:srgbClr val="FF6600"/>
                </a:solidFill>
                <a:latin typeface="Times New Roman" panose="02020603050405020304" pitchFamily="18" charset="0"/>
                <a:cs typeface="Times New Roman" panose="02020603050405020304" pitchFamily="18" charset="0"/>
              </a:rPr>
              <a:t> </a:t>
            </a:r>
            <a:r>
              <a:rPr lang="en-US" sz="4800" b="1" dirty="0" err="1">
                <a:solidFill>
                  <a:srgbClr val="FF6600"/>
                </a:solidFill>
                <a:latin typeface="Times New Roman" panose="02020603050405020304" pitchFamily="18" charset="0"/>
                <a:cs typeface="Times New Roman" panose="02020603050405020304" pitchFamily="18" charset="0"/>
              </a:rPr>
              <a:t>lửa</a:t>
            </a:r>
            <a:r>
              <a:rPr lang="en-US" sz="4800" b="1" dirty="0">
                <a:solidFill>
                  <a:srgbClr val="FF6600"/>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hồng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tươi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búp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nõn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trong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xanh</a:t>
            </a:r>
            <a:r>
              <a:rPr lang="en-US" sz="4800" b="1" dirty="0">
                <a:latin typeface="Times New Roman" panose="02020603050405020304" pitchFamily="18" charset="0"/>
                <a:cs typeface="Times New Roman" panose="02020603050405020304" pitchFamily="18" charset="0"/>
              </a:rPr>
              <a:t>.</a:t>
            </a:r>
          </a:p>
        </p:txBody>
      </p:sp>
      <p:cxnSp>
        <p:nvCxnSpPr>
          <p:cNvPr id="5" name="Straight Connector 4">
            <a:extLst>
              <a:ext uri="{FF2B5EF4-FFF2-40B4-BE49-F238E27FC236}">
                <a16:creationId xmlns:a16="http://schemas.microsoft.com/office/drawing/2014/main" id="{8333CC69-F889-8A8F-495A-80B0BC6C8599}"/>
              </a:ext>
            </a:extLst>
          </p:cNvPr>
          <p:cNvCxnSpPr>
            <a:cxnSpLocks/>
          </p:cNvCxnSpPr>
          <p:nvPr/>
        </p:nvCxnSpPr>
        <p:spPr>
          <a:xfrm>
            <a:off x="7909719" y="2590800"/>
            <a:ext cx="2667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6AD400B-D034-C166-E3E6-9E3F324B2F1B}"/>
              </a:ext>
            </a:extLst>
          </p:cNvPr>
          <p:cNvCxnSpPr>
            <a:cxnSpLocks/>
          </p:cNvCxnSpPr>
          <p:nvPr/>
        </p:nvCxnSpPr>
        <p:spPr>
          <a:xfrm>
            <a:off x="251619" y="3276600"/>
            <a:ext cx="22479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B1DAB56-6F85-A646-FC99-457828BB9550}"/>
              </a:ext>
            </a:extLst>
          </p:cNvPr>
          <p:cNvCxnSpPr>
            <a:cxnSpLocks/>
            <a:endCxn id="4" idx="3"/>
          </p:cNvCxnSpPr>
          <p:nvPr/>
        </p:nvCxnSpPr>
        <p:spPr>
          <a:xfrm>
            <a:off x="14484603" y="3276600"/>
            <a:ext cx="1388016" cy="45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5B6713-ECBF-71D3-7097-3555B19FA09A}"/>
              </a:ext>
            </a:extLst>
          </p:cNvPr>
          <p:cNvCxnSpPr>
            <a:cxnSpLocks/>
          </p:cNvCxnSpPr>
          <p:nvPr/>
        </p:nvCxnSpPr>
        <p:spPr>
          <a:xfrm>
            <a:off x="251619" y="4033764"/>
            <a:ext cx="1388016" cy="45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301377-01D1-8ACE-5CC8-42E56A66EE0B}"/>
              </a:ext>
            </a:extLst>
          </p:cNvPr>
          <p:cNvCxnSpPr>
            <a:cxnSpLocks/>
          </p:cNvCxnSpPr>
          <p:nvPr/>
        </p:nvCxnSpPr>
        <p:spPr>
          <a:xfrm>
            <a:off x="14466917" y="4038548"/>
            <a:ext cx="1388016" cy="45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994E27-7549-9FDA-2F97-71EEA0C4DCB7}"/>
              </a:ext>
            </a:extLst>
          </p:cNvPr>
          <p:cNvCxnSpPr>
            <a:cxnSpLocks/>
          </p:cNvCxnSpPr>
          <p:nvPr/>
        </p:nvCxnSpPr>
        <p:spPr>
          <a:xfrm>
            <a:off x="342630" y="4759551"/>
            <a:ext cx="1388016" cy="45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4708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14" presetClass="exit" presetSubtype="10" fill="hold" grpId="1" nodeType="withEffect">
                                  <p:stCondLst>
                                    <p:cond delay="0"/>
                                  </p:stCondLst>
                                  <p:childTnLst>
                                    <p:animEffect transition="out" filter="randombar(horizont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par>
                                <p:cTn id="49" presetID="2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3" grpId="1"/>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76637" cy="9144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29" y="-21201"/>
            <a:ext cx="8782250" cy="7753187"/>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grass, tree, sky, outdoor&#10;&#10;Description automatically generated">
            <a:extLst>
              <a:ext uri="{FF2B5EF4-FFF2-40B4-BE49-F238E27FC236}">
                <a16:creationId xmlns:a16="http://schemas.microsoft.com/office/drawing/2014/main" id="{D4608B76-95EC-5670-255C-3E1DC70EC05C}"/>
              </a:ext>
            </a:extLst>
          </p:cNvPr>
          <p:cNvPicPr>
            <a:picLocks noChangeAspect="1"/>
          </p:cNvPicPr>
          <p:nvPr/>
        </p:nvPicPr>
        <p:blipFill rotWithShape="1">
          <a:blip r:embed="rId2">
            <a:extLst>
              <a:ext uri="{28A0092B-C50C-407E-A947-70E740481C1C}">
                <a14:useLocalDpi xmlns:a14="http://schemas.microsoft.com/office/drawing/2010/main" val="0"/>
              </a:ext>
            </a:extLst>
          </a:blip>
          <a:srcRect l="1516" r="20953" b="1"/>
          <a:stretch/>
        </p:blipFill>
        <p:spPr>
          <a:xfrm>
            <a:off x="20" y="-71719"/>
            <a:ext cx="8441565" cy="745821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4" name="Freeform: Shape 13">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41585" cy="7458213"/>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3417" y="1887108"/>
            <a:ext cx="7564247" cy="7288696"/>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picture containing sky, outdoor, building, place of worship&#10;&#10;Description automatically generated">
            <a:extLst>
              <a:ext uri="{FF2B5EF4-FFF2-40B4-BE49-F238E27FC236}">
                <a16:creationId xmlns:a16="http://schemas.microsoft.com/office/drawing/2014/main" id="{E525990D-017E-AE38-6D98-6DF46FB42A28}"/>
              </a:ext>
            </a:extLst>
          </p:cNvPr>
          <p:cNvPicPr>
            <a:picLocks noChangeAspect="1"/>
          </p:cNvPicPr>
          <p:nvPr/>
        </p:nvPicPr>
        <p:blipFill rotWithShape="1">
          <a:blip r:embed="rId3">
            <a:extLst>
              <a:ext uri="{28A0092B-C50C-407E-A947-70E740481C1C}">
                <a14:useLocalDpi xmlns:a14="http://schemas.microsoft.com/office/drawing/2010/main" val="0"/>
              </a:ext>
            </a:extLst>
          </a:blip>
          <a:srcRect r="21138" b="-1"/>
          <a:stretch/>
        </p:blipFill>
        <p:spPr>
          <a:xfrm>
            <a:off x="9072743" y="2247156"/>
            <a:ext cx="7203894" cy="6896846"/>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8" name="Freeform: Shape 17">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2743" y="2247153"/>
            <a:ext cx="7203894" cy="6896847"/>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Rectangle 1">
            <a:extLst>
              <a:ext uri="{FF2B5EF4-FFF2-40B4-BE49-F238E27FC236}">
                <a16:creationId xmlns:a16="http://schemas.microsoft.com/office/drawing/2014/main" id="{4D33E5F1-2CAF-798D-F0ED-BC334200BC19}"/>
              </a:ext>
            </a:extLst>
          </p:cNvPr>
          <p:cNvSpPr/>
          <p:nvPr/>
        </p:nvSpPr>
        <p:spPr>
          <a:xfrm>
            <a:off x="1432719" y="7764575"/>
            <a:ext cx="6705600" cy="923330"/>
          </a:xfrm>
          <a:prstGeom prst="rect">
            <a:avLst/>
          </a:prstGeom>
        </p:spPr>
        <p:txBody>
          <a:bodyPr wrap="square">
            <a:spAutoFit/>
          </a:bodyPr>
          <a:lstStyle/>
          <a:p>
            <a:pPr algn="just"/>
            <a:r>
              <a:rPr lang="en-US" sz="5400" b="1" dirty="0" err="1">
                <a:solidFill>
                  <a:srgbClr val="FF0000"/>
                </a:solidFill>
                <a:latin typeface="Times New Roman" pitchFamily="18" charset="0"/>
                <a:cs typeface="Times New Roman" pitchFamily="18" charset="0"/>
              </a:rPr>
              <a:t>sừng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sững</a:t>
            </a:r>
            <a:r>
              <a:rPr lang="en-US" sz="5400" b="1" dirty="0">
                <a:solidFill>
                  <a:srgbClr val="FF0000"/>
                </a:solidFill>
                <a:latin typeface="Times New Roman" pitchFamily="18" charset="0"/>
                <a:cs typeface="Times New Roman" pitchFamily="18" charset="0"/>
              </a:rPr>
              <a:t> – </a:t>
            </a:r>
            <a:r>
              <a:rPr lang="en-US" sz="5400" b="1" dirty="0" err="1">
                <a:solidFill>
                  <a:srgbClr val="FF0000"/>
                </a:solidFill>
                <a:latin typeface="Times New Roman" pitchFamily="18" charset="0"/>
                <a:cs typeface="Times New Roman" pitchFamily="18" charset="0"/>
              </a:rPr>
              <a:t>khổng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lồ</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9716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76637" cy="9144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43" name="Freeform: Shape 42">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29" y="-21201"/>
            <a:ext cx="8782250" cy="7753187"/>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grass, tree, sky, outdoor&#10;&#10;Description automatically generated">
            <a:extLst>
              <a:ext uri="{FF2B5EF4-FFF2-40B4-BE49-F238E27FC236}">
                <a16:creationId xmlns:a16="http://schemas.microsoft.com/office/drawing/2014/main" id="{BD4CDB23-3DEC-AD21-07E7-B5EC3FAFDBFD}"/>
              </a:ext>
            </a:extLst>
          </p:cNvPr>
          <p:cNvPicPr>
            <a:picLocks noChangeAspect="1"/>
          </p:cNvPicPr>
          <p:nvPr/>
        </p:nvPicPr>
        <p:blipFill rotWithShape="1">
          <a:blip r:embed="rId2">
            <a:extLst>
              <a:ext uri="{28A0092B-C50C-407E-A947-70E740481C1C}">
                <a14:useLocalDpi xmlns:a14="http://schemas.microsoft.com/office/drawing/2010/main" val="0"/>
              </a:ext>
            </a:extLst>
          </a:blip>
          <a:srcRect l="1516" r="20953" b="1"/>
          <a:stretch/>
        </p:blipFill>
        <p:spPr>
          <a:xfrm>
            <a:off x="20" y="-2"/>
            <a:ext cx="8441565" cy="745821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45" name="Freeform: Shape 44">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41585" cy="7458213"/>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3417" y="1887108"/>
            <a:ext cx="7564247" cy="7288696"/>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picture containing vegetable&#10;&#10;Description automatically generated">
            <a:extLst>
              <a:ext uri="{FF2B5EF4-FFF2-40B4-BE49-F238E27FC236}">
                <a16:creationId xmlns:a16="http://schemas.microsoft.com/office/drawing/2014/main" id="{95982543-F20E-BE30-A98A-EE86753561DA}"/>
              </a:ext>
            </a:extLst>
          </p:cNvPr>
          <p:cNvPicPr>
            <a:picLocks noChangeAspect="1"/>
          </p:cNvPicPr>
          <p:nvPr/>
        </p:nvPicPr>
        <p:blipFill rotWithShape="1">
          <a:blip r:embed="rId3">
            <a:extLst>
              <a:ext uri="{28A0092B-C50C-407E-A947-70E740481C1C}">
                <a14:useLocalDpi xmlns:a14="http://schemas.microsoft.com/office/drawing/2010/main" val="0"/>
              </a:ext>
            </a:extLst>
          </a:blip>
          <a:srcRect t="4262" r="1" b="1"/>
          <a:stretch/>
        </p:blipFill>
        <p:spPr>
          <a:xfrm>
            <a:off x="9218659" y="2475754"/>
            <a:ext cx="7203894" cy="6668246"/>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9" name="Freeform: Shape 48">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2743" y="2247153"/>
            <a:ext cx="7203894" cy="6896847"/>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A close up of some flowers&#10;&#10;Description automatically generated with low confidence">
            <a:extLst>
              <a:ext uri="{FF2B5EF4-FFF2-40B4-BE49-F238E27FC236}">
                <a16:creationId xmlns:a16="http://schemas.microsoft.com/office/drawing/2014/main" id="{58987BB5-7E85-1995-3320-E16BC32E1ABC}"/>
              </a:ext>
            </a:extLst>
          </p:cNvPr>
          <p:cNvPicPr>
            <a:picLocks noChangeAspect="1"/>
          </p:cNvPicPr>
          <p:nvPr/>
        </p:nvPicPr>
        <p:blipFill rotWithShape="1">
          <a:blip r:embed="rId4">
            <a:extLst>
              <a:ext uri="{28A0092B-C50C-407E-A947-70E740481C1C}">
                <a14:useLocalDpi xmlns:a14="http://schemas.microsoft.com/office/drawing/2010/main" val="0"/>
              </a:ext>
            </a:extLst>
          </a:blip>
          <a:srcRect l="27425" b="14168"/>
          <a:stretch/>
        </p:blipFill>
        <p:spPr>
          <a:xfrm>
            <a:off x="5253445" y="2792117"/>
            <a:ext cx="4839631" cy="3581400"/>
          </a:xfrm>
          <a:prstGeom prst="rect">
            <a:avLst/>
          </a:prstGeom>
        </p:spPr>
      </p:pic>
      <p:sp>
        <p:nvSpPr>
          <p:cNvPr id="2" name="Rectangle 1">
            <a:extLst>
              <a:ext uri="{FF2B5EF4-FFF2-40B4-BE49-F238E27FC236}">
                <a16:creationId xmlns:a16="http://schemas.microsoft.com/office/drawing/2014/main" id="{91472003-8125-D193-9147-9D4F89FE23B2}"/>
              </a:ext>
            </a:extLst>
          </p:cNvPr>
          <p:cNvSpPr/>
          <p:nvPr/>
        </p:nvSpPr>
        <p:spPr>
          <a:xfrm>
            <a:off x="1432719" y="7764575"/>
            <a:ext cx="6705600" cy="923330"/>
          </a:xfrm>
          <a:prstGeom prst="rect">
            <a:avLst/>
          </a:prstGeom>
        </p:spPr>
        <p:txBody>
          <a:bodyPr wrap="square">
            <a:spAutoFit/>
          </a:bodyPr>
          <a:lstStyle/>
          <a:p>
            <a:pPr algn="just"/>
            <a:r>
              <a:rPr lang="en-US" sz="5400" b="1" dirty="0" err="1">
                <a:solidFill>
                  <a:srgbClr val="FF0000"/>
                </a:solidFill>
                <a:latin typeface="Times New Roman" pitchFamily="18" charset="0"/>
                <a:cs typeface="Times New Roman" pitchFamily="18" charset="0"/>
              </a:rPr>
              <a:t>hồng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tươi</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201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72568"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29896" y="814304"/>
            <a:ext cx="1014110" cy="7614620"/>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32931" y="457438"/>
            <a:ext cx="644355" cy="7361886"/>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5" y="453898"/>
            <a:ext cx="6181355" cy="7021060"/>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4003" y="1428750"/>
            <a:ext cx="9732631" cy="6989731"/>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blur&#10;&#10;Description automatically generated">
            <a:extLst>
              <a:ext uri="{FF2B5EF4-FFF2-40B4-BE49-F238E27FC236}">
                <a16:creationId xmlns:a16="http://schemas.microsoft.com/office/drawing/2014/main" id="{2271A593-FEB4-EC5B-363B-840C8981E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7219" y="2286706"/>
            <a:ext cx="5289483" cy="5289483"/>
          </a:xfrm>
          <a:prstGeom prst="rect">
            <a:avLst/>
          </a:prstGeom>
        </p:spPr>
      </p:pic>
      <p:pic>
        <p:nvPicPr>
          <p:cNvPr id="4" name="Picture 3" descr="A picture containing grass, tree, sky, outdoor&#10;&#10;Description automatically generated">
            <a:extLst>
              <a:ext uri="{FF2B5EF4-FFF2-40B4-BE49-F238E27FC236}">
                <a16:creationId xmlns:a16="http://schemas.microsoft.com/office/drawing/2014/main" id="{118BE81B-5D69-CC74-3FF8-D12FC494F834}"/>
              </a:ext>
            </a:extLst>
          </p:cNvPr>
          <p:cNvPicPr>
            <a:picLocks noChangeAspect="1"/>
          </p:cNvPicPr>
          <p:nvPr/>
        </p:nvPicPr>
        <p:blipFill rotWithShape="1">
          <a:blip r:embed="rId3">
            <a:extLst>
              <a:ext uri="{28A0092B-C50C-407E-A947-70E740481C1C}">
                <a14:useLocalDpi xmlns:a14="http://schemas.microsoft.com/office/drawing/2010/main" val="0"/>
              </a:ext>
            </a:extLst>
          </a:blip>
          <a:srcRect l="1516" r="20953" b="1"/>
          <a:stretch/>
        </p:blipFill>
        <p:spPr>
          <a:xfrm>
            <a:off x="21" y="453899"/>
            <a:ext cx="6177266" cy="693259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pic>
        <p:nvPicPr>
          <p:cNvPr id="2" name="Picture 1" descr="A picture containing tree, outdoor, sky, branch&#10;&#10;Description automatically generated">
            <a:extLst>
              <a:ext uri="{FF2B5EF4-FFF2-40B4-BE49-F238E27FC236}">
                <a16:creationId xmlns:a16="http://schemas.microsoft.com/office/drawing/2014/main" id="{9605C624-4ADE-A44A-8C33-1E00CA115987}"/>
              </a:ext>
            </a:extLst>
          </p:cNvPr>
          <p:cNvPicPr>
            <a:picLocks noChangeAspect="1"/>
          </p:cNvPicPr>
          <p:nvPr/>
        </p:nvPicPr>
        <p:blipFill rotWithShape="1">
          <a:blip r:embed="rId4">
            <a:extLst>
              <a:ext uri="{28A0092B-C50C-407E-A947-70E740481C1C}">
                <a14:useLocalDpi xmlns:a14="http://schemas.microsoft.com/office/drawing/2010/main" val="0"/>
              </a:ext>
            </a:extLst>
          </a:blip>
          <a:srcRect l="44118" t="46252" r="40089" b="45275"/>
          <a:stretch/>
        </p:blipFill>
        <p:spPr>
          <a:xfrm>
            <a:off x="5390401" y="633094"/>
            <a:ext cx="3889685" cy="3286337"/>
          </a:xfrm>
          <a:prstGeom prst="rect">
            <a:avLst/>
          </a:prstGeom>
        </p:spPr>
      </p:pic>
      <p:sp>
        <p:nvSpPr>
          <p:cNvPr id="5" name="Rectangle 4">
            <a:extLst>
              <a:ext uri="{FF2B5EF4-FFF2-40B4-BE49-F238E27FC236}">
                <a16:creationId xmlns:a16="http://schemas.microsoft.com/office/drawing/2014/main" id="{E2E61BE7-706D-78E0-7E26-BA5F03A5476E}"/>
              </a:ext>
            </a:extLst>
          </p:cNvPr>
          <p:cNvSpPr/>
          <p:nvPr/>
        </p:nvSpPr>
        <p:spPr>
          <a:xfrm>
            <a:off x="1432719" y="7764575"/>
            <a:ext cx="6705600" cy="923330"/>
          </a:xfrm>
          <a:prstGeom prst="rect">
            <a:avLst/>
          </a:prstGeom>
        </p:spPr>
        <p:txBody>
          <a:bodyPr wrap="square">
            <a:spAutoFit/>
          </a:bodyPr>
          <a:lstStyle/>
          <a:p>
            <a:pPr algn="just"/>
            <a:r>
              <a:rPr lang="en-US" sz="5400" b="1" dirty="0" err="1">
                <a:solidFill>
                  <a:srgbClr val="FF0000"/>
                </a:solidFill>
                <a:latin typeface="Times New Roman" pitchFamily="18" charset="0"/>
                <a:cs typeface="Times New Roman" pitchFamily="18" charset="0"/>
              </a:rPr>
              <a:t>trong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xanh</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037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18319" y="609600"/>
            <a:ext cx="13966284" cy="677108"/>
          </a:xfrm>
          <a:prstGeom prst="rect">
            <a:avLst/>
          </a:prstGeom>
        </p:spPr>
        <p:txBody>
          <a:bodyPr wrap="square">
            <a:spAutoFit/>
          </a:bodyPr>
          <a:lstStyle/>
          <a:p>
            <a:pPr algn="just"/>
            <a:r>
              <a:rPr lang="en-US" sz="3800" b="1" dirty="0" err="1">
                <a:latin typeface="Times New Roman" pitchFamily="18" charset="0"/>
                <a:cs typeface="Times New Roman" pitchFamily="18" charset="0"/>
              </a:rPr>
              <a:t>Bài</a:t>
            </a:r>
            <a:r>
              <a:rPr lang="en-US" sz="3800" b="1" dirty="0">
                <a:latin typeface="Times New Roman" pitchFamily="18" charset="0"/>
                <a:cs typeface="Times New Roman" pitchFamily="18" charset="0"/>
              </a:rPr>
              <a:t> 1. </a:t>
            </a:r>
            <a:r>
              <a:rPr lang="en-US" sz="3800" b="1" dirty="0" err="1">
                <a:latin typeface="Times New Roman" pitchFamily="18" charset="0"/>
                <a:cs typeface="Times New Roman" pitchFamily="18" charset="0"/>
              </a:rPr>
              <a:t>Đọc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đoạn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văn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và</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trả</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lời</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câu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hỏi</a:t>
            </a:r>
            <a:endParaRPr lang="en-US" sz="3800" b="1" dirty="0">
              <a:latin typeface="Times New Roman" pitchFamily="18" charset="0"/>
              <a:cs typeface="Times New Roman" pitchFamily="18" charset="0"/>
            </a:endParaRPr>
          </a:p>
        </p:txBody>
      </p:sp>
      <p:sp>
        <p:nvSpPr>
          <p:cNvPr id="3" name="TextBox 2"/>
          <p:cNvSpPr txBox="1"/>
          <p:nvPr/>
        </p:nvSpPr>
        <p:spPr>
          <a:xfrm>
            <a:off x="251619" y="1757689"/>
            <a:ext cx="15621000" cy="3046988"/>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nhìn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cây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sừng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tháp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đèn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khổng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lồ</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hoa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ngọn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lửa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hồng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tươi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búp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nõn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ánh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nến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trong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xanh</a:t>
            </a:r>
            <a:r>
              <a:rPr lang="en-US" sz="48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99CB17C-C18C-954D-A6F9-6F01445490A4}"/>
              </a:ext>
            </a:extLst>
          </p:cNvPr>
          <p:cNvSpPr txBox="1"/>
          <p:nvPr/>
        </p:nvSpPr>
        <p:spPr>
          <a:xfrm>
            <a:off x="251619" y="1757689"/>
            <a:ext cx="15621000" cy="3046988"/>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nhìn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r>
              <a:rPr lang="en-US" sz="4800" b="1" dirty="0">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cây</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gạo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sừng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tháp</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đèn</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khổng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lồ</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bông</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hoa</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ngọn</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lửa</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hồng</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tươi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búp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nõn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a:t>
            </a:r>
            <a:r>
              <a:rPr lang="en-US" sz="4800" b="1" dirty="0">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trong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xanh</a:t>
            </a:r>
            <a:r>
              <a:rPr lang="en-US" sz="4800" b="1" dirty="0">
                <a:latin typeface="Times New Roman" panose="02020603050405020304" pitchFamily="18" charset="0"/>
                <a:cs typeface="Times New Roman" panose="02020603050405020304" pitchFamily="18" charset="0"/>
              </a:rPr>
              <a:t>.</a:t>
            </a:r>
          </a:p>
        </p:txBody>
      </p:sp>
      <p:sp>
        <p:nvSpPr>
          <p:cNvPr id="5" name="Oval Callout 22">
            <a:extLst>
              <a:ext uri="{FF2B5EF4-FFF2-40B4-BE49-F238E27FC236}">
                <a16:creationId xmlns:a16="http://schemas.microsoft.com/office/drawing/2014/main" id="{8F100BC3-0096-3651-9DB4-F469ADEF84A2}"/>
              </a:ext>
            </a:extLst>
          </p:cNvPr>
          <p:cNvSpPr/>
          <p:nvPr/>
        </p:nvSpPr>
        <p:spPr>
          <a:xfrm>
            <a:off x="4960938" y="4191000"/>
            <a:ext cx="11049000" cy="3958323"/>
          </a:xfrm>
          <a:prstGeom prst="wedgeEllipseCallout">
            <a:avLst>
              <a:gd name="adj1" fmla="val -52884"/>
              <a:gd name="adj2" fmla="val 698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800" dirty="0">
              <a:solidFill>
                <a:srgbClr val="FF0000"/>
              </a:solidFill>
              <a:latin typeface="Times New Roman" panose="02020603050405020304" pitchFamily="18" charset="0"/>
              <a:cs typeface="Times New Roman" panose="02020603050405020304" pitchFamily="18" charset="0"/>
            </a:endParaRPr>
          </a:p>
          <a:p>
            <a:pPr algn="just"/>
            <a:r>
              <a:rPr lang="nl-NL" sz="3200" dirty="0">
                <a:solidFill>
                  <a:srgbClr val="FF0000"/>
                </a:solidFill>
                <a:latin typeface="Times New Roman" panose="02020603050405020304" pitchFamily="18" charset="0"/>
                <a:cs typeface="Times New Roman" panose="02020603050405020304" pitchFamily="18" charset="0"/>
              </a:rPr>
              <a:t>	</a:t>
            </a:r>
            <a:r>
              <a:rPr lang="nl-NL" sz="4000" dirty="0">
                <a:solidFill>
                  <a:srgbClr val="0000CC"/>
                </a:solidFill>
                <a:latin typeface="Times New Roman" panose="02020603050405020304" pitchFamily="18" charset="0"/>
                <a:cs typeface="Times New Roman" panose="02020603050405020304" pitchFamily="18" charset="0"/>
              </a:rPr>
              <a:t>Câu văn chứa hình ảnh so sánh đem tới sự nhận thức mới mẻ về sự vật, giúp sự vật cụ thể hơn, sinh động hơn, giàu sức gợi hình, gợi cảm hơn. </a:t>
            </a:r>
            <a:endParaRPr lang="en-US" sz="4000" dirty="0">
              <a:solidFill>
                <a:srgbClr val="0000CC"/>
              </a:solidFill>
              <a:latin typeface="Times New Roman" panose="02020603050405020304" pitchFamily="18" charset="0"/>
              <a:cs typeface="Times New Roman" panose="02020603050405020304" pitchFamily="18" charset="0"/>
            </a:endParaRPr>
          </a:p>
          <a:p>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8733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9987</TotalTime>
  <Words>1387</Words>
  <Application>Microsoft Office PowerPoint</Application>
  <PresentationFormat>Custom</PresentationFormat>
  <Paragraphs>108</Paragraphs>
  <Slides>24</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Meiryo</vt:lpstr>
      <vt:lpstr>Arial</vt:lpstr>
      <vt:lpstr>SVN-Gretoon</vt:lpstr>
      <vt:lpstr>SVN-Poky's</vt:lpstr>
      <vt:lpstr>Times New Roman</vt:lpstr>
      <vt:lpstr>UVN Banh Mi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DELL</cp:lastModifiedBy>
  <cp:revision>1061</cp:revision>
  <dcterms:created xsi:type="dcterms:W3CDTF">2008-09-09T22:52:10Z</dcterms:created>
  <dcterms:modified xsi:type="dcterms:W3CDTF">2023-02-06T09:35:22Z</dcterms:modified>
</cp:coreProperties>
</file>