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8"/>
  </p:notesMasterIdLst>
  <p:sldIdLst>
    <p:sldId id="642" r:id="rId2"/>
    <p:sldId id="641" r:id="rId3"/>
    <p:sldId id="634" r:id="rId4"/>
    <p:sldId id="338" r:id="rId5"/>
    <p:sldId id="722" r:id="rId6"/>
    <p:sldId id="741" r:id="rId7"/>
    <p:sldId id="757" r:id="rId8"/>
    <p:sldId id="262" r:id="rId9"/>
    <p:sldId id="746" r:id="rId10"/>
    <p:sldId id="759" r:id="rId11"/>
    <p:sldId id="760" r:id="rId12"/>
    <p:sldId id="710" r:id="rId13"/>
    <p:sldId id="761" r:id="rId14"/>
    <p:sldId id="330" r:id="rId15"/>
    <p:sldId id="373" r:id="rId16"/>
    <p:sldId id="644" r:id="rId17"/>
  </p:sldIdLst>
  <p:sldSz cx="12161838" cy="6858000"/>
  <p:notesSz cx="6858000" cy="9144000"/>
  <p:embeddedFontLst>
    <p:embeddedFont>
      <p:font typeface="Bebas Neue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redoka One" panose="020B0604020202020204" charset="0"/>
      <p:regular r:id="rId24"/>
    </p:embeddedFont>
    <p:embeddedFont>
      <p:font typeface="HP001 4 hàng" panose="020B0604020202020204" charset="0"/>
      <p:regular r:id="rId25"/>
      <p:bold r:id="rId26"/>
    </p:embeddedFont>
    <p:embeddedFont>
      <p:font typeface="Mulish" panose="020B0604020202020204" charset="0"/>
      <p:regular r:id="rId27"/>
      <p:bold r:id="rId28"/>
      <p:italic r:id="rId29"/>
      <p:boldItalic r:id="rId30"/>
    </p:embeddedFont>
    <p:embeddedFont>
      <p:font typeface="Palanquin Dark" panose="020B0604020202020204" charset="0"/>
      <p:regular r:id="rId31"/>
      <p:bold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Titan One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E8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47" autoAdjust="0"/>
  </p:normalViewPr>
  <p:slideViewPr>
    <p:cSldViewPr>
      <p:cViewPr varScale="1">
        <p:scale>
          <a:sx n="98" d="100"/>
          <a:sy n="98" d="100"/>
        </p:scale>
        <p:origin x="1044" y="10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907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chu vi hình vuông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chu vi hình vuông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836622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vận</a:t>
            </a:r>
            <a:r>
              <a:rPr lang="en-US" b="0" dirty="0"/>
              <a:t> </a:t>
            </a:r>
            <a:r>
              <a:rPr lang="en-US" b="0" dirty="0" err="1"/>
              <a:t>dụng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(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r>
              <a:rPr lang="en-US" b="0" dirty="0"/>
              <a:t>)</a:t>
            </a:r>
          </a:p>
          <a:p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cùng</a:t>
            </a:r>
            <a:r>
              <a:rPr lang="en-US" dirty="0"/>
              <a:t> HS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GV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ạ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705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904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41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42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1273" y="1569867"/>
            <a:ext cx="7059692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1273" y="4709533"/>
            <a:ext cx="7059692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1342" y="2036975"/>
            <a:ext cx="7639154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1729" y="5715300"/>
            <a:ext cx="11351747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43520" y="1744277"/>
            <a:ext cx="357142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76343" y="2127181"/>
            <a:ext cx="358018" cy="335080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50853" y="4283803"/>
            <a:ext cx="4027154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35141" y="4411270"/>
            <a:ext cx="2718031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714" y="-17300"/>
            <a:ext cx="24993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612" y="-100750"/>
            <a:ext cx="647050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8751" y="-63677"/>
            <a:ext cx="1121822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0926" y="-91457"/>
            <a:ext cx="154420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6986" y="-45107"/>
            <a:ext cx="2017431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35232" y="5848480"/>
            <a:ext cx="1504460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579693" y="5488752"/>
            <a:ext cx="2178987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277441" y="5125677"/>
            <a:ext cx="2837595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5538" y="4206957"/>
            <a:ext cx="972034" cy="71629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584803" y="297922"/>
            <a:ext cx="1249218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39942" y="1096338"/>
            <a:ext cx="767538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0137" y="5404045"/>
            <a:ext cx="1289117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72594" y="1060437"/>
            <a:ext cx="647281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69056" y="6219701"/>
            <a:ext cx="854349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84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00275" y="5208130"/>
            <a:ext cx="722701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17482" y="2926441"/>
            <a:ext cx="5250977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17648" y="2004099"/>
            <a:ext cx="5250977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15973" y="-258267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11764" y="743252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61594" y="2319867"/>
            <a:ext cx="234252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7070" y="1664281"/>
            <a:ext cx="469017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59223" y="341601"/>
            <a:ext cx="8565909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51656" y="6281334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12122" y="5941767"/>
            <a:ext cx="4117816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085" y="2991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8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6676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0205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0207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491775" y="330175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79243" y="4336649"/>
            <a:ext cx="3003352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79244" y="5270740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1680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58281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58279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89296" y="5153918"/>
            <a:ext cx="3706195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22501" y="4608008"/>
            <a:ext cx="3928633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6352" y="516801"/>
            <a:ext cx="1241188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13478" y="-88699"/>
            <a:ext cx="1187971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9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1388" y="3534620"/>
            <a:ext cx="5539063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1388" y="1854317"/>
            <a:ext cx="5539063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49134" y="5866983"/>
            <a:ext cx="3300306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89167" y="5208101"/>
            <a:ext cx="722674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1174" y="4903452"/>
            <a:ext cx="579031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3670" y="6309631"/>
            <a:ext cx="2301696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6985" y="6057326"/>
            <a:ext cx="3365870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598965" y="25775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3680" y="-286666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14541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50453" y="-289899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2532" y="411868"/>
            <a:ext cx="10936776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17807" y="926285"/>
            <a:ext cx="8726225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696112" y="6139198"/>
            <a:ext cx="297664" cy="63691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6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9" r:id="rId3"/>
    <p:sldLayoutId id="2147483670" r:id="rId4"/>
    <p:sldLayoutId id="2147483675" r:id="rId5"/>
    <p:sldLayoutId id="2147483678" r:id="rId6"/>
    <p:sldLayoutId id="2147483679" r:id="rId7"/>
    <p:sldLayoutId id="2147483684" r:id="rId8"/>
    <p:sldLayoutId id="2147483686" r:id="rId9"/>
    <p:sldLayoutId id="21474836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9928414" y="375824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E04EA84-3B5A-4FF7-9AC1-26EAC663B6E1}"/>
              </a:ext>
            </a:extLst>
          </p:cNvPr>
          <p:cNvSpPr txBox="1">
            <a:spLocks/>
          </p:cNvSpPr>
          <p:nvPr/>
        </p:nvSpPr>
        <p:spPr>
          <a:xfrm>
            <a:off x="2768551" y="2112152"/>
            <a:ext cx="7272807" cy="1965232"/>
          </a:xfrm>
          <a:prstGeom prst="rect">
            <a:avLst/>
          </a:prstGeom>
          <a:solidFill>
            <a:srgbClr val="F8F5E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Font typeface="Titan One"/>
              <a:buNone/>
              <a:defRPr sz="7980" b="0" i="0" u="none" strike="noStrike" cap="none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6916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6916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6916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6916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6916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6916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6916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6916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L</a:t>
            </a:r>
            <a:r>
              <a:rPr lang="vi-VN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ơng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Loan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: 3A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: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Tiểu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/>
        </p:nvGraphicFramePr>
        <p:xfrm>
          <a:off x="59519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/>
        </p:nvGraphicFramePr>
        <p:xfrm>
          <a:off x="59519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6CAD77-CB0B-ADC4-D4FE-2564E99C7E2C}"/>
              </a:ext>
            </a:extLst>
          </p:cNvPr>
          <p:cNvSpPr txBox="1"/>
          <p:nvPr/>
        </p:nvSpPr>
        <p:spPr>
          <a:xfrm>
            <a:off x="3776663" y="188640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36 180</a:t>
            </a:r>
            <a:endParaRPr lang="en-US" sz="52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78C3C7-6C33-1B80-B89A-9E24D3E370CA}"/>
              </a:ext>
            </a:extLst>
          </p:cNvPr>
          <p:cNvCxnSpPr>
            <a:cxnSpLocks/>
          </p:cNvCxnSpPr>
          <p:nvPr/>
        </p:nvCxnSpPr>
        <p:spPr>
          <a:xfrm>
            <a:off x="5970738" y="246990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DC0A79-F527-1E9A-209C-49BD1BF9DDC7}"/>
              </a:ext>
            </a:extLst>
          </p:cNvPr>
          <p:cNvCxnSpPr>
            <a:cxnSpLocks/>
          </p:cNvCxnSpPr>
          <p:nvPr/>
        </p:nvCxnSpPr>
        <p:spPr>
          <a:xfrm>
            <a:off x="5970738" y="1098479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5946B5-47D0-D4AC-D1F1-8345095D1B23}"/>
              </a:ext>
            </a:extLst>
          </p:cNvPr>
          <p:cNvSpPr txBox="1"/>
          <p:nvPr/>
        </p:nvSpPr>
        <p:spPr>
          <a:xfrm>
            <a:off x="6131988" y="168334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14AFF2-20B8-8115-33DB-8746FEFD10E0}"/>
              </a:ext>
            </a:extLst>
          </p:cNvPr>
          <p:cNvSpPr txBox="1"/>
          <p:nvPr/>
        </p:nvSpPr>
        <p:spPr>
          <a:xfrm>
            <a:off x="6071028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9</a:t>
            </a:r>
            <a:endParaRPr lang="en-US" sz="5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C7EB10-ACDD-678E-0508-1D37E8AB411E}"/>
              </a:ext>
            </a:extLst>
          </p:cNvPr>
          <p:cNvSpPr txBox="1"/>
          <p:nvPr/>
        </p:nvSpPr>
        <p:spPr>
          <a:xfrm>
            <a:off x="4151298" y="114366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0133-BDA5-2142-E3E1-171D4136DB5F}"/>
              </a:ext>
            </a:extLst>
          </p:cNvPr>
          <p:cNvSpPr txBox="1"/>
          <p:nvPr/>
        </p:nvSpPr>
        <p:spPr>
          <a:xfrm>
            <a:off x="4687251" y="114366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A17CC1-38B4-686E-B971-D3258B573190}"/>
              </a:ext>
            </a:extLst>
          </p:cNvPr>
          <p:cNvSpPr txBox="1"/>
          <p:nvPr/>
        </p:nvSpPr>
        <p:spPr>
          <a:xfrm>
            <a:off x="6559955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7F4654-C57E-05AB-E483-BC34E8035B68}"/>
              </a:ext>
            </a:extLst>
          </p:cNvPr>
          <p:cNvSpPr txBox="1"/>
          <p:nvPr/>
        </p:nvSpPr>
        <p:spPr>
          <a:xfrm>
            <a:off x="4715462" y="20794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004CC6-0402-8DDB-84C0-0A33D71029ED}"/>
              </a:ext>
            </a:extLst>
          </p:cNvPr>
          <p:cNvSpPr txBox="1"/>
          <p:nvPr/>
        </p:nvSpPr>
        <p:spPr>
          <a:xfrm>
            <a:off x="5087022" y="20794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8</a:t>
            </a:r>
            <a:endParaRPr lang="en-US" sz="5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7AE8BD-3F32-759B-A758-F1E9C41687E4}"/>
              </a:ext>
            </a:extLst>
          </p:cNvPr>
          <p:cNvSpPr txBox="1"/>
          <p:nvPr/>
        </p:nvSpPr>
        <p:spPr>
          <a:xfrm>
            <a:off x="6956207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E2614C-4385-B52A-6D5B-047E73B227D7}"/>
              </a:ext>
            </a:extLst>
          </p:cNvPr>
          <p:cNvSpPr txBox="1"/>
          <p:nvPr/>
        </p:nvSpPr>
        <p:spPr>
          <a:xfrm>
            <a:off x="5094619" y="3019227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4EFA53-9202-33F2-F574-F323ED741F97}"/>
              </a:ext>
            </a:extLst>
          </p:cNvPr>
          <p:cNvSpPr txBox="1"/>
          <p:nvPr/>
        </p:nvSpPr>
        <p:spPr>
          <a:xfrm>
            <a:off x="5495018" y="3019227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20FEA4-0EA2-9FF5-69B2-3A4B87B8E56F}"/>
              </a:ext>
            </a:extLst>
          </p:cNvPr>
          <p:cNvSpPr txBox="1"/>
          <p:nvPr/>
        </p:nvSpPr>
        <p:spPr>
          <a:xfrm>
            <a:off x="7319650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EFEF21-946A-89C8-4B0C-7BB6D93DD4F9}"/>
              </a:ext>
            </a:extLst>
          </p:cNvPr>
          <p:cNvSpPr txBox="1"/>
          <p:nvPr/>
        </p:nvSpPr>
        <p:spPr>
          <a:xfrm>
            <a:off x="5510257" y="394444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1243075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80319" y="620688"/>
            <a:ext cx="11153950" cy="1900372"/>
            <a:chOff x="906178" y="518160"/>
            <a:chExt cx="11209344" cy="19098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176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Trong các phép tính ở câu a: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/>
                <a:t>Phép tính nào có kết quả lớn nhất?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/>
                <a:t>Phép tính nào có kết quả bé nhất?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54531B-9A55-BBAF-2AB9-7BAD8C5F6767}"/>
              </a:ext>
            </a:extLst>
          </p:cNvPr>
          <p:cNvSpPr txBox="1"/>
          <p:nvPr/>
        </p:nvSpPr>
        <p:spPr>
          <a:xfrm>
            <a:off x="1071408" y="3284984"/>
            <a:ext cx="10244069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Phép tính 27 162 : 3 có kết quả lớn nhất.</a:t>
            </a:r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7F3AF-3DBA-97AE-5EA6-E14217A92BE0}"/>
              </a:ext>
            </a:extLst>
          </p:cNvPr>
          <p:cNvSpPr txBox="1"/>
          <p:nvPr/>
        </p:nvSpPr>
        <p:spPr>
          <a:xfrm>
            <a:off x="1135259" y="4402851"/>
            <a:ext cx="10244069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Phép tính 36 180 : 4 có kết quả bé nhất.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29219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0696" y="116375"/>
            <a:ext cx="11781929" cy="1946539"/>
            <a:chOff x="906178" y="518160"/>
            <a:chExt cx="11840441" cy="19562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3" y="664931"/>
              <a:ext cx="11054376" cy="180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/>
                <a:t>Có 12 000 bút sáp màu. Người ta đóng hết số bút sáp màu đó vào các hộp, mỗi hộp 6 bút sáp.       Hỏi đóng được tất cả bao nhiêu hộp bút sáp màu?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B292052-7493-D819-4BC6-3F9F9D15D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303" y="2062914"/>
            <a:ext cx="6527232" cy="479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0696" y="116375"/>
            <a:ext cx="11781929" cy="1946539"/>
            <a:chOff x="906178" y="518160"/>
            <a:chExt cx="11840441" cy="19562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3" y="664931"/>
              <a:ext cx="11054376" cy="180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/>
                <a:t>Có 12 000 bút sáp màu. Người ta đóng hết số bút sáp màu đó vào các hộp, mỗi hộp 6 bút sáp.       Hỏi đóng được tất cả bao nhiêu hộp bút sáp màu?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4A2D28-D251-21D4-EB4A-8B0C2E2B1393}"/>
              </a:ext>
            </a:extLst>
          </p:cNvPr>
          <p:cNvCxnSpPr>
            <a:cxnSpLocks/>
          </p:cNvCxnSpPr>
          <p:nvPr/>
        </p:nvCxnSpPr>
        <p:spPr>
          <a:xfrm>
            <a:off x="939046" y="852210"/>
            <a:ext cx="1099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3BE07D-983B-D97E-9604-B4BCF0357512}"/>
              </a:ext>
            </a:extLst>
          </p:cNvPr>
          <p:cNvCxnSpPr>
            <a:cxnSpLocks/>
          </p:cNvCxnSpPr>
          <p:nvPr/>
        </p:nvCxnSpPr>
        <p:spPr>
          <a:xfrm>
            <a:off x="970577" y="1412776"/>
            <a:ext cx="1058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9284A0-A7AB-DC8F-6758-945E83ABE537}"/>
              </a:ext>
            </a:extLst>
          </p:cNvPr>
          <p:cNvCxnSpPr>
            <a:cxnSpLocks/>
          </p:cNvCxnSpPr>
          <p:nvPr/>
        </p:nvCxnSpPr>
        <p:spPr>
          <a:xfrm>
            <a:off x="970577" y="2001507"/>
            <a:ext cx="1058295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B34462-31BE-6B79-3A58-A7DF599CA5DD}"/>
              </a:ext>
            </a:extLst>
          </p:cNvPr>
          <p:cNvSpPr txBox="1"/>
          <p:nvPr/>
        </p:nvSpPr>
        <p:spPr>
          <a:xfrm>
            <a:off x="4666540" y="2636912"/>
            <a:ext cx="211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027CC-FE48-20D5-8C3D-7B39B8094916}"/>
              </a:ext>
            </a:extLst>
          </p:cNvPr>
          <p:cNvSpPr txBox="1"/>
          <p:nvPr/>
        </p:nvSpPr>
        <p:spPr>
          <a:xfrm>
            <a:off x="1544415" y="3544583"/>
            <a:ext cx="934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Đóng được tất cả số hộp sáp màu là: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8D9459-B45C-7401-ED57-A9F9C2DCE1E8}"/>
              </a:ext>
            </a:extLst>
          </p:cNvPr>
          <p:cNvSpPr txBox="1"/>
          <p:nvPr/>
        </p:nvSpPr>
        <p:spPr>
          <a:xfrm>
            <a:off x="3344615" y="4353277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12 000 : 6 = 2 000 (hộp)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C02AF-42E3-991C-2328-100640FE4DF4}"/>
              </a:ext>
            </a:extLst>
          </p:cNvPr>
          <p:cNvSpPr txBox="1"/>
          <p:nvPr/>
        </p:nvSpPr>
        <p:spPr>
          <a:xfrm>
            <a:off x="4666540" y="5189431"/>
            <a:ext cx="7495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Đáp số: 2 000 hộp.</a:t>
            </a:r>
          </a:p>
        </p:txBody>
      </p:sp>
    </p:spTree>
    <p:extLst>
      <p:ext uri="{BB962C8B-B14F-4D97-AF65-F5344CB8AC3E}">
        <p14:creationId xmlns:p14="http://schemas.microsoft.com/office/powerpoint/2010/main" val="9702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FCB7E76-A1DE-707B-4FDC-B85B89472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0489" y="1438239"/>
            <a:ext cx="5250977" cy="19452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737329"/>
              </p:ext>
            </p:extLst>
          </p:nvPr>
        </p:nvGraphicFramePr>
        <p:xfrm>
          <a:off x="59519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54075" y="1824382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40502" y="2755228"/>
            <a:ext cx="45803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        </a:t>
            </a:r>
            <a:r>
              <a:rPr lang="en-US" sz="4578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99430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62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03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626131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97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837317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8095786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80977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53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04907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5010" y="4967948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69475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Sáu</a:t>
            </a:r>
            <a:endParaRPr lang="en-US" sz="4578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642691" y="1824686"/>
            <a:ext cx="1557680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21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095786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2874713" y="2145472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          </a:t>
            </a:r>
            <a:r>
              <a:rPr lang="en-US" sz="4788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Luyện</a:t>
            </a:r>
            <a:r>
              <a:rPr lang="en-US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88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tập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3BA4BD-1699-D59B-D511-ECC0928044EB}"/>
              </a:ext>
            </a:extLst>
          </p:cNvPr>
          <p:cNvSpPr/>
          <p:nvPr/>
        </p:nvSpPr>
        <p:spPr>
          <a:xfrm>
            <a:off x="3200599" y="3068886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5DD76-9603-E513-1F0F-625C89BE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6D5B88-77D6-5BD4-C493-66898909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92617" y="6858001"/>
            <a:ext cx="11975487" cy="221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F44461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8BFAC-ECF1-0AA5-9544-FB52DE8F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6" y="2294811"/>
            <a:ext cx="11974366" cy="226837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BA7C036-E3BB-6CB6-F580-0035DCC4C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/>
              <a:t>Trang 99</a:t>
            </a:r>
          </a:p>
        </p:txBody>
      </p:sp>
    </p:spTree>
    <p:extLst>
      <p:ext uri="{BB962C8B-B14F-4D97-AF65-F5344CB8AC3E}">
        <p14:creationId xmlns:p14="http://schemas.microsoft.com/office/powerpoint/2010/main" val="201573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02989" y="215186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nhẩm (theo mẫu).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EFD945-1ADA-3F20-B0F9-318E504BD928}"/>
              </a:ext>
            </a:extLst>
          </p:cNvPr>
          <p:cNvSpPr txBox="1"/>
          <p:nvPr/>
        </p:nvSpPr>
        <p:spPr>
          <a:xfrm>
            <a:off x="302989" y="4598253"/>
            <a:ext cx="6597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21 000 : 3 = </a:t>
            </a:r>
            <a:r>
              <a:rPr lang="en-US" sz="480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72276-4394-D8B9-5206-B824C4D1E205}"/>
              </a:ext>
            </a:extLst>
          </p:cNvPr>
          <p:cNvSpPr/>
          <p:nvPr/>
        </p:nvSpPr>
        <p:spPr>
          <a:xfrm>
            <a:off x="1457349" y="1428750"/>
            <a:ext cx="9999590" cy="2343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Mẫu: 	15 000 : 5 = ?</a:t>
            </a:r>
          </a:p>
          <a:p>
            <a:pPr algn="just"/>
            <a:r>
              <a:rPr lang="en-US" sz="4400">
                <a:solidFill>
                  <a:schemeClr val="tx1"/>
                </a:solidFill>
              </a:rPr>
              <a:t>		Nhẩm: 	15 nghìn : 5 = 3 nghìn</a:t>
            </a:r>
          </a:p>
          <a:p>
            <a:pPr algn="just"/>
            <a:r>
              <a:rPr lang="en-US" sz="4400">
                <a:solidFill>
                  <a:schemeClr val="tx1"/>
                </a:solidFill>
              </a:rPr>
              <a:t>				15 000 : 5 = 3 000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EE1FB-D14A-24C6-5ECB-E099F5477506}"/>
              </a:ext>
            </a:extLst>
          </p:cNvPr>
          <p:cNvSpPr txBox="1"/>
          <p:nvPr/>
        </p:nvSpPr>
        <p:spPr>
          <a:xfrm>
            <a:off x="6271053" y="4598253"/>
            <a:ext cx="6597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24 000 : 4= </a:t>
            </a:r>
            <a:r>
              <a:rPr lang="en-US" sz="480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806FB-E6CA-B011-A9D5-78181630219A}"/>
              </a:ext>
            </a:extLst>
          </p:cNvPr>
          <p:cNvSpPr txBox="1"/>
          <p:nvPr/>
        </p:nvSpPr>
        <p:spPr>
          <a:xfrm>
            <a:off x="2972238" y="5665771"/>
            <a:ext cx="6597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56 000 : 7 = </a:t>
            </a:r>
            <a:r>
              <a:rPr lang="en-US" sz="480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2CADBD-3729-26A7-CA8F-D299EFFF74C7}"/>
              </a:ext>
            </a:extLst>
          </p:cNvPr>
          <p:cNvSpPr/>
          <p:nvPr/>
        </p:nvSpPr>
        <p:spPr>
          <a:xfrm>
            <a:off x="3758383" y="4712970"/>
            <a:ext cx="1965960" cy="716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DB981-0940-A909-4E48-F87228856BA6}"/>
              </a:ext>
            </a:extLst>
          </p:cNvPr>
          <p:cNvSpPr/>
          <p:nvPr/>
        </p:nvSpPr>
        <p:spPr>
          <a:xfrm>
            <a:off x="9490979" y="4607236"/>
            <a:ext cx="1965960" cy="716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365774-28D1-4602-F6CB-65AE4E690921}"/>
              </a:ext>
            </a:extLst>
          </p:cNvPr>
          <p:cNvSpPr/>
          <p:nvPr/>
        </p:nvSpPr>
        <p:spPr>
          <a:xfrm>
            <a:off x="6440825" y="5723129"/>
            <a:ext cx="1965960" cy="716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978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</p:grpSp>
      <p:graphicFrame>
        <p:nvGraphicFramePr>
          <p:cNvPr id="72" name="Table 72">
            <a:extLst>
              <a:ext uri="{FF2B5EF4-FFF2-40B4-BE49-F238E27FC236}">
                <a16:creationId xmlns:a16="http://schemas.microsoft.com/office/drawing/2014/main" id="{80E53376-AD94-810D-2206-8F6AC47EC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914183"/>
              </p:ext>
            </p:extLst>
          </p:nvPr>
        </p:nvGraphicFramePr>
        <p:xfrm>
          <a:off x="537701" y="1455878"/>
          <a:ext cx="11015826" cy="2603864"/>
        </p:xfrm>
        <a:graphic>
          <a:graphicData uri="http://schemas.openxmlformats.org/drawingml/2006/table">
            <a:tbl>
              <a:tblPr firstRow="1" bandRow="1">
                <a:tableStyleId>{6C36AF44-6030-4716-B3B4-05B87FA22C24}</a:tableStyleId>
              </a:tblPr>
              <a:tblGrid>
                <a:gridCol w="1798802">
                  <a:extLst>
                    <a:ext uri="{9D8B030D-6E8A-4147-A177-3AD203B41FA5}">
                      <a16:colId xmlns:a16="http://schemas.microsoft.com/office/drawing/2014/main" val="235445206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9158273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69292215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847519887"/>
                    </a:ext>
                  </a:extLst>
                </a:gridCol>
                <a:gridCol w="4553584">
                  <a:extLst>
                    <a:ext uri="{9D8B030D-6E8A-4147-A177-3AD203B41FA5}">
                      <a16:colId xmlns:a16="http://schemas.microsoft.com/office/drawing/2014/main" val="1476525397"/>
                    </a:ext>
                  </a:extLst>
                </a:gridCol>
              </a:tblGrid>
              <a:tr h="846766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Số bị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Số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Thương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Số dư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Viết là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908626"/>
                  </a:ext>
                </a:extLst>
              </a:tr>
              <a:tr h="91033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16 945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8 472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16 945 : 2 = 8 472 (dư 1)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807377"/>
                  </a:ext>
                </a:extLst>
              </a:tr>
              <a:tr h="846766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36 747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6 124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36 747 : 6 = 6 124 (dư 3)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686501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4DAF51B0-12CE-B3BB-28E9-87D6319E7B32}"/>
              </a:ext>
            </a:extLst>
          </p:cNvPr>
          <p:cNvSpPr/>
          <p:nvPr/>
        </p:nvSpPr>
        <p:spPr>
          <a:xfrm>
            <a:off x="3951675" y="3284984"/>
            <a:ext cx="14401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8D3457-6B15-E97F-E6FD-61322594914E}"/>
              </a:ext>
            </a:extLst>
          </p:cNvPr>
          <p:cNvSpPr/>
          <p:nvPr/>
        </p:nvSpPr>
        <p:spPr>
          <a:xfrm>
            <a:off x="5522229" y="3271456"/>
            <a:ext cx="14401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D6F310-B531-4B6F-FF9C-4D8A1EE666CC}"/>
              </a:ext>
            </a:extLst>
          </p:cNvPr>
          <p:cNvSpPr/>
          <p:nvPr/>
        </p:nvSpPr>
        <p:spPr>
          <a:xfrm>
            <a:off x="9249271" y="3286006"/>
            <a:ext cx="2016224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529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80319" y="620688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/>
                <a:t>a) </a:t>
              </a:r>
              <a:r>
                <a:rPr lang="en-US" sz="3600" dirty="0" err="1"/>
                <a:t>Đặt</a:t>
              </a:r>
              <a:r>
                <a:rPr lang="en-US" sz="3600" dirty="0"/>
                <a:t> </a:t>
              </a:r>
              <a:r>
                <a:rPr lang="en-US" sz="3600" dirty="0" err="1"/>
                <a:t>tính</a:t>
              </a:r>
              <a:r>
                <a:rPr lang="en-US" sz="3600" dirty="0"/>
                <a:t> </a:t>
              </a:r>
              <a:r>
                <a:rPr lang="en-US" sz="3600" dirty="0" err="1"/>
                <a:t>rồi</a:t>
              </a:r>
              <a:r>
                <a:rPr lang="en-US" sz="3600" dirty="0"/>
                <a:t> </a:t>
              </a:r>
              <a:r>
                <a:rPr lang="en-US" sz="3600" dirty="0" err="1"/>
                <a:t>tính</a:t>
              </a:r>
              <a:r>
                <a:rPr lang="en-US" sz="3600" dirty="0"/>
                <a:t>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6A3AD5-8C2B-418C-91B1-46BED5BB0449}"/>
              </a:ext>
            </a:extLst>
          </p:cNvPr>
          <p:cNvSpPr txBox="1"/>
          <p:nvPr/>
        </p:nvSpPr>
        <p:spPr>
          <a:xfrm>
            <a:off x="2192487" y="2018767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45 250 : 5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730C9-DB2B-7800-A0FB-0F07B9652E87}"/>
              </a:ext>
            </a:extLst>
          </p:cNvPr>
          <p:cNvSpPr txBox="1"/>
          <p:nvPr/>
        </p:nvSpPr>
        <p:spPr>
          <a:xfrm>
            <a:off x="7085473" y="2018767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27 162 : 3</a:t>
            </a:r>
            <a:endParaRPr lang="en-US" sz="4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F7BF30-FC83-C9D1-04B0-ED59262A7586}"/>
              </a:ext>
            </a:extLst>
          </p:cNvPr>
          <p:cNvSpPr txBox="1"/>
          <p:nvPr/>
        </p:nvSpPr>
        <p:spPr>
          <a:xfrm>
            <a:off x="4784775" y="3573016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36 180 : 4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308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1298"/>
              </p:ext>
            </p:extLst>
          </p:nvPr>
        </p:nvGraphicFramePr>
        <p:xfrm>
          <a:off x="59519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23224" y="166664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3.</a:t>
            </a:r>
            <a:endParaRPr lang="en-US" sz="5300"/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2527"/>
              </p:ext>
            </p:extLst>
          </p:nvPr>
        </p:nvGraphicFramePr>
        <p:xfrm>
          <a:off x="59519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6CAD77-CB0B-ADC4-D4FE-2564E99C7E2C}"/>
              </a:ext>
            </a:extLst>
          </p:cNvPr>
          <p:cNvSpPr txBox="1"/>
          <p:nvPr/>
        </p:nvSpPr>
        <p:spPr>
          <a:xfrm>
            <a:off x="1040361" y="111655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45 250</a:t>
            </a:r>
            <a:endParaRPr lang="en-US" sz="52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78C3C7-6C33-1B80-B89A-9E24D3E370CA}"/>
              </a:ext>
            </a:extLst>
          </p:cNvPr>
          <p:cNvCxnSpPr>
            <a:cxnSpLocks/>
          </p:cNvCxnSpPr>
          <p:nvPr/>
        </p:nvCxnSpPr>
        <p:spPr>
          <a:xfrm>
            <a:off x="3234436" y="117490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DC0A79-F527-1E9A-209C-49BD1BF9DDC7}"/>
              </a:ext>
            </a:extLst>
          </p:cNvPr>
          <p:cNvCxnSpPr>
            <a:cxnSpLocks/>
          </p:cNvCxnSpPr>
          <p:nvPr/>
        </p:nvCxnSpPr>
        <p:spPr>
          <a:xfrm>
            <a:off x="3234436" y="202639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5946B5-47D0-D4AC-D1F1-8345095D1B23}"/>
              </a:ext>
            </a:extLst>
          </p:cNvPr>
          <p:cNvSpPr txBox="1"/>
          <p:nvPr/>
        </p:nvSpPr>
        <p:spPr>
          <a:xfrm>
            <a:off x="3395686" y="109625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14AFF2-20B8-8115-33DB-8746FEFD10E0}"/>
              </a:ext>
            </a:extLst>
          </p:cNvPr>
          <p:cNvSpPr txBox="1"/>
          <p:nvPr/>
        </p:nvSpPr>
        <p:spPr>
          <a:xfrm>
            <a:off x="3334726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9</a:t>
            </a:r>
            <a:endParaRPr lang="en-US" sz="5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C7EB10-ACDD-678E-0508-1D37E8AB411E}"/>
              </a:ext>
            </a:extLst>
          </p:cNvPr>
          <p:cNvSpPr txBox="1"/>
          <p:nvPr/>
        </p:nvSpPr>
        <p:spPr>
          <a:xfrm>
            <a:off x="1414996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0133-BDA5-2142-E3E1-171D4136DB5F}"/>
              </a:ext>
            </a:extLst>
          </p:cNvPr>
          <p:cNvSpPr txBox="1"/>
          <p:nvPr/>
        </p:nvSpPr>
        <p:spPr>
          <a:xfrm>
            <a:off x="1950949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A17CC1-38B4-686E-B971-D3258B573190}"/>
              </a:ext>
            </a:extLst>
          </p:cNvPr>
          <p:cNvSpPr txBox="1"/>
          <p:nvPr/>
        </p:nvSpPr>
        <p:spPr>
          <a:xfrm>
            <a:off x="3823653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7F4654-C57E-05AB-E483-BC34E8035B68}"/>
              </a:ext>
            </a:extLst>
          </p:cNvPr>
          <p:cNvSpPr txBox="1"/>
          <p:nvPr/>
        </p:nvSpPr>
        <p:spPr>
          <a:xfrm>
            <a:off x="1979160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004CC6-0402-8DDB-84C0-0A33D71029ED}"/>
              </a:ext>
            </a:extLst>
          </p:cNvPr>
          <p:cNvSpPr txBox="1"/>
          <p:nvPr/>
        </p:nvSpPr>
        <p:spPr>
          <a:xfrm>
            <a:off x="2350720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7AE8BD-3F32-759B-A758-F1E9C41687E4}"/>
              </a:ext>
            </a:extLst>
          </p:cNvPr>
          <p:cNvSpPr txBox="1"/>
          <p:nvPr/>
        </p:nvSpPr>
        <p:spPr>
          <a:xfrm>
            <a:off x="4219905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E2614C-4385-B52A-6D5B-047E73B227D7}"/>
              </a:ext>
            </a:extLst>
          </p:cNvPr>
          <p:cNvSpPr txBox="1"/>
          <p:nvPr/>
        </p:nvSpPr>
        <p:spPr>
          <a:xfrm>
            <a:off x="2358317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4EFA53-9202-33F2-F574-F323ED741F97}"/>
              </a:ext>
            </a:extLst>
          </p:cNvPr>
          <p:cNvSpPr txBox="1"/>
          <p:nvPr/>
        </p:nvSpPr>
        <p:spPr>
          <a:xfrm>
            <a:off x="2758716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20FEA4-0EA2-9FF5-69B2-3A4B87B8E56F}"/>
              </a:ext>
            </a:extLst>
          </p:cNvPr>
          <p:cNvSpPr txBox="1"/>
          <p:nvPr/>
        </p:nvSpPr>
        <p:spPr>
          <a:xfrm>
            <a:off x="4583348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EFEF21-946A-89C8-4B0C-7BB6D93DD4F9}"/>
              </a:ext>
            </a:extLst>
          </p:cNvPr>
          <p:cNvSpPr txBox="1"/>
          <p:nvPr/>
        </p:nvSpPr>
        <p:spPr>
          <a:xfrm>
            <a:off x="2773955" y="487236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BDBB62-CAF9-A920-7902-8B7DABE13ECA}"/>
              </a:ext>
            </a:extLst>
          </p:cNvPr>
          <p:cNvSpPr txBox="1"/>
          <p:nvPr/>
        </p:nvSpPr>
        <p:spPr>
          <a:xfrm>
            <a:off x="6640757" y="113134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27 162</a:t>
            </a:r>
            <a:endParaRPr lang="en-US" sz="5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3C5DB4-7ECD-7C25-2782-D9530E525007}"/>
              </a:ext>
            </a:extLst>
          </p:cNvPr>
          <p:cNvCxnSpPr>
            <a:cxnSpLocks/>
          </p:cNvCxnSpPr>
          <p:nvPr/>
        </p:nvCxnSpPr>
        <p:spPr>
          <a:xfrm>
            <a:off x="8834832" y="118969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0C458F-A38C-5351-C0D5-F435F5F72832}"/>
              </a:ext>
            </a:extLst>
          </p:cNvPr>
          <p:cNvCxnSpPr>
            <a:cxnSpLocks/>
          </p:cNvCxnSpPr>
          <p:nvPr/>
        </p:nvCxnSpPr>
        <p:spPr>
          <a:xfrm>
            <a:off x="8834832" y="204118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ABE905-ABDB-50E0-49DC-29AC7F19B867}"/>
              </a:ext>
            </a:extLst>
          </p:cNvPr>
          <p:cNvSpPr txBox="1"/>
          <p:nvPr/>
        </p:nvSpPr>
        <p:spPr>
          <a:xfrm>
            <a:off x="8996082" y="111104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ABD46-6525-D6FB-59FB-CD4568CE1401}"/>
              </a:ext>
            </a:extLst>
          </p:cNvPr>
          <p:cNvSpPr txBox="1"/>
          <p:nvPr/>
        </p:nvSpPr>
        <p:spPr>
          <a:xfrm>
            <a:off x="8935122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9</a:t>
            </a:r>
            <a:endParaRPr lang="en-US" sz="5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001D7-6FAB-4345-BADC-77888D91A519}"/>
              </a:ext>
            </a:extLst>
          </p:cNvPr>
          <p:cNvSpPr txBox="1"/>
          <p:nvPr/>
        </p:nvSpPr>
        <p:spPr>
          <a:xfrm>
            <a:off x="7015392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7F2BD-095A-934D-7D84-40AC7151E00A}"/>
              </a:ext>
            </a:extLst>
          </p:cNvPr>
          <p:cNvSpPr txBox="1"/>
          <p:nvPr/>
        </p:nvSpPr>
        <p:spPr>
          <a:xfrm>
            <a:off x="7567573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46739-BD91-578A-4438-782DE569AC23}"/>
              </a:ext>
            </a:extLst>
          </p:cNvPr>
          <p:cNvSpPr txBox="1"/>
          <p:nvPr/>
        </p:nvSpPr>
        <p:spPr>
          <a:xfrm>
            <a:off x="9424049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485E5-4969-8F92-8DAD-E349E6D96C43}"/>
              </a:ext>
            </a:extLst>
          </p:cNvPr>
          <p:cNvSpPr txBox="1"/>
          <p:nvPr/>
        </p:nvSpPr>
        <p:spPr>
          <a:xfrm>
            <a:off x="7563174" y="3022155"/>
            <a:ext cx="47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0C09B-E44C-28FF-D240-FF7E8952FA79}"/>
              </a:ext>
            </a:extLst>
          </p:cNvPr>
          <p:cNvSpPr txBox="1"/>
          <p:nvPr/>
        </p:nvSpPr>
        <p:spPr>
          <a:xfrm>
            <a:off x="7951116" y="302215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6</a:t>
            </a:r>
            <a:endParaRPr lang="en-US" sz="5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43EED8-1D62-D8A0-B61D-833D9FC1DECD}"/>
              </a:ext>
            </a:extLst>
          </p:cNvPr>
          <p:cNvSpPr txBox="1"/>
          <p:nvPr/>
        </p:nvSpPr>
        <p:spPr>
          <a:xfrm>
            <a:off x="9820301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05DF5-F4B6-FE6F-F3F3-3EAF67DC3A40}"/>
              </a:ext>
            </a:extLst>
          </p:cNvPr>
          <p:cNvSpPr txBox="1"/>
          <p:nvPr/>
        </p:nvSpPr>
        <p:spPr>
          <a:xfrm>
            <a:off x="7958713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4545B-1B2C-F241-E5C5-D9CEE869A077}"/>
              </a:ext>
            </a:extLst>
          </p:cNvPr>
          <p:cNvSpPr txBox="1"/>
          <p:nvPr/>
        </p:nvSpPr>
        <p:spPr>
          <a:xfrm>
            <a:off x="8359112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6C5129-5046-30D3-A209-747AC4457CD2}"/>
              </a:ext>
            </a:extLst>
          </p:cNvPr>
          <p:cNvSpPr txBox="1"/>
          <p:nvPr/>
        </p:nvSpPr>
        <p:spPr>
          <a:xfrm>
            <a:off x="10183744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582B0-FAE3-41DB-64EC-E6324F20023B}"/>
              </a:ext>
            </a:extLst>
          </p:cNvPr>
          <p:cNvSpPr txBox="1"/>
          <p:nvPr/>
        </p:nvSpPr>
        <p:spPr>
          <a:xfrm>
            <a:off x="8358853" y="488715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131408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9" grpId="0"/>
      <p:bldP spid="70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448</Words>
  <Application>Microsoft Office PowerPoint</Application>
  <PresentationFormat>Custom</PresentationFormat>
  <Paragraphs>109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Times New Roman</vt:lpstr>
      <vt:lpstr>Calibri</vt:lpstr>
      <vt:lpstr>HP001 5H Normal</vt:lpstr>
      <vt:lpstr>Palanquin Dark</vt:lpstr>
      <vt:lpstr>Titan One</vt:lpstr>
      <vt:lpstr>Tahoma</vt:lpstr>
      <vt:lpstr>HP001 4 hàng</vt:lpstr>
      <vt:lpstr>SVN-Billo</vt:lpstr>
      <vt:lpstr>Fredoka One</vt:lpstr>
      <vt:lpstr>Bebas Neue</vt:lpstr>
      <vt:lpstr>Mulish</vt:lpstr>
      <vt:lpstr>Arial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Admin</cp:lastModifiedBy>
  <cp:revision>63</cp:revision>
  <dcterms:modified xsi:type="dcterms:W3CDTF">2023-04-20T02:33:36Z</dcterms:modified>
</cp:coreProperties>
</file>