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418" r:id="rId2"/>
    <p:sldId id="414" r:id="rId3"/>
    <p:sldId id="416" r:id="rId4"/>
    <p:sldId id="420" r:id="rId5"/>
    <p:sldId id="422" r:id="rId6"/>
    <p:sldId id="331" r:id="rId7"/>
    <p:sldId id="402" r:id="rId8"/>
    <p:sldId id="332" r:id="rId9"/>
    <p:sldId id="401" r:id="rId10"/>
    <p:sldId id="325" r:id="rId11"/>
    <p:sldId id="427" r:id="rId12"/>
    <p:sldId id="408" r:id="rId13"/>
    <p:sldId id="338" r:id="rId14"/>
    <p:sldId id="356" r:id="rId15"/>
    <p:sldId id="390" r:id="rId16"/>
    <p:sldId id="392" r:id="rId17"/>
    <p:sldId id="434" r:id="rId18"/>
    <p:sldId id="438" r:id="rId19"/>
    <p:sldId id="387" r:id="rId20"/>
    <p:sldId id="388" r:id="rId21"/>
    <p:sldId id="423" r:id="rId22"/>
    <p:sldId id="389" r:id="rId23"/>
    <p:sldId id="424" r:id="rId24"/>
    <p:sldId id="393" r:id="rId25"/>
    <p:sldId id="425" r:id="rId26"/>
    <p:sldId id="394" r:id="rId27"/>
    <p:sldId id="409" r:id="rId28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0000CC"/>
    <a:srgbClr val="660033"/>
    <a:srgbClr val="CCFFFF"/>
    <a:srgbClr val="FFFFCC"/>
    <a:srgbClr val="CC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2"/>
    <p:restoredTop sz="94727"/>
  </p:normalViewPr>
  <p:slideViewPr>
    <p:cSldViewPr showGuides="1">
      <p:cViewPr varScale="1">
        <p:scale>
          <a:sx n="78" d="100"/>
          <a:sy n="78" d="100"/>
        </p:scale>
        <p:origin x="15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17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/index.php?title=Th%C6%A1_c%C3%A1ch_m%E1%BA%A1ng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vi.wikipedia.org/wiki/Nh%C3%A0_th%C6%A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Th%E1%BB%ABa_Thi%C3%AAn_Hu%E1%BA%BF" TargetMode="External"/><Relationship Id="rId11" Type="http://schemas.openxmlformats.org/officeDocument/2006/relationships/hyperlink" Target="https://vi.wikipedia.org/wiki/Ch%C3%ADnh_tr%E1%BB%8B_Vi%E1%BB%87t_Nam" TargetMode="External"/><Relationship Id="rId5" Type="http://schemas.openxmlformats.org/officeDocument/2006/relationships/hyperlink" Target="https://vi.wikipedia.org/wiki/Qu%E1%BA%A3ng_%C4%90i%E1%BB%81n" TargetMode="External"/><Relationship Id="rId10" Type="http://schemas.openxmlformats.org/officeDocument/2006/relationships/hyperlink" Target="https://vi.wikipedia.org/wiki/Ch%C3%ADnh_kh%C3%A1ch" TargetMode="External"/><Relationship Id="rId4" Type="http://schemas.openxmlformats.org/officeDocument/2006/relationships/hyperlink" Target="https://vi.wikipedia.org/wiki/Qu%E1%BA%A3ng_Th%E1%BB%8D,_Qu%E1%BA%A3ng_%C4%90i%E1%BB%81n" TargetMode="External"/><Relationship Id="rId9" Type="http://schemas.openxmlformats.org/officeDocument/2006/relationships/hyperlink" Target="https://vi.wikipedia.org/wiki/Vi%E1%BB%87t_N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0"/>
          <p:cNvSpPr>
            <a:spLocks noTextEdit="1"/>
          </p:cNvSpPr>
          <p:nvPr/>
        </p:nvSpPr>
        <p:spPr>
          <a:xfrm>
            <a:off x="2514600" y="2449513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– Lớp 5</a:t>
            </a:r>
            <a:endParaRPr lang="vi-V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WordArt 21"/>
          <p:cNvSpPr>
            <a:spLocks noTextEdit="1"/>
          </p:cNvSpPr>
          <p:nvPr/>
        </p:nvSpPr>
        <p:spPr>
          <a:xfrm>
            <a:off x="242888" y="3733800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Bầm ơi</a:t>
            </a:r>
          </a:p>
          <a:p>
            <a:pPr algn="l"/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2819400" y="6096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3352800" y="1447800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-152400" y="1828800"/>
            <a:ext cx="8077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1 : Từ đầu ….. mạ non.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228600" y="2743200"/>
            <a:ext cx="8763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 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2 : Mạ non……….bấy nhiêu.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609600" y="4419600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876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  <a:latin typeface="Tahoma" panose="020B0604030504040204" pitchFamily="34" charset="0"/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0" y="3581400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9"/>
          <p:cNvSpPr/>
          <p:nvPr/>
        </p:nvSpPr>
        <p:spPr>
          <a:xfrm>
            <a:off x="800100" y="12192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9459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0" name="Text Box 3"/>
          <p:cNvSpPr txBox="1"/>
          <p:nvPr/>
        </p:nvSpPr>
        <p:spPr>
          <a:xfrm>
            <a:off x="1143000" y="228600"/>
            <a:ext cx="7467600" cy="704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thăm mẹ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có đứa con xa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ruộng cấy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bầm cấy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ướt áo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trăm núi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đánh giặc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tiền tuyến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yêu nước ,cả đôi mẹ hiền .(TỐ HỮU) </a:t>
            </a:r>
          </a:p>
          <a:p>
            <a:pPr eaLnBrk="1" hangingPunct="1">
              <a:spcBef>
                <a:spcPct val="50000"/>
              </a:spcBef>
            </a:pPr>
            <a:endParaRPr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2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4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5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6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7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8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9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70" name="Text Box 37"/>
          <p:cNvSpPr txBox="1"/>
          <p:nvPr/>
        </p:nvSpPr>
        <p:spPr>
          <a:xfrm>
            <a:off x="3924300" y="-95250"/>
            <a:ext cx="2133600" cy="523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sz="28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pic>
        <p:nvPicPr>
          <p:cNvPr id="19471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2" name="Left Brace 25"/>
          <p:cNvSpPr/>
          <p:nvPr/>
        </p:nvSpPr>
        <p:spPr>
          <a:xfrm>
            <a:off x="1219200" y="5334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3" name="Rectangle 31"/>
          <p:cNvSpPr/>
          <p:nvPr/>
        </p:nvSpPr>
        <p:spPr>
          <a:xfrm>
            <a:off x="876300" y="48006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9474" name="Rectangle 32"/>
          <p:cNvSpPr/>
          <p:nvPr/>
        </p:nvSpPr>
        <p:spPr>
          <a:xfrm>
            <a:off x="673100" y="62865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9475" name="Rectangle 30"/>
          <p:cNvSpPr/>
          <p:nvPr/>
        </p:nvSpPr>
        <p:spPr>
          <a:xfrm>
            <a:off x="876300" y="29718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9476" name="Left Brace 26"/>
          <p:cNvSpPr/>
          <p:nvPr/>
        </p:nvSpPr>
        <p:spPr>
          <a:xfrm>
            <a:off x="129540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7" name="Left Brace 27"/>
          <p:cNvSpPr/>
          <p:nvPr/>
        </p:nvSpPr>
        <p:spPr>
          <a:xfrm>
            <a:off x="1295400" y="41402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8" name="Left Brace 28"/>
          <p:cNvSpPr/>
          <p:nvPr/>
        </p:nvSpPr>
        <p:spPr>
          <a:xfrm>
            <a:off x="1066800" y="6248400"/>
            <a:ext cx="381000" cy="6096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9" name="Left Brace 33"/>
          <p:cNvSpPr/>
          <p:nvPr/>
        </p:nvSpPr>
        <p:spPr>
          <a:xfrm>
            <a:off x="128905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4164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TextBox 10"/>
          <p:cNvSpPr txBox="1"/>
          <p:nvPr/>
        </p:nvSpPr>
        <p:spPr>
          <a:xfrm>
            <a:off x="2247900" y="944563"/>
            <a:ext cx="41529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6148388" y="1152525"/>
            <a:ext cx="2971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01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5943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sz="40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29" name="Text Box 33"/>
          <p:cNvSpPr txBox="1"/>
          <p:nvPr/>
        </p:nvSpPr>
        <p:spPr>
          <a:xfrm>
            <a:off x="5943600" y="2451100"/>
            <a:ext cx="3581400" cy="3478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22537" name="TextBox 3"/>
          <p:cNvSpPr txBox="1"/>
          <p:nvPr/>
        </p:nvSpPr>
        <p:spPr>
          <a:xfrm>
            <a:off x="3563938" y="255588"/>
            <a:ext cx="196691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95262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</a:t>
            </a:r>
            <a:r>
              <a:rPr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có</a:t>
            </a: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đứa</a:t>
            </a: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con </a:t>
            </a:r>
            <a:r>
              <a:rPr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xa</a:t>
            </a: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nhớ</a:t>
            </a: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thầm…</a:t>
            </a:r>
          </a:p>
          <a:p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2828925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63950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5038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00400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4600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7D9FFF-97D5-9808-B383-272DC435D745}"/>
              </a:ext>
            </a:extLst>
          </p:cNvPr>
          <p:cNvCxnSpPr/>
          <p:nvPr/>
        </p:nvCxnSpPr>
        <p:spPr>
          <a:xfrm flipH="1">
            <a:off x="2899568" y="34290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/>
          <p:nvPr/>
        </p:nvSpPr>
        <p:spPr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F026-8230-17AF-2DA0-47B1EDFDF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ghệ An | Từ khóa | Báo Dân tộc và Phát triển">
            <a:extLst>
              <a:ext uri="{FF2B5EF4-FFF2-40B4-BE49-F238E27FC236}">
                <a16:creationId xmlns:a16="http://schemas.microsoft.com/office/drawing/2014/main" id="{21A3113D-A155-CD57-3C0B-665BC809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9358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-11112" y="4978400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25604" name="imgb" descr="mu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249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G_3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5240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B60C6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429000" y="2590800"/>
          <a:ext cx="2590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1180" imgH="2530475" progId="MS_ClipArt_Gallery.2">
                  <p:embed/>
                </p:oleObj>
              </mc:Choice>
              <mc:Fallback>
                <p:oleObj r:id="rId3" imgW="1821180" imgH="253047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590800"/>
                        <a:ext cx="2590800" cy="373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WordArt 3"/>
          <p:cNvSpPr>
            <a:spLocks noTextEdit="1"/>
          </p:cNvSpPr>
          <p:nvPr/>
        </p:nvSpPr>
        <p:spPr>
          <a:xfrm>
            <a:off x="838200" y="1066800"/>
            <a:ext cx="7162800" cy="3657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</a:rPr>
              <a:t>Luyện đọc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Text Box 3"/>
          <p:cNvSpPr txBox="1"/>
          <p:nvPr/>
        </p:nvSpPr>
        <p:spPr>
          <a:xfrm>
            <a:off x="1600200" y="196850"/>
            <a:ext cx="4724400" cy="666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  ruộng cấy  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  bầm cấy  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 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  ướt áo 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trăm núi 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đánh giặc  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  tiền tuyến 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 yêu nước, cả đôi mẹ hiền 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4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6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9" name="Text Box 13"/>
          <p:cNvSpPr txBox="1"/>
          <p:nvPr/>
        </p:nvSpPr>
        <p:spPr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0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3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5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7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20" name="Line 24"/>
          <p:cNvSpPr/>
          <p:nvPr/>
        </p:nvSpPr>
        <p:spPr>
          <a:xfrm flipH="1">
            <a:off x="35941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1" name="Line 25"/>
          <p:cNvSpPr/>
          <p:nvPr/>
        </p:nvSpPr>
        <p:spPr>
          <a:xfrm flipH="1">
            <a:off x="58674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Line 26"/>
          <p:cNvSpPr/>
          <p:nvPr/>
        </p:nvSpPr>
        <p:spPr>
          <a:xfrm flipH="1">
            <a:off x="59436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3" name="Line 27"/>
          <p:cNvSpPr/>
          <p:nvPr/>
        </p:nvSpPr>
        <p:spPr>
          <a:xfrm flipH="1">
            <a:off x="45974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4" name="Line 28"/>
          <p:cNvSpPr/>
          <p:nvPr/>
        </p:nvSpPr>
        <p:spPr>
          <a:xfrm flipH="1">
            <a:off x="3556000" y="2552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5" name="Line 29"/>
          <p:cNvSpPr/>
          <p:nvPr/>
        </p:nvSpPr>
        <p:spPr>
          <a:xfrm flipH="1">
            <a:off x="4648200" y="1828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6" name="Line 30"/>
          <p:cNvSpPr/>
          <p:nvPr/>
        </p:nvSpPr>
        <p:spPr>
          <a:xfrm flipH="1">
            <a:off x="3060700" y="7239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7" name="Line 31"/>
          <p:cNvSpPr/>
          <p:nvPr/>
        </p:nvSpPr>
        <p:spPr>
          <a:xfrm flipH="1">
            <a:off x="3708400" y="2959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8" name="Line 32"/>
          <p:cNvSpPr/>
          <p:nvPr/>
        </p:nvSpPr>
        <p:spPr>
          <a:xfrm flipH="1">
            <a:off x="3835400" y="3314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9" name="Line 33"/>
          <p:cNvSpPr/>
          <p:nvPr/>
        </p:nvSpPr>
        <p:spPr>
          <a:xfrm flipH="1">
            <a:off x="4559300" y="2578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0" name="Line 34"/>
          <p:cNvSpPr/>
          <p:nvPr/>
        </p:nvSpPr>
        <p:spPr>
          <a:xfrm flipH="1">
            <a:off x="4038600" y="4419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1" name="Line 35"/>
          <p:cNvSpPr/>
          <p:nvPr/>
        </p:nvSpPr>
        <p:spPr>
          <a:xfrm flipH="1">
            <a:off x="4241800" y="4000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2" name="Line 36"/>
          <p:cNvSpPr/>
          <p:nvPr/>
        </p:nvSpPr>
        <p:spPr>
          <a:xfrm flipH="1">
            <a:off x="3517900" y="1079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Text Box 37"/>
          <p:cNvSpPr txBox="1"/>
          <p:nvPr/>
        </p:nvSpPr>
        <p:spPr>
          <a:xfrm>
            <a:off x="3429000" y="0"/>
            <a:ext cx="18288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83334" name="Line 38"/>
          <p:cNvSpPr/>
          <p:nvPr/>
        </p:nvSpPr>
        <p:spPr>
          <a:xfrm flipH="1">
            <a:off x="4267200" y="5105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5" name="Line 39"/>
          <p:cNvSpPr/>
          <p:nvPr/>
        </p:nvSpPr>
        <p:spPr>
          <a:xfrm flipH="1">
            <a:off x="3200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6" name="Line 40"/>
          <p:cNvSpPr/>
          <p:nvPr/>
        </p:nvSpPr>
        <p:spPr>
          <a:xfrm flipH="1">
            <a:off x="4635500" y="685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7" name="Line 41"/>
          <p:cNvSpPr/>
          <p:nvPr/>
        </p:nvSpPr>
        <p:spPr>
          <a:xfrm flipH="1">
            <a:off x="4267200" y="4800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8" name="Line 42"/>
          <p:cNvSpPr/>
          <p:nvPr/>
        </p:nvSpPr>
        <p:spPr>
          <a:xfrm flipH="1">
            <a:off x="3352800" y="4724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9" name="Line 43"/>
          <p:cNvSpPr/>
          <p:nvPr/>
        </p:nvSpPr>
        <p:spPr>
          <a:xfrm flipH="1">
            <a:off x="3048000" y="6629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0" name="Line 44"/>
          <p:cNvSpPr/>
          <p:nvPr/>
        </p:nvSpPr>
        <p:spPr>
          <a:xfrm flipH="1">
            <a:off x="44958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1" name="Line 45"/>
          <p:cNvSpPr/>
          <p:nvPr/>
        </p:nvSpPr>
        <p:spPr>
          <a:xfrm flipH="1">
            <a:off x="34036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2" name="Line 46"/>
          <p:cNvSpPr/>
          <p:nvPr/>
        </p:nvSpPr>
        <p:spPr>
          <a:xfrm flipH="1">
            <a:off x="4038600" y="5867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3" name="Line 47"/>
          <p:cNvSpPr/>
          <p:nvPr/>
        </p:nvSpPr>
        <p:spPr>
          <a:xfrm flipH="1">
            <a:off x="4343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46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HZ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274637"/>
            <a:ext cx="88392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286000" y="3352800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1828800" y="24384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5" name="WordArt 5"/>
          <p:cNvSpPr>
            <a:spLocks noTextEdit="1"/>
          </p:cNvSpPr>
          <p:nvPr/>
        </p:nvSpPr>
        <p:spPr>
          <a:xfrm>
            <a:off x="1066800" y="2209800"/>
            <a:ext cx="7391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prstShdw prst="shdw16" dir="16200000">
                    <a:srgbClr val="808080">
                      <a:alpha val="50000"/>
                    </a:srgbClr>
                  </a:prstShdw>
                </a:effectLst>
                <a:latin typeface="+mn-lt" charset="0"/>
                <a:ea typeface="+mn-lt" charset="0"/>
              </a:rPr>
              <a:t>TÌM HIỂU BÀI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0"/>
            <a:ext cx="148113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3733800" y="3505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</a:pPr>
            <a:endParaRPr lang="vi-VN" altLang="en-US" sz="2800" dirty="0">
              <a:solidFill>
                <a:srgbClr val="003300"/>
              </a:solidFill>
              <a:latin typeface="VNI-Times" pitchFamily="2" charset="0"/>
            </a:endParaRPr>
          </a:p>
        </p:txBody>
      </p:sp>
      <p:graphicFrame>
        <p:nvGraphicFramePr>
          <p:cNvPr id="92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24800" y="0"/>
          <a:ext cx="1219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0450" imgH="1334770" progId="MS_ClipArt_Gallery.2">
                  <p:embed/>
                </p:oleObj>
              </mc:Choice>
              <mc:Fallback>
                <p:oleObj r:id="rId3" imgW="1060450" imgH="133477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924800" y="0"/>
                        <a:ext cx="1219200" cy="13350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5"/>
          <p:cNvSpPr txBox="1"/>
          <p:nvPr/>
        </p:nvSpPr>
        <p:spPr>
          <a:xfrm>
            <a:off x="-7937" y="4024313"/>
            <a:ext cx="9942512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đầu tiên</a:t>
            </a:r>
            <a:endParaRPr lang="en-US" altLang="en-US" sz="8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304871"/>
            <a:ext cx="73734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85800" y="152400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>
              <a:latin typeface="Tahoma" panose="020B0604030504040204" pitchFamily="3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0" y="-2857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3338" y="1143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Cảnh chiều đông mưa phùn, gió bấc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3338" y="26098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Anh nhớ hình ảnh mẹ lội dưới ruộng sâu cấy lúa, chân ngập trong bùn, mẹ run vì rét.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2038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0"/>
            <a:ext cx="487680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97763" cy="1828800"/>
          </a:xfrm>
        </p:spPr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1: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x-none" sz="6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86000"/>
            <a:ext cx="6629400" cy="263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nhớ thương mẹ nơi quê nh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Box 1"/>
          <p:cNvSpPr txBox="1"/>
          <p:nvPr/>
        </p:nvSpPr>
        <p:spPr>
          <a:xfrm>
            <a:off x="-200025" y="-68262"/>
            <a:ext cx="9372600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nhiêu!</a:t>
            </a:r>
            <a:endParaRPr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/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36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200025" y="3409950"/>
            <a:ext cx="101346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Tình cảm của người mẹ đối với con:</a:t>
            </a:r>
          </a:p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nhiêu!</a:t>
            </a:r>
          </a:p>
          <a:p>
            <a:pPr algn="l" eaLnBrk="1" hangingPunct="1"/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4508500" y="4525963"/>
            <a:ext cx="2120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5181600" y="6705600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1447800" y="6705600"/>
            <a:ext cx="25146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4457700" y="5105400"/>
            <a:ext cx="3771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52400" y="22098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những hình ảnh so sánh thể hiện tình cảm mẹ con thắm thiết, sâu nặng.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7763" cy="4800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2: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thắm thiết, sâu nặng giữa hai mẹ con chiến sĩ.</a:t>
            </a:r>
            <a:endParaRPr lang="vi-VN" altLang="x-none" sz="6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28575" y="2295525"/>
            <a:ext cx="9420225" cy="31702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Anh dùng cách nói so sánh: 	</a:t>
            </a:r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   </a:t>
            </a:r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Con đi trăm núi ngàn khe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Chưa bằng muôn nỗi tái tê lòng bầm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Con đi đánh giặc mười năm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Chưa bằng 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52400" y="762000"/>
            <a:ext cx="8229600" cy="19383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ahoma" panose="020B0604030504040204" pitchFamily="34" charset="0"/>
              </a:rPr>
              <a:t>3/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533400" y="5429250"/>
            <a:ext cx="2286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990600" y="4191000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50" y="1447800"/>
            <a:ext cx="7497763" cy="9906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825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43000" y="973138"/>
            <a:ext cx="8401050" cy="19812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buNone/>
            </a:pPr>
            <a:r>
              <a:rPr sz="6000" dirty="0">
                <a:solidFill>
                  <a:srgbClr val="57231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3:</a:t>
            </a:r>
            <a:endParaRPr lang="vi-VN" altLang="x-none" sz="6000" dirty="0">
              <a:solidFill>
                <a:srgbClr val="57231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200400"/>
            <a:ext cx="61722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mẹ yên lòng ở quê nh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sz="55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685800" y="4763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3038" y="1204913"/>
            <a:ext cx="9144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mẹ của 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Việt Nam.</a:t>
            </a:r>
          </a:p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Điển hình: chịu thương, chịu khó, hiền hậu, đầy tình    thương yêu con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65760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0" y="4572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5"/>
          <p:cNvCxnSpPr/>
          <p:nvPr/>
        </p:nvCxnSpPr>
        <p:spPr>
          <a:xfrm rot="5400000">
            <a:off x="4633913" y="3527425"/>
            <a:ext cx="27432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15" name="TextBox 3"/>
          <p:cNvSpPr txBox="1"/>
          <p:nvPr/>
        </p:nvSpPr>
        <p:spPr>
          <a:xfrm>
            <a:off x="3429000" y="609600"/>
            <a:ext cx="1243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TextBox 10"/>
          <p:cNvSpPr txBox="1"/>
          <p:nvPr/>
        </p:nvSpPr>
        <p:spPr>
          <a:xfrm>
            <a:off x="3276600" y="944563"/>
            <a:ext cx="3124200" cy="1493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trích)  </a:t>
            </a:r>
          </a:p>
          <a:p>
            <a:pPr algn="l" eaLnBrk="1" hangingPunct="1"/>
            <a:endParaRPr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7" name="Rectangle 11"/>
          <p:cNvSpPr/>
          <p:nvPr/>
        </p:nvSpPr>
        <p:spPr>
          <a:xfrm>
            <a:off x="4953000" y="1614488"/>
            <a:ext cx="12144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Rectangle 2"/>
          <p:cNvSpPr/>
          <p:nvPr/>
        </p:nvSpPr>
        <p:spPr>
          <a:xfrm>
            <a:off x="1219200" y="17526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28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919" name="TextBox 2"/>
          <p:cNvSpPr txBox="1"/>
          <p:nvPr/>
        </p:nvSpPr>
        <p:spPr>
          <a:xfrm>
            <a:off x="1981200" y="15240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6 tháng  4 năm 2016</a:t>
            </a:r>
          </a:p>
          <a:p>
            <a:pPr algn="l" eaLnBrk="1" hangingPunct="1"/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2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Rectangle 2"/>
          <p:cNvSpPr/>
          <p:nvPr/>
        </p:nvSpPr>
        <p:spPr>
          <a:xfrm>
            <a:off x="6019800" y="18288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8921" name="Text Box 33"/>
          <p:cNvSpPr txBox="1"/>
          <p:nvPr/>
        </p:nvSpPr>
        <p:spPr>
          <a:xfrm>
            <a:off x="5257800" y="2438400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38922" name="TextBox 3"/>
          <p:cNvSpPr txBox="1"/>
          <p:nvPr/>
        </p:nvSpPr>
        <p:spPr>
          <a:xfrm>
            <a:off x="3597275" y="466725"/>
            <a:ext cx="1431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28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8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-38100" y="5402263"/>
            <a:ext cx="94488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sĩ với người mẹ Việt Nam.</a:t>
            </a:r>
          </a:p>
        </p:txBody>
      </p:sp>
      <p:sp>
        <p:nvSpPr>
          <p:cNvPr id="38925" name="TextBox 2"/>
          <p:cNvSpPr txBox="1"/>
          <p:nvPr/>
        </p:nvSpPr>
        <p:spPr>
          <a:xfrm>
            <a:off x="3582988" y="4786313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6" name="TextBox 21"/>
          <p:cNvSpPr txBox="1"/>
          <p:nvPr/>
        </p:nvSpPr>
        <p:spPr>
          <a:xfrm>
            <a:off x="-53975" y="2824163"/>
            <a:ext cx="6402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Ai về / thăm mẹ / quê ta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Chiều nay / có đứa con xa / nhớ thầm..//</a:t>
            </a:r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38927" name="TextBox 22"/>
          <p:cNvSpPr txBox="1"/>
          <p:nvPr/>
        </p:nvSpPr>
        <p:spPr>
          <a:xfrm>
            <a:off x="-139700" y="3956050"/>
            <a:ext cx="64023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Bầm ơi có rét không bầm?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Heo heo gió núi,/ lâm thâm mưa phùn//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52400" y="838200"/>
            <a:ext cx="8648700" cy="212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hãy đọc đoạn 1 của b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tiên”. V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81000" y="3505200"/>
            <a:ext cx="8458200" cy="1825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Công việc đầu tiên anh Ba giao cho chị Út l</a:t>
            </a:r>
            <a:r>
              <a:rPr sz="40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1017270" y="762000"/>
            <a:ext cx="8050530" cy="24917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nêu nội dung của b</a:t>
            </a: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tiên.”</a:t>
            </a:r>
            <a:endParaRPr sz="4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801610" cy="54622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hãy chọn ý đúng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câu sau: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muốn được thoát li vì: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yêu nước, yêu nhân dân.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ham hoạt động, muốn l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 được nhiều việc cho cách mạng.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không muốn ở với gia đình.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Ý a v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b đúng.</a:t>
            </a:r>
            <a:endParaRPr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608513" y="4419600"/>
            <a:ext cx="4192588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 nhân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Tiến trình 4"/>
          <p:cNvSpPr/>
          <p:nvPr/>
        </p:nvSpPr>
        <p:spPr>
          <a:xfrm>
            <a:off x="3276600" y="304800"/>
            <a:ext cx="20574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2992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3276600" y="7620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Box 2"/>
          <p:cNvSpPr txBox="1"/>
          <p:nvPr/>
        </p:nvSpPr>
        <p:spPr>
          <a:xfrm>
            <a:off x="3014663" y="1497013"/>
            <a:ext cx="2590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967038" y="2165350"/>
            <a:ext cx="3810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(Tố Hữu )</a:t>
            </a:r>
            <a:endParaRPr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-228600" y="1752600"/>
            <a:ext cx="2667000" cy="10668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SGK  (Trang 130 )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046663" y="1235075"/>
            <a:ext cx="15240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524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9177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0"/>
          <p:cNvSpPr txBox="1"/>
          <p:nvPr/>
        </p:nvSpPr>
        <p:spPr>
          <a:xfrm>
            <a:off x="250825" y="3200400"/>
            <a:ext cx="86106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Tố Hữu đã sáng tác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Bầm ơi! Trong thời kì kháng chiến chống thực dân Pháp, nói về tình cảm yêu thương sâu nặng giữa hai mẹ con người chiến sĩ Vệ quốc quân.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" grpId="0"/>
      <p:bldP spid="95238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" y="-33337"/>
            <a:ext cx="8991600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Hữu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7938" y="5562600"/>
            <a:ext cx="92122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tên thật là </a:t>
            </a:r>
            <a:r>
              <a:rPr lang="vi-VN" altLang="x-none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Kim Thành, 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gốc ở làng Phù Lai, nay thuộc xã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Quảng Thọ, Quảng Điền"/>
              </a:rPr>
              <a:t>Quảng Thọ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huyện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Quảng Điền"/>
              </a:rPr>
              <a:t>Quảng Điền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tỉnh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Thừa Thiên Huế"/>
              </a:rPr>
              <a:t>Thừa Thiên Huế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là một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Nhà thơ"/>
              </a:rPr>
              <a:t>nhà thơ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tiêu biểu của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Thơ cách mạng (trang chưa được viết)"/>
              </a:rPr>
              <a:t>thơ cách mạng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Việt Nam"/>
              </a:rPr>
              <a:t>Việt Nam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đồng thời ông còn là một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Chính khách"/>
              </a:rPr>
              <a:t>chính khách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một cán bộ cách mạng lão thành. Ông đã từng giữ các chức vụ quan trọng trong </a:t>
            </a:r>
            <a:r>
              <a:rPr lang="vi-VN" altLang="x-none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hính trị Việt Nam"/>
              </a:rPr>
              <a:t>hệ thống chính trị Việt Nam</a:t>
            </a:r>
            <a:endParaRPr lang="vi-VN" altLang="x-none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1242</Words>
  <Application>Microsoft Office PowerPoint</Application>
  <PresentationFormat>On-screen Show (4:3)</PresentationFormat>
  <Paragraphs>151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.VnTime</vt:lpstr>
      <vt:lpstr>Arial</vt:lpstr>
      <vt:lpstr>Calibri</vt:lpstr>
      <vt:lpstr>Gill Sans MT</vt:lpstr>
      <vt:lpstr>Tahoma</vt:lpstr>
      <vt:lpstr>Times New Roman</vt:lpstr>
      <vt:lpstr>Verdana</vt:lpstr>
      <vt:lpstr>VNI-Times</vt:lpstr>
      <vt:lpstr>Wingdings</vt:lpstr>
      <vt:lpstr>Wingdings 2</vt:lpstr>
      <vt:lpstr>Solstice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Nội dung đoạn 1:  </vt:lpstr>
      <vt:lpstr>PowerPoint Presentation</vt:lpstr>
      <vt:lpstr>    Nội dung đoạn 2:  Tình cảm thắm thiết, sâu nặng giữa hai mẹ con chiến sĩ.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ACER</cp:lastModifiedBy>
  <cp:revision>8</cp:revision>
  <dcterms:created xsi:type="dcterms:W3CDTF">2008-10-13T04:59:40Z</dcterms:created>
  <dcterms:modified xsi:type="dcterms:W3CDTF">2023-04-08T13:25:34Z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