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81" r:id="rId6"/>
    <p:sldId id="282" r:id="rId7"/>
    <p:sldId id="283" r:id="rId8"/>
    <p:sldId id="262" r:id="rId9"/>
    <p:sldId id="264" r:id="rId10"/>
    <p:sldId id="265" r:id="rId11"/>
    <p:sldId id="266" r:id="rId12"/>
    <p:sldId id="267" r:id="rId13"/>
    <p:sldId id="268" r:id="rId14"/>
    <p:sldId id="270" r:id="rId15"/>
    <p:sldId id="272" r:id="rId16"/>
    <p:sldId id="271" r:id="rId17"/>
    <p:sldId id="273" r:id="rId18"/>
    <p:sldId id="274" r:id="rId19"/>
    <p:sldId id="275" r:id="rId20"/>
    <p:sldId id="276" r:id="rId21"/>
    <p:sldId id="278" r:id="rId22"/>
    <p:sldId id="279" r:id="rId23"/>
    <p:sldId id="280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030"/>
    <a:srgbClr val="FF0000"/>
    <a:srgbClr val="EA6F44"/>
    <a:srgbClr val="CCFF99"/>
    <a:srgbClr val="CEECFE"/>
    <a:srgbClr val="A9DDFD"/>
    <a:srgbClr val="FFD88B"/>
    <a:srgbClr val="FFFFCC"/>
    <a:srgbClr val="0000CC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102" autoAdjust="0"/>
  </p:normalViewPr>
  <p:slideViewPr>
    <p:cSldViewPr>
      <p:cViewPr varScale="1">
        <p:scale>
          <a:sx n="96" d="100"/>
          <a:sy n="96" d="100"/>
        </p:scale>
        <p:origin x="7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pPr/>
              <a:t>21/10/2022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C530D71-A319-4076-9207-D9CE204E5B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2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2" y="1047540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2" y="2232487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48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pPr/>
              <a:t>21/10/2022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1168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pPr/>
              <a:t>21/10/2022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pPr/>
              <a:t>21/10/2022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3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pPr/>
              <a:t>21/10/2022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3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7" y="1756107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7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3C530D71-A319-4076-9207-D9CE204E5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pPr/>
              <a:t>21/10/2022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pPr/>
              <a:t>21/10/2022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pPr/>
              <a:t>21/10/2022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pPr/>
              <a:t>21/10/2022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pPr/>
              <a:t>21/10/2022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pPr/>
              <a:t>21/10/2022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3C530D71-A319-4076-9207-D9CE204E5B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9" y="3487856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1" y="3579919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05979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61E61BC-66DF-460A-A572-A5CF25BB2784}" type="datetimeFigureOut">
              <a:rPr lang="en-US" smtClean="0"/>
              <a:pPr/>
              <a:t>21/10/2022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C530D71-A319-4076-9207-D9CE204E5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2-Point Star 7"/>
          <p:cNvSpPr/>
          <p:nvPr/>
        </p:nvSpPr>
        <p:spPr>
          <a:xfrm rot="319331">
            <a:off x="0" y="148230"/>
            <a:ext cx="3888432" cy="2060578"/>
          </a:xfrm>
          <a:prstGeom prst="star32">
            <a:avLst>
              <a:gd name="adj" fmla="val 42371"/>
            </a:avLst>
          </a:prstGeom>
          <a:solidFill>
            <a:srgbClr val="FFFF00"/>
          </a:solidFill>
          <a:ln>
            <a:solidFill>
              <a:srgbClr val="FFCC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55277" y="1131590"/>
            <a:ext cx="425488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PHÉP CỘNG, PHÉP TRỪ</a:t>
            </a:r>
          </a:p>
          <a:p>
            <a:pPr algn="ctr"/>
            <a:r>
              <a:rPr lang="en-US" sz="32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TRONG PHẠM VI 10</a:t>
            </a:r>
            <a:endParaRPr lang="en-US" sz="3200" b="1" cap="none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41784" y="1285478"/>
            <a:ext cx="4572000" cy="923330"/>
          </a:xfrm>
          <a:prstGeom prst="rect">
            <a:avLst/>
          </a:prstGeom>
        </p:spPr>
        <p:txBody>
          <a:bodyPr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CHỦ ĐỀ </a:t>
            </a:r>
            <a:r>
              <a:rPr lang="en-US" sz="7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5655" y="2589871"/>
            <a:ext cx="839915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alibri" pitchFamily="34" charset="0"/>
                <a:cs typeface="Calibri" pitchFamily="34" charset="0"/>
              </a:rPr>
              <a:t>BÀI 10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PHÉP CỘNG TRONG PHẠM VI 10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(TIẾT 1)</a:t>
            </a:r>
          </a:p>
        </p:txBody>
      </p:sp>
    </p:spTree>
    <p:extLst>
      <p:ext uri="{BB962C8B-B14F-4D97-AF65-F5344CB8AC3E}">
        <p14:creationId xmlns:p14="http://schemas.microsoft.com/office/powerpoint/2010/main" val="96562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683568" y="3297093"/>
            <a:ext cx="594066" cy="449139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+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691680" y="3291830"/>
            <a:ext cx="594066" cy="449139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=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195736" y="3323545"/>
            <a:ext cx="594066" cy="44913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9552" y="98796"/>
            <a:ext cx="576064" cy="769441"/>
            <a:chOff x="539552" y="98796"/>
            <a:chExt cx="576064" cy="769441"/>
          </a:xfrm>
        </p:grpSpPr>
        <p:sp>
          <p:nvSpPr>
            <p:cNvPr id="4" name="Oval 3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9552" y="98796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Arial Black" pitchFamily="34" charset="0"/>
                </a:rPr>
                <a:t>3</a:t>
              </a: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1259632" y="191130"/>
            <a:ext cx="792088" cy="584775"/>
          </a:xfrm>
          <a:prstGeom prst="roundRect">
            <a:avLst/>
          </a:prstGeom>
          <a:solidFill>
            <a:srgbClr val="CED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Số</a:t>
            </a:r>
            <a:endParaRPr lang="en-US" sz="4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51470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037" y="889470"/>
            <a:ext cx="8050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Calibri" pitchFamily="34" charset="0"/>
                <a:cs typeface="Calibri" pitchFamily="34" charset="0"/>
              </a:rPr>
              <a:t>a)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187624" y="3301512"/>
            <a:ext cx="594066" cy="449139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72166" y="3301512"/>
            <a:ext cx="594066" cy="449139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8" name="Flowchart: Display 7"/>
          <p:cNvSpPr/>
          <p:nvPr/>
        </p:nvSpPr>
        <p:spPr>
          <a:xfrm>
            <a:off x="980601" y="2067694"/>
            <a:ext cx="792088" cy="484228"/>
          </a:xfrm>
          <a:prstGeom prst="flowChartDisplay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17" name="Flowchart: Display 16"/>
          <p:cNvSpPr/>
          <p:nvPr/>
        </p:nvSpPr>
        <p:spPr>
          <a:xfrm>
            <a:off x="584557" y="2551922"/>
            <a:ext cx="792088" cy="484228"/>
          </a:xfrm>
          <a:prstGeom prst="flowChartDisplay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8" name="Flowchart: Display 17"/>
          <p:cNvSpPr/>
          <p:nvPr/>
        </p:nvSpPr>
        <p:spPr>
          <a:xfrm>
            <a:off x="1376645" y="2551922"/>
            <a:ext cx="792088" cy="484228"/>
          </a:xfrm>
          <a:prstGeom prst="flowChartDisplay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858254" y="3297093"/>
            <a:ext cx="594066" cy="449139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+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866366" y="3291830"/>
            <a:ext cx="594066" cy="449139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=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8370422" y="3323545"/>
            <a:ext cx="594066" cy="44913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370422" y="3321775"/>
            <a:ext cx="594066" cy="44913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4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362310" y="3301512"/>
            <a:ext cx="594066" cy="449139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346852" y="3301512"/>
            <a:ext cx="594066" cy="449139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35" name="Flowchart: Display 34"/>
          <p:cNvSpPr/>
          <p:nvPr/>
        </p:nvSpPr>
        <p:spPr>
          <a:xfrm>
            <a:off x="7155287" y="2067694"/>
            <a:ext cx="792088" cy="484228"/>
          </a:xfrm>
          <a:prstGeom prst="flowChartDisplay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36" name="Flowchart: Display 35"/>
          <p:cNvSpPr/>
          <p:nvPr/>
        </p:nvSpPr>
        <p:spPr>
          <a:xfrm>
            <a:off x="6759243" y="2551922"/>
            <a:ext cx="792088" cy="484228"/>
          </a:xfrm>
          <a:prstGeom prst="flowChartDisplay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37" name="Flowchart: Display 36"/>
          <p:cNvSpPr/>
          <p:nvPr/>
        </p:nvSpPr>
        <p:spPr>
          <a:xfrm>
            <a:off x="7551331" y="2551922"/>
            <a:ext cx="792088" cy="484228"/>
          </a:xfrm>
          <a:prstGeom prst="flowChartDisplay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3859266" y="3297093"/>
            <a:ext cx="594066" cy="449139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+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867378" y="3291830"/>
            <a:ext cx="594066" cy="449139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=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363322" y="3301512"/>
            <a:ext cx="594066" cy="449139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3347864" y="3301512"/>
            <a:ext cx="594066" cy="449139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44" name="Flowchart: Display 43"/>
          <p:cNvSpPr/>
          <p:nvPr/>
        </p:nvSpPr>
        <p:spPr>
          <a:xfrm>
            <a:off x="4156299" y="2067694"/>
            <a:ext cx="792088" cy="484228"/>
          </a:xfrm>
          <a:prstGeom prst="flowChartDisplay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45" name="Flowchart: Display 44"/>
          <p:cNvSpPr/>
          <p:nvPr/>
        </p:nvSpPr>
        <p:spPr>
          <a:xfrm>
            <a:off x="3760255" y="2551922"/>
            <a:ext cx="792088" cy="484228"/>
          </a:xfrm>
          <a:prstGeom prst="flowChartDisplay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46" name="Flowchart: Display 45"/>
          <p:cNvSpPr/>
          <p:nvPr/>
        </p:nvSpPr>
        <p:spPr>
          <a:xfrm>
            <a:off x="4552343" y="2551922"/>
            <a:ext cx="792088" cy="484228"/>
          </a:xfrm>
          <a:prstGeom prst="flowChartDisplay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49" name="Rounded Rectangle 15">
            <a:extLst>
              <a:ext uri="{FF2B5EF4-FFF2-40B4-BE49-F238E27FC236}">
                <a16:creationId xmlns:a16="http://schemas.microsoft.com/office/drawing/2014/main" id="{4604357E-00FD-4B32-B3F4-F7F0A45014AA}"/>
              </a:ext>
            </a:extLst>
          </p:cNvPr>
          <p:cNvSpPr/>
          <p:nvPr/>
        </p:nvSpPr>
        <p:spPr>
          <a:xfrm>
            <a:off x="5418094" y="3346747"/>
            <a:ext cx="594066" cy="44913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48" name="Rounded Rectangle 31">
            <a:extLst>
              <a:ext uri="{FF2B5EF4-FFF2-40B4-BE49-F238E27FC236}">
                <a16:creationId xmlns:a16="http://schemas.microsoft.com/office/drawing/2014/main" id="{E56232A7-4CFC-424D-9066-2B5CA8E5CFA8}"/>
              </a:ext>
            </a:extLst>
          </p:cNvPr>
          <p:cNvSpPr/>
          <p:nvPr/>
        </p:nvSpPr>
        <p:spPr>
          <a:xfrm>
            <a:off x="5421352" y="3363838"/>
            <a:ext cx="594066" cy="44913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1097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683568" y="3297093"/>
            <a:ext cx="594066" cy="449139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+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691680" y="3291830"/>
            <a:ext cx="594066" cy="449139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=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195736" y="3323545"/>
            <a:ext cx="594066" cy="44913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9552" y="98796"/>
            <a:ext cx="576064" cy="769441"/>
            <a:chOff x="539552" y="98796"/>
            <a:chExt cx="576064" cy="769441"/>
          </a:xfrm>
        </p:grpSpPr>
        <p:sp>
          <p:nvSpPr>
            <p:cNvPr id="4" name="Oval 3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9552" y="98796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Arial Black" pitchFamily="34" charset="0"/>
                </a:rPr>
                <a:t>3</a:t>
              </a: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1259632" y="191130"/>
            <a:ext cx="792088" cy="584775"/>
          </a:xfrm>
          <a:prstGeom prst="roundRect">
            <a:avLst/>
          </a:prstGeom>
          <a:solidFill>
            <a:srgbClr val="CED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Số</a:t>
            </a:r>
            <a:endParaRPr lang="en-US" sz="4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51470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037" y="889470"/>
            <a:ext cx="8386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Calibri" pitchFamily="34" charset="0"/>
                <a:cs typeface="Calibri" pitchFamily="34" charset="0"/>
              </a:rPr>
              <a:t>b)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187624" y="3301512"/>
            <a:ext cx="594066" cy="449139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72166" y="3301512"/>
            <a:ext cx="594066" cy="449139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8" name="Flowchart: Display 7"/>
          <p:cNvSpPr/>
          <p:nvPr/>
        </p:nvSpPr>
        <p:spPr>
          <a:xfrm>
            <a:off x="980601" y="2067694"/>
            <a:ext cx="792088" cy="484228"/>
          </a:xfrm>
          <a:prstGeom prst="flowChartDisplay">
            <a:avLst/>
          </a:prstGeom>
          <a:solidFill>
            <a:srgbClr val="CED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17" name="Flowchart: Display 16"/>
          <p:cNvSpPr/>
          <p:nvPr/>
        </p:nvSpPr>
        <p:spPr>
          <a:xfrm>
            <a:off x="584557" y="2551922"/>
            <a:ext cx="792088" cy="484228"/>
          </a:xfrm>
          <a:prstGeom prst="flowChartDisplay">
            <a:avLst/>
          </a:prstGeom>
          <a:solidFill>
            <a:srgbClr val="FFD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8" name="Flowchart: Display 17"/>
          <p:cNvSpPr/>
          <p:nvPr/>
        </p:nvSpPr>
        <p:spPr>
          <a:xfrm>
            <a:off x="1376645" y="2551922"/>
            <a:ext cx="792088" cy="484228"/>
          </a:xfrm>
          <a:prstGeom prst="flowChartDisplay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858254" y="3297093"/>
            <a:ext cx="594066" cy="449139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+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866366" y="3291830"/>
            <a:ext cx="594066" cy="449139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=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8370422" y="3323545"/>
            <a:ext cx="594066" cy="44913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370422" y="3319326"/>
            <a:ext cx="594066" cy="44913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362310" y="3301512"/>
            <a:ext cx="594066" cy="449139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346852" y="3301512"/>
            <a:ext cx="594066" cy="449139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35" name="Flowchart: Display 34"/>
          <p:cNvSpPr/>
          <p:nvPr/>
        </p:nvSpPr>
        <p:spPr>
          <a:xfrm>
            <a:off x="7155287" y="2067694"/>
            <a:ext cx="792088" cy="484228"/>
          </a:xfrm>
          <a:prstGeom prst="flowChartDisplay">
            <a:avLst/>
          </a:prstGeom>
          <a:solidFill>
            <a:srgbClr val="CED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36" name="Flowchart: Display 35"/>
          <p:cNvSpPr/>
          <p:nvPr/>
        </p:nvSpPr>
        <p:spPr>
          <a:xfrm>
            <a:off x="6759243" y="2551922"/>
            <a:ext cx="792088" cy="484228"/>
          </a:xfrm>
          <a:prstGeom prst="flowChartDisplay">
            <a:avLst/>
          </a:prstGeom>
          <a:solidFill>
            <a:srgbClr val="FFD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37" name="Flowchart: Display 36"/>
          <p:cNvSpPr/>
          <p:nvPr/>
        </p:nvSpPr>
        <p:spPr>
          <a:xfrm>
            <a:off x="7551331" y="2551922"/>
            <a:ext cx="792088" cy="484228"/>
          </a:xfrm>
          <a:prstGeom prst="flowChartDisplay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3859266" y="3297093"/>
            <a:ext cx="594066" cy="449139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+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867378" y="3291830"/>
            <a:ext cx="594066" cy="449139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=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5371434" y="3323545"/>
            <a:ext cx="594066" cy="44913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5371434" y="3326122"/>
            <a:ext cx="594066" cy="44913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363322" y="3301512"/>
            <a:ext cx="594066" cy="449139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3347864" y="3301512"/>
            <a:ext cx="594066" cy="449139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44" name="Flowchart: Display 43"/>
          <p:cNvSpPr/>
          <p:nvPr/>
        </p:nvSpPr>
        <p:spPr>
          <a:xfrm>
            <a:off x="4156299" y="2067694"/>
            <a:ext cx="792088" cy="484228"/>
          </a:xfrm>
          <a:prstGeom prst="flowChartDisplay">
            <a:avLst/>
          </a:prstGeom>
          <a:solidFill>
            <a:srgbClr val="CED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45" name="Flowchart: Display 44"/>
          <p:cNvSpPr/>
          <p:nvPr/>
        </p:nvSpPr>
        <p:spPr>
          <a:xfrm>
            <a:off x="3760255" y="2551922"/>
            <a:ext cx="792088" cy="484228"/>
          </a:xfrm>
          <a:prstGeom prst="flowChartDisplay">
            <a:avLst/>
          </a:prstGeom>
          <a:solidFill>
            <a:srgbClr val="FFD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46" name="Flowchart: Display 45"/>
          <p:cNvSpPr/>
          <p:nvPr/>
        </p:nvSpPr>
        <p:spPr>
          <a:xfrm>
            <a:off x="4552343" y="2551922"/>
            <a:ext cx="792088" cy="484228"/>
          </a:xfrm>
          <a:prstGeom prst="flowChartDisplay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2195736" y="3323545"/>
            <a:ext cx="594066" cy="44913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8104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1" grpId="0" animBg="1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87534" y="1097320"/>
            <a:ext cx="839915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BÀI 10</a:t>
            </a:r>
          </a:p>
          <a:p>
            <a:pPr algn="ctr"/>
            <a:r>
              <a:rPr lang="en-US" sz="48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PHÉP CỘNG TRONG PHẠM VI 10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(TIẾT 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33519" y="3363838"/>
            <a:ext cx="3307187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6000" b="1" dirty="0" err="1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Luyện</a:t>
            </a:r>
            <a:r>
              <a:rPr lang="en-US" sz="6000" b="1" dirty="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tập</a:t>
            </a:r>
            <a:endParaRPr lang="en-US" sz="6000" b="1" dirty="0">
              <a:solidFill>
                <a:srgbClr val="0070C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35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39552" y="123478"/>
            <a:ext cx="576064" cy="769441"/>
            <a:chOff x="539552" y="123478"/>
            <a:chExt cx="576064" cy="769441"/>
          </a:xfrm>
        </p:grpSpPr>
        <p:sp>
          <p:nvSpPr>
            <p:cNvPr id="4" name="Oval 3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9552" y="123478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Arial Black" pitchFamily="34" charset="0"/>
                </a:rPr>
                <a:t>1</a:t>
              </a: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1259632" y="191130"/>
            <a:ext cx="792088" cy="584775"/>
          </a:xfrm>
          <a:prstGeom prst="roundRect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Số</a:t>
            </a:r>
            <a:endParaRPr lang="en-US" sz="4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51470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Calibri" pitchFamily="34" charset="0"/>
                <a:cs typeface="Calibri" pitchFamily="34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30" t="17157" r="4799" b="31245"/>
          <a:stretch/>
        </p:blipFill>
        <p:spPr>
          <a:xfrm>
            <a:off x="1145480" y="771550"/>
            <a:ext cx="7242944" cy="4245086"/>
          </a:xfrm>
          <a:prstGeom prst="rect">
            <a:avLst/>
          </a:prstGeom>
        </p:spPr>
      </p:pic>
      <p:sp>
        <p:nvSpPr>
          <p:cNvPr id="15" name="Flowchart: Alternate Process 14"/>
          <p:cNvSpPr/>
          <p:nvPr/>
        </p:nvSpPr>
        <p:spPr>
          <a:xfrm>
            <a:off x="7812360" y="987574"/>
            <a:ext cx="432048" cy="28803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  <p:sp>
        <p:nvSpPr>
          <p:cNvPr id="9" name="Flowchart: Alternate Process 8"/>
          <p:cNvSpPr/>
          <p:nvPr/>
        </p:nvSpPr>
        <p:spPr>
          <a:xfrm>
            <a:off x="7807199" y="4371950"/>
            <a:ext cx="432048" cy="28803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6</a:t>
            </a:r>
            <a:endParaRPr lang="en-US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7793714" y="3507854"/>
            <a:ext cx="432048" cy="28803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6</a:t>
            </a:r>
            <a:endParaRPr lang="en-US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7793714" y="2655033"/>
            <a:ext cx="432048" cy="28803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  <p:sp>
        <p:nvSpPr>
          <p:cNvPr id="13" name="Flowchart: Alternate Process 12"/>
          <p:cNvSpPr/>
          <p:nvPr/>
        </p:nvSpPr>
        <p:spPr>
          <a:xfrm>
            <a:off x="7812360" y="1851670"/>
            <a:ext cx="432048" cy="28803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62837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39552" y="123478"/>
            <a:ext cx="576064" cy="769441"/>
            <a:chOff x="539552" y="123478"/>
            <a:chExt cx="576064" cy="769441"/>
          </a:xfrm>
        </p:grpSpPr>
        <p:sp>
          <p:nvSpPr>
            <p:cNvPr id="4" name="Oval 3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9552" y="123478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Arial Black" pitchFamily="34" charset="0"/>
                </a:rPr>
                <a:t>3</a:t>
              </a: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1259632" y="191130"/>
            <a:ext cx="792088" cy="584775"/>
          </a:xfrm>
          <a:prstGeom prst="roundRect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Số</a:t>
            </a:r>
            <a:endParaRPr lang="en-US" sz="4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51470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2064" y="1295495"/>
            <a:ext cx="8050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Calibri" pitchFamily="34" charset="0"/>
                <a:cs typeface="Calibri" pitchFamily="34" charset="0"/>
              </a:rPr>
              <a:t>a)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228184" y="3936753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067944" y="3939901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228184" y="3936752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067944" y="3943124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619672" y="3940275"/>
            <a:ext cx="1021102" cy="88355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148064" y="3939900"/>
            <a:ext cx="1021102" cy="88355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=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843808" y="3940275"/>
            <a:ext cx="1021102" cy="88355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+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3" t="12575" r="35828" b="70081"/>
          <a:stretch/>
        </p:blipFill>
        <p:spPr>
          <a:xfrm>
            <a:off x="2051720" y="726025"/>
            <a:ext cx="5760639" cy="317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6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39552" y="123478"/>
            <a:ext cx="576064" cy="769441"/>
            <a:chOff x="539552" y="123478"/>
            <a:chExt cx="576064" cy="769441"/>
          </a:xfrm>
        </p:grpSpPr>
        <p:sp>
          <p:nvSpPr>
            <p:cNvPr id="4" name="Oval 3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9552" y="123478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Arial Black" pitchFamily="34" charset="0"/>
                </a:rPr>
                <a:t>3</a:t>
              </a: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1259632" y="191130"/>
            <a:ext cx="792088" cy="584775"/>
          </a:xfrm>
          <a:prstGeom prst="roundRect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Số</a:t>
            </a:r>
            <a:endParaRPr lang="en-US" sz="4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51470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2064" y="1295495"/>
            <a:ext cx="8386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Calibri" pitchFamily="34" charset="0"/>
                <a:cs typeface="Calibri" pitchFamily="34" charset="0"/>
              </a:rPr>
              <a:t>b)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228184" y="3936753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067944" y="3939901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230540" y="3940275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049731" y="3920821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619672" y="3940275"/>
            <a:ext cx="1021102" cy="88355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148064" y="3939900"/>
            <a:ext cx="1021102" cy="88355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=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843808" y="3940275"/>
            <a:ext cx="1021102" cy="88355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+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499" b="46200" l="23361" r="59637">
                        <a14:foregroundMark x1="33067" y1="35680" x2="33067" y2="35680"/>
                        <a14:foregroundMark x1="33865" y1="36489" x2="33865" y2="36489"/>
                        <a14:foregroundMark x1="30787" y1="36084" x2="30787" y2="36084"/>
                        <a14:foregroundMark x1="31015" y1="35113" x2="31015" y2="35113"/>
                        <a14:foregroundMark x1="31813" y1="37783" x2="31813" y2="37783"/>
                        <a14:foregroundMark x1="43786" y1="35518" x2="43786" y2="35518"/>
                        <a14:foregroundMark x1="42645" y1="40534" x2="42645" y2="40534"/>
                        <a14:foregroundMark x1="55302" y1="41262" x2="55302" y2="41262"/>
                        <a14:foregroundMark x1="47206" y1="41262" x2="47206" y2="41262"/>
                        <a14:foregroundMark x1="46408" y1="42314" x2="46408" y2="42314"/>
                        <a14:foregroundMark x1="54048" y1="39563" x2="54048" y2="39563"/>
                        <a14:foregroundMark x1="47320" y1="36246" x2="47320" y2="36246"/>
                        <a14:foregroundMark x1="47206" y1="37136" x2="47206" y2="37136"/>
                        <a14:foregroundMark x1="39111" y1="40615" x2="39111" y2="40615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26" t="30786" r="35829" b="52087"/>
          <a:stretch/>
        </p:blipFill>
        <p:spPr>
          <a:xfrm>
            <a:off x="2205441" y="1057287"/>
            <a:ext cx="4709681" cy="2507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7318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678690" y="3940275"/>
            <a:ext cx="1021102" cy="88355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9552" y="123478"/>
            <a:ext cx="576064" cy="769441"/>
            <a:chOff x="539552" y="123478"/>
            <a:chExt cx="576064" cy="769441"/>
          </a:xfrm>
        </p:grpSpPr>
        <p:sp>
          <p:nvSpPr>
            <p:cNvPr id="4" name="Oval 3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9552" y="123478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Arial Black" pitchFamily="34" charset="0"/>
                </a:rPr>
                <a:t>3</a:t>
              </a: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1259632" y="191130"/>
            <a:ext cx="792088" cy="584775"/>
          </a:xfrm>
          <a:prstGeom prst="roundRect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Số</a:t>
            </a:r>
            <a:endParaRPr lang="en-US" sz="4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51470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2064" y="1295495"/>
            <a:ext cx="7473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Calibri" pitchFamily="34" charset="0"/>
                <a:cs typeface="Calibri" pitchFamily="34" charset="0"/>
              </a:rPr>
              <a:t>c)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228184" y="3936753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067944" y="3939901"/>
            <a:ext cx="1021102" cy="88355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228184" y="3934850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655676" y="3953047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148064" y="3939900"/>
            <a:ext cx="1021102" cy="88355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=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843808" y="3940275"/>
            <a:ext cx="1021102" cy="88355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+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3" t="48130" r="40733" b="34526"/>
          <a:stretch/>
        </p:blipFill>
        <p:spPr>
          <a:xfrm>
            <a:off x="1971176" y="933500"/>
            <a:ext cx="4905080" cy="300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2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39552" y="123478"/>
            <a:ext cx="576064" cy="769441"/>
            <a:chOff x="539552" y="123478"/>
            <a:chExt cx="576064" cy="769441"/>
          </a:xfrm>
        </p:grpSpPr>
        <p:sp>
          <p:nvSpPr>
            <p:cNvPr id="4" name="Oval 3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9552" y="123478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Arial Black" pitchFamily="34" charset="0"/>
                </a:rPr>
                <a:t>4</a:t>
              </a: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1259632" y="191130"/>
            <a:ext cx="792088" cy="584775"/>
          </a:xfrm>
          <a:prstGeom prst="roundRect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Số</a:t>
            </a:r>
            <a:endParaRPr lang="en-US" sz="4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51470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7544" y="1333387"/>
            <a:ext cx="34612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Arial Black" pitchFamily="34" charset="0"/>
                <a:cs typeface="Calibri" pitchFamily="34" charset="0"/>
              </a:rPr>
              <a:t>1 + </a:t>
            </a:r>
            <a:r>
              <a:rPr lang="en-US" sz="4800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1</a:t>
            </a:r>
            <a:r>
              <a:rPr lang="en-US" sz="4800" dirty="0">
                <a:solidFill>
                  <a:srgbClr val="002060"/>
                </a:solidFill>
                <a:latin typeface="Arial Black" pitchFamily="34" charset="0"/>
                <a:cs typeface="Calibri" pitchFamily="34" charset="0"/>
              </a:rPr>
              <a:t>   = 2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777605" y="1333387"/>
            <a:ext cx="841082" cy="66752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292080" y="2964888"/>
            <a:ext cx="34612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Arial Black" pitchFamily="34" charset="0"/>
                <a:cs typeface="Calibri" pitchFamily="34" charset="0"/>
              </a:rPr>
              <a:t>5 + </a:t>
            </a:r>
            <a:r>
              <a:rPr lang="en-US" sz="4800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1</a:t>
            </a:r>
            <a:r>
              <a:rPr lang="en-US" sz="4800" dirty="0">
                <a:solidFill>
                  <a:srgbClr val="002060"/>
                </a:solidFill>
                <a:latin typeface="Arial Black" pitchFamily="34" charset="0"/>
                <a:cs typeface="Calibri" pitchFamily="34" charset="0"/>
              </a:rPr>
              <a:t>   = 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287260" y="1333386"/>
            <a:ext cx="34612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Arial Black" pitchFamily="34" charset="0"/>
                <a:cs typeface="Calibri" pitchFamily="34" charset="0"/>
              </a:rPr>
              <a:t>3 + </a:t>
            </a:r>
            <a:r>
              <a:rPr lang="en-US" sz="4800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2</a:t>
            </a:r>
            <a:r>
              <a:rPr lang="en-US" sz="4800" dirty="0">
                <a:solidFill>
                  <a:srgbClr val="002060"/>
                </a:solidFill>
                <a:latin typeface="Arial Black" pitchFamily="34" charset="0"/>
                <a:cs typeface="Calibri" pitchFamily="34" charset="0"/>
              </a:rPr>
              <a:t>   = 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15844" y="2964889"/>
            <a:ext cx="34612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Arial Black" pitchFamily="34" charset="0"/>
                <a:cs typeface="Calibri" pitchFamily="34" charset="0"/>
              </a:rPr>
              <a:t>2 + </a:t>
            </a:r>
            <a:r>
              <a:rPr lang="en-US" sz="4800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2</a:t>
            </a:r>
            <a:r>
              <a:rPr lang="en-US" sz="4800" dirty="0">
                <a:solidFill>
                  <a:srgbClr val="002060"/>
                </a:solidFill>
                <a:latin typeface="Arial Black" pitchFamily="34" charset="0"/>
                <a:cs typeface="Calibri" pitchFamily="34" charset="0"/>
              </a:rPr>
              <a:t>   = 4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777605" y="2964889"/>
            <a:ext cx="841082" cy="66752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611238" y="1333387"/>
            <a:ext cx="841082" cy="66752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597321" y="2964889"/>
            <a:ext cx="841082" cy="66752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3254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 animBg="1"/>
      <p:bldP spid="38" grpId="0" animBg="1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87534" y="1097320"/>
            <a:ext cx="839915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BÀI 10</a:t>
            </a:r>
          </a:p>
          <a:p>
            <a:pPr algn="ctr"/>
            <a:r>
              <a:rPr lang="en-US" sz="48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PHÉP CỘNG TRONG PHẠM VI 10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(TIẾT 3)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2304" y="3284279"/>
            <a:ext cx="7990136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6000" b="1" dirty="0" err="1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Thêm</a:t>
            </a:r>
            <a:r>
              <a:rPr lang="en-US" sz="6000" b="1" dirty="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vào</a:t>
            </a:r>
            <a:r>
              <a:rPr lang="en-US" sz="6000" b="1" dirty="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thì</a:t>
            </a:r>
            <a:r>
              <a:rPr lang="en-US" sz="6000" b="1" dirty="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bằng</a:t>
            </a:r>
            <a:r>
              <a:rPr lang="en-US" sz="6000" b="1" dirty="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mấy</a:t>
            </a:r>
            <a:r>
              <a:rPr lang="en-US" sz="6000" b="1" dirty="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1875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5" t="13008" r="3598" b="458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1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45" t="39459" r="60854" b="45582"/>
          <a:stretch/>
        </p:blipFill>
        <p:spPr>
          <a:xfrm>
            <a:off x="179512" y="158947"/>
            <a:ext cx="4507031" cy="3564931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4355976" y="158947"/>
            <a:ext cx="4536504" cy="1188667"/>
          </a:xfrm>
          <a:prstGeom prst="wedgeRoundRectCallout">
            <a:avLst>
              <a:gd name="adj1" fmla="val -67883"/>
              <a:gd name="adj2" fmla="val -1849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Gộp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3 </a:t>
            </a:r>
            <a:r>
              <a:rPr lang="en-US" sz="2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quả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bóng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quả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bóng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mấy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quả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bóng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788024" y="2584172"/>
            <a:ext cx="4211180" cy="2376264"/>
            <a:chOff x="4788024" y="2584172"/>
            <a:chExt cx="4211180" cy="2376264"/>
          </a:xfrm>
        </p:grpSpPr>
        <p:sp>
          <p:nvSpPr>
            <p:cNvPr id="5" name="Rounded Rectangle 4"/>
            <p:cNvSpPr/>
            <p:nvPr/>
          </p:nvSpPr>
          <p:spPr>
            <a:xfrm>
              <a:off x="4788024" y="2584172"/>
              <a:ext cx="4211180" cy="237626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076056" y="2859782"/>
              <a:ext cx="3816424" cy="648072"/>
            </a:xfrm>
            <a:prstGeom prst="roundRect">
              <a:avLst/>
            </a:prstGeom>
            <a:ln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220072" y="2931790"/>
              <a:ext cx="504056" cy="504056"/>
            </a:xfrm>
            <a:prstGeom prst="ellipse">
              <a:avLst/>
            </a:prstGeom>
            <a:solidFill>
              <a:srgbClr val="CC0000"/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813173" y="2931790"/>
              <a:ext cx="504056" cy="504056"/>
            </a:xfrm>
            <a:prstGeom prst="ellipse">
              <a:avLst/>
            </a:prstGeom>
            <a:solidFill>
              <a:srgbClr val="CC0000"/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389558" y="2931790"/>
              <a:ext cx="504056" cy="504056"/>
            </a:xfrm>
            <a:prstGeom prst="ellipse">
              <a:avLst/>
            </a:prstGeom>
            <a:solidFill>
              <a:srgbClr val="CC0000"/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452320" y="2931790"/>
              <a:ext cx="504056" cy="504056"/>
            </a:xfrm>
            <a:prstGeom prst="ellipse">
              <a:avLst/>
            </a:prstGeom>
            <a:solidFill>
              <a:srgbClr val="0070C0"/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8100392" y="2931790"/>
              <a:ext cx="504056" cy="504056"/>
            </a:xfrm>
            <a:prstGeom prst="ellipse">
              <a:avLst/>
            </a:prstGeom>
            <a:solidFill>
              <a:srgbClr val="0070C0"/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168467" y="4006329"/>
            <a:ext cx="2664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  <a:p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73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15" t="70191" r="56970" b="11164"/>
          <a:stretch/>
        </p:blipFill>
        <p:spPr>
          <a:xfrm>
            <a:off x="1043608" y="1044600"/>
            <a:ext cx="2470644" cy="30963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053" t="71238" r="5951" b="12936"/>
          <a:stretch/>
        </p:blipFill>
        <p:spPr>
          <a:xfrm>
            <a:off x="4860032" y="1368636"/>
            <a:ext cx="3957478" cy="244827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39552" y="98796"/>
            <a:ext cx="576064" cy="769441"/>
            <a:chOff x="539552" y="98796"/>
            <a:chExt cx="576064" cy="769441"/>
          </a:xfrm>
        </p:grpSpPr>
        <p:sp>
          <p:nvSpPr>
            <p:cNvPr id="5" name="Oval 4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9552" y="98796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Arial Black" pitchFamily="34" charset="0"/>
                </a:rPr>
                <a:t>1</a:t>
              </a: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1259632" y="191130"/>
            <a:ext cx="792088" cy="584775"/>
          </a:xfrm>
          <a:prstGeom prst="roundRect">
            <a:avLst/>
          </a:prstGeom>
          <a:solidFill>
            <a:srgbClr val="CED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Số</a:t>
            </a:r>
            <a:endParaRPr lang="en-US" sz="4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51470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2064" y="1131590"/>
            <a:ext cx="639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Calibri" pitchFamily="34" charset="0"/>
                <a:cs typeface="Calibri" pitchFamily="34" charset="0"/>
              </a:rPr>
              <a:t>a)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95936" y="1131590"/>
            <a:ext cx="663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Calibri" pitchFamily="34" charset="0"/>
                <a:cs typeface="Calibri" pitchFamily="34" charset="0"/>
              </a:rPr>
              <a:t>b)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92080" y="4083918"/>
            <a:ext cx="30508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Arial Black" pitchFamily="34" charset="0"/>
                <a:cs typeface="Calibri" pitchFamily="34" charset="0"/>
              </a:rPr>
              <a:t>4 + 3 = </a:t>
            </a:r>
            <a:r>
              <a:rPr lang="en-US" sz="4800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5844" y="4083919"/>
            <a:ext cx="30508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Arial Black" pitchFamily="34" charset="0"/>
                <a:cs typeface="Calibri" pitchFamily="34" charset="0"/>
              </a:rPr>
              <a:t>6 + 1 = </a:t>
            </a:r>
            <a:r>
              <a:rPr lang="en-US" sz="4800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987824" y="4083918"/>
            <a:ext cx="841082" cy="66752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740352" y="4083919"/>
            <a:ext cx="841082" cy="66752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7961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7" t="5838" r="31081" b="73117"/>
          <a:stretch/>
        </p:blipFill>
        <p:spPr>
          <a:xfrm>
            <a:off x="1835696" y="869844"/>
            <a:ext cx="6048672" cy="307005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39552" y="98796"/>
            <a:ext cx="576064" cy="769441"/>
            <a:chOff x="539552" y="98796"/>
            <a:chExt cx="576064" cy="769441"/>
          </a:xfrm>
        </p:grpSpPr>
        <p:sp>
          <p:nvSpPr>
            <p:cNvPr id="5" name="Oval 4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9552" y="98796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Arial Black" pitchFamily="34" charset="0"/>
                </a:rPr>
                <a:t>2</a:t>
              </a: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1259632" y="191130"/>
            <a:ext cx="792088" cy="584775"/>
          </a:xfrm>
          <a:prstGeom prst="roundRect">
            <a:avLst/>
          </a:prstGeom>
          <a:solidFill>
            <a:srgbClr val="CED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Số</a:t>
            </a:r>
            <a:endParaRPr lang="en-US" sz="4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51470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2064" y="1131590"/>
            <a:ext cx="639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Calibri" pitchFamily="34" charset="0"/>
                <a:cs typeface="Calibri" pitchFamily="34" charset="0"/>
              </a:rPr>
              <a:t>a)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43808" y="4097643"/>
            <a:ext cx="36663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Arial Black" pitchFamily="34" charset="0"/>
                <a:cs typeface="Calibri" pitchFamily="34" charset="0"/>
              </a:rPr>
              <a:t>4  +  </a:t>
            </a:r>
            <a:r>
              <a:rPr lang="en-US" sz="4800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2</a:t>
            </a:r>
            <a:r>
              <a:rPr lang="en-US" sz="4800" dirty="0">
                <a:solidFill>
                  <a:srgbClr val="002060"/>
                </a:solidFill>
                <a:latin typeface="Arial Black" pitchFamily="34" charset="0"/>
                <a:cs typeface="Calibri" pitchFamily="34" charset="0"/>
              </a:rPr>
              <a:t>  = </a:t>
            </a:r>
            <a:r>
              <a:rPr lang="en-US" sz="4800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6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427984" y="4179377"/>
            <a:ext cx="652951" cy="66752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827204" y="4179377"/>
            <a:ext cx="652951" cy="66752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3235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9552" y="98796"/>
            <a:ext cx="576064" cy="769441"/>
            <a:chOff x="539552" y="98796"/>
            <a:chExt cx="576064" cy="769441"/>
          </a:xfrm>
        </p:grpSpPr>
        <p:sp>
          <p:nvSpPr>
            <p:cNvPr id="5" name="Oval 4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9552" y="98796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Arial Black" pitchFamily="34" charset="0"/>
                </a:rPr>
                <a:t>2</a:t>
              </a: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1259632" y="191130"/>
            <a:ext cx="792088" cy="584775"/>
          </a:xfrm>
          <a:prstGeom prst="roundRect">
            <a:avLst/>
          </a:prstGeom>
          <a:solidFill>
            <a:srgbClr val="CED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Số</a:t>
            </a:r>
            <a:endParaRPr lang="en-US" sz="4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51470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2064" y="1131590"/>
            <a:ext cx="663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Calibri" pitchFamily="34" charset="0"/>
                <a:cs typeface="Calibri" pitchFamily="34" charset="0"/>
              </a:rPr>
              <a:t>b)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68198" y="4083918"/>
            <a:ext cx="36663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Arial Black" pitchFamily="34" charset="0"/>
                <a:cs typeface="Calibri" pitchFamily="34" charset="0"/>
              </a:rPr>
              <a:t>3  +  </a:t>
            </a:r>
            <a:r>
              <a:rPr lang="en-US" sz="4800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3</a:t>
            </a:r>
            <a:r>
              <a:rPr lang="en-US" sz="4800" dirty="0">
                <a:solidFill>
                  <a:srgbClr val="002060"/>
                </a:solidFill>
                <a:latin typeface="Arial Black" pitchFamily="34" charset="0"/>
                <a:cs typeface="Calibri" pitchFamily="34" charset="0"/>
              </a:rPr>
              <a:t>  = </a:t>
            </a:r>
            <a:r>
              <a:rPr lang="en-US" sz="4800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6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074916" y="4131214"/>
            <a:ext cx="652951" cy="66752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84940" y="4083918"/>
            <a:ext cx="652951" cy="66752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3" t="33604" r="13548" b="51967"/>
          <a:stretch/>
        </p:blipFill>
        <p:spPr>
          <a:xfrm>
            <a:off x="936028" y="987574"/>
            <a:ext cx="8028460" cy="267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29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9552" y="98796"/>
            <a:ext cx="576064" cy="769441"/>
            <a:chOff x="539552" y="98796"/>
            <a:chExt cx="576064" cy="769441"/>
          </a:xfrm>
        </p:grpSpPr>
        <p:sp>
          <p:nvSpPr>
            <p:cNvPr id="5" name="Oval 4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9552" y="98796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Arial Black" pitchFamily="34" charset="0"/>
                </a:rPr>
                <a:t>3</a:t>
              </a: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1259632" y="191130"/>
            <a:ext cx="792088" cy="584775"/>
          </a:xfrm>
          <a:prstGeom prst="roundRect">
            <a:avLst/>
          </a:prstGeom>
          <a:solidFill>
            <a:srgbClr val="CED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Số</a:t>
            </a:r>
            <a:endParaRPr lang="en-US" sz="4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51470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Calibri" pitchFamily="34" charset="0"/>
                <a:cs typeface="Calibri" pitchFamily="34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t="57453" r="6694" b="6125"/>
          <a:stretch/>
        </p:blipFill>
        <p:spPr>
          <a:xfrm>
            <a:off x="501700" y="882467"/>
            <a:ext cx="7886724" cy="4175318"/>
          </a:xfrm>
          <a:prstGeom prst="rect">
            <a:avLst/>
          </a:prstGeom>
        </p:spPr>
      </p:pic>
      <p:sp>
        <p:nvSpPr>
          <p:cNvPr id="15" name="Flowchart: Alternate Process 14"/>
          <p:cNvSpPr/>
          <p:nvPr/>
        </p:nvSpPr>
        <p:spPr>
          <a:xfrm>
            <a:off x="3779912" y="1059582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5868144" y="1059582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18" name="Flowchart: Alternate Process 17"/>
          <p:cNvSpPr/>
          <p:nvPr/>
        </p:nvSpPr>
        <p:spPr>
          <a:xfrm rot="1691181">
            <a:off x="7613485" y="1618497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19" name="Flowchart: Alternate Process 18"/>
          <p:cNvSpPr/>
          <p:nvPr/>
        </p:nvSpPr>
        <p:spPr>
          <a:xfrm>
            <a:off x="7272300" y="2718098"/>
            <a:ext cx="684076" cy="42971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10</a:t>
            </a:r>
          </a:p>
        </p:txBody>
      </p:sp>
      <p:sp>
        <p:nvSpPr>
          <p:cNvPr id="20" name="Flowchart: Alternate Process 19"/>
          <p:cNvSpPr/>
          <p:nvPr/>
        </p:nvSpPr>
        <p:spPr>
          <a:xfrm>
            <a:off x="5436096" y="2643758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21" name="Flowchart: Alternate Process 20"/>
          <p:cNvSpPr/>
          <p:nvPr/>
        </p:nvSpPr>
        <p:spPr>
          <a:xfrm>
            <a:off x="3275856" y="2718098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23" name="Flowchart: Alternate Process 22"/>
          <p:cNvSpPr/>
          <p:nvPr/>
        </p:nvSpPr>
        <p:spPr>
          <a:xfrm rot="16200000">
            <a:off x="870934" y="2888440"/>
            <a:ext cx="648072" cy="44674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10</a:t>
            </a:r>
          </a:p>
        </p:txBody>
      </p:sp>
      <p:sp>
        <p:nvSpPr>
          <p:cNvPr id="24" name="Flowchart: Alternate Process 23"/>
          <p:cNvSpPr/>
          <p:nvPr/>
        </p:nvSpPr>
        <p:spPr>
          <a:xfrm>
            <a:off x="2985573" y="4371950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25" name="Flowchart: Alternate Process 24"/>
          <p:cNvSpPr/>
          <p:nvPr/>
        </p:nvSpPr>
        <p:spPr>
          <a:xfrm>
            <a:off x="4788024" y="4359549"/>
            <a:ext cx="648072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10</a:t>
            </a:r>
          </a:p>
        </p:txBody>
      </p:sp>
      <p:sp>
        <p:nvSpPr>
          <p:cNvPr id="26" name="Flowchart: Alternate Process 25"/>
          <p:cNvSpPr/>
          <p:nvPr/>
        </p:nvSpPr>
        <p:spPr>
          <a:xfrm>
            <a:off x="6588223" y="4299942"/>
            <a:ext cx="684075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98267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86" t="57019" r="36213" b="34959"/>
          <a:stretch/>
        </p:blipFill>
        <p:spPr>
          <a:xfrm>
            <a:off x="228600" y="133350"/>
            <a:ext cx="8626503" cy="21278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641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39552" y="98796"/>
            <a:ext cx="576064" cy="769441"/>
            <a:chOff x="539552" y="98796"/>
            <a:chExt cx="576064" cy="769441"/>
          </a:xfrm>
        </p:grpSpPr>
        <p:sp>
          <p:nvSpPr>
            <p:cNvPr id="2" name="Oval 1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39552" y="98796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Arial Black" pitchFamily="34" charset="0"/>
                </a:rPr>
                <a:t>1</a:t>
              </a: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1259632" y="191130"/>
            <a:ext cx="792088" cy="584775"/>
          </a:xfrm>
          <a:prstGeom prst="roundRect">
            <a:avLst/>
          </a:prstGeom>
          <a:solidFill>
            <a:srgbClr val="CED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Số</a:t>
            </a:r>
            <a:endParaRPr lang="en-US" sz="4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51470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Calibri" pitchFamily="34" charset="0"/>
                <a:cs typeface="Calibri" pitchFamily="34" charset="0"/>
              </a:rPr>
              <a:t>?</a:t>
            </a:r>
          </a:p>
        </p:txBody>
      </p:sp>
      <p:pic>
        <p:nvPicPr>
          <p:cNvPr id="8" name="Picture 2" descr="C:\Users\Admin\Desktop\Giáo án Toán lớp 1\quả táo đ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657350"/>
            <a:ext cx="1524000" cy="1560513"/>
          </a:xfrm>
          <a:prstGeom prst="rect">
            <a:avLst/>
          </a:prstGeom>
          <a:noFill/>
        </p:spPr>
      </p:pic>
      <p:pic>
        <p:nvPicPr>
          <p:cNvPr id="9" name="Picture 3" descr="C:\Users\Admin\Desktop\Giáo án Toán lớp 1\táo màu xan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200150"/>
            <a:ext cx="18288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378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Giáo án Toán lớp 1\quả táo đ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590550"/>
            <a:ext cx="1524000" cy="1560513"/>
          </a:xfrm>
          <a:prstGeom prst="rect">
            <a:avLst/>
          </a:prstGeom>
          <a:noFill/>
        </p:spPr>
      </p:pic>
      <p:pic>
        <p:nvPicPr>
          <p:cNvPr id="3" name="Picture 3" descr="C:\Users\Admin\Desktop\Giáo án Toán lớp 1\táo màu xan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514350"/>
            <a:ext cx="1828800" cy="1905000"/>
          </a:xfrm>
          <a:prstGeom prst="rect">
            <a:avLst/>
          </a:prstGeom>
          <a:noFill/>
        </p:spPr>
      </p:pic>
      <p:pic>
        <p:nvPicPr>
          <p:cNvPr id="4" name="Picture 2" descr="C:\Users\Admin\Desktop\Giáo án Toán lớp 1\quả táo đ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666750"/>
            <a:ext cx="1524000" cy="1560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Giáo án Toán lớp 1\quả táo đ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09550"/>
            <a:ext cx="1524000" cy="1560513"/>
          </a:xfrm>
          <a:prstGeom prst="rect">
            <a:avLst/>
          </a:prstGeom>
          <a:noFill/>
        </p:spPr>
      </p:pic>
      <p:pic>
        <p:nvPicPr>
          <p:cNvPr id="5" name="Picture 2" descr="C:\Users\Admin\Desktop\Giáo án Toán lớp 1\quả táo đ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657350"/>
            <a:ext cx="1524000" cy="1560513"/>
          </a:xfrm>
          <a:prstGeom prst="rect">
            <a:avLst/>
          </a:prstGeom>
          <a:noFill/>
        </p:spPr>
      </p:pic>
      <p:pic>
        <p:nvPicPr>
          <p:cNvPr id="6" name="Picture 2" descr="C:\Users\Admin\Desktop\Giáo án Toán lớp 1\quả táo đ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657350"/>
            <a:ext cx="1524000" cy="1560513"/>
          </a:xfrm>
          <a:prstGeom prst="rect">
            <a:avLst/>
          </a:prstGeom>
          <a:noFill/>
        </p:spPr>
      </p:pic>
      <p:pic>
        <p:nvPicPr>
          <p:cNvPr id="7" name="Picture 3" descr="C:\Users\Admin\Desktop\Giáo án Toán lớp 1\táo màu xan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514350"/>
            <a:ext cx="18288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Giáo án Toán lớp 1\quả táo đ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657350"/>
            <a:ext cx="1524000" cy="1560513"/>
          </a:xfrm>
          <a:prstGeom prst="rect">
            <a:avLst/>
          </a:prstGeom>
          <a:noFill/>
        </p:spPr>
      </p:pic>
      <p:pic>
        <p:nvPicPr>
          <p:cNvPr id="5" name="Picture 3" descr="C:\Users\Admin\Desktop\Giáo án Toán lớp 1\táo màu xan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114550"/>
            <a:ext cx="1828800" cy="1905000"/>
          </a:xfrm>
          <a:prstGeom prst="rect">
            <a:avLst/>
          </a:prstGeom>
          <a:noFill/>
        </p:spPr>
      </p:pic>
      <p:pic>
        <p:nvPicPr>
          <p:cNvPr id="6" name="Picture 3" descr="C:\Users\Admin\Desktop\Giáo án Toán lớp 1\táo màu xan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66950"/>
            <a:ext cx="1828800" cy="1905000"/>
          </a:xfrm>
          <a:prstGeom prst="rect">
            <a:avLst/>
          </a:prstGeom>
          <a:noFill/>
        </p:spPr>
      </p:pic>
      <p:pic>
        <p:nvPicPr>
          <p:cNvPr id="7" name="Picture 3" descr="C:\Users\Admin\Desktop\Giáo án Toán lớp 1\táo màu xan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61950"/>
            <a:ext cx="1828800" cy="1905000"/>
          </a:xfrm>
          <a:prstGeom prst="rect">
            <a:avLst/>
          </a:prstGeom>
          <a:noFill/>
        </p:spPr>
      </p:pic>
      <p:pic>
        <p:nvPicPr>
          <p:cNvPr id="8" name="Picture 3" descr="C:\Users\Admin\Desktop\Giáo án Toán lớp 1\táo màu xan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09550"/>
            <a:ext cx="18288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7151298" y="3936753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991058" y="3939901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9552" y="98796"/>
            <a:ext cx="576064" cy="769441"/>
            <a:chOff x="539552" y="98796"/>
            <a:chExt cx="576064" cy="769441"/>
          </a:xfrm>
        </p:grpSpPr>
        <p:sp>
          <p:nvSpPr>
            <p:cNvPr id="4" name="Oval 3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9552" y="98796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Arial Black" pitchFamily="34" charset="0"/>
                </a:rPr>
                <a:t>2</a:t>
              </a: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1259632" y="191130"/>
            <a:ext cx="792088" cy="584775"/>
          </a:xfrm>
          <a:prstGeom prst="roundRect">
            <a:avLst/>
          </a:prstGeom>
          <a:solidFill>
            <a:srgbClr val="CED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Số</a:t>
            </a:r>
            <a:endParaRPr lang="en-US" sz="4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51470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Calibri" pitchFamily="34" charset="0"/>
                <a:cs typeface="Calibri" pitchFamily="34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5" t="11138" r="14371" b="75126"/>
          <a:stretch/>
        </p:blipFill>
        <p:spPr>
          <a:xfrm>
            <a:off x="232108" y="1635646"/>
            <a:ext cx="8012300" cy="23042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527" y="889470"/>
            <a:ext cx="8050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Calibri" pitchFamily="34" charset="0"/>
                <a:cs typeface="Calibri" pitchFamily="34" charset="0"/>
              </a:rPr>
              <a:t>a)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151298" y="3939901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991058" y="3940275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542786" y="3940275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071178" y="3939900"/>
            <a:ext cx="1021102" cy="88355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=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766922" y="3940275"/>
            <a:ext cx="1021102" cy="88355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88378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7151298" y="3936753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991058" y="3939901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9552" y="98796"/>
            <a:ext cx="576064" cy="769441"/>
            <a:chOff x="539552" y="98796"/>
            <a:chExt cx="576064" cy="769441"/>
          </a:xfrm>
        </p:grpSpPr>
        <p:sp>
          <p:nvSpPr>
            <p:cNvPr id="4" name="Oval 3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9552" y="98796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Arial Black" pitchFamily="34" charset="0"/>
                </a:rPr>
                <a:t>2</a:t>
              </a: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1259632" y="191130"/>
            <a:ext cx="792088" cy="584775"/>
          </a:xfrm>
          <a:prstGeom prst="roundRect">
            <a:avLst/>
          </a:prstGeom>
          <a:solidFill>
            <a:srgbClr val="CED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Số</a:t>
            </a:r>
            <a:endParaRPr lang="en-US" sz="4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51470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7" y="889470"/>
            <a:ext cx="8386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Calibri" pitchFamily="34" charset="0"/>
                <a:cs typeface="Calibri" pitchFamily="34" charset="0"/>
              </a:rPr>
              <a:t>b)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151298" y="3939902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991058" y="3939899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542786" y="3940275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en-US" sz="8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71178" y="3939900"/>
            <a:ext cx="1021102" cy="88355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=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766922" y="3940275"/>
            <a:ext cx="1021102" cy="88355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+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05" t="31057" r="10529" b="52878"/>
          <a:stretch/>
        </p:blipFill>
        <p:spPr>
          <a:xfrm>
            <a:off x="1259632" y="1203598"/>
            <a:ext cx="7479344" cy="243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4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630</TotalTime>
  <Words>287</Words>
  <Application>Microsoft Office PowerPoint</Application>
  <PresentationFormat>On-screen Show (16:9)</PresentationFormat>
  <Paragraphs>190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 Black</vt:lpstr>
      <vt:lpstr>Calibri</vt:lpstr>
      <vt:lpstr>Franklin Gothic Book</vt:lpstr>
      <vt:lpstr>Perpetua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Administrator</cp:lastModifiedBy>
  <cp:revision>87</cp:revision>
  <dcterms:created xsi:type="dcterms:W3CDTF">2020-08-13T02:48:37Z</dcterms:created>
  <dcterms:modified xsi:type="dcterms:W3CDTF">2022-10-21T07:26:43Z</dcterms:modified>
</cp:coreProperties>
</file>