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9"/>
  </p:notesMasterIdLst>
  <p:sldIdLst>
    <p:sldId id="353" r:id="rId3"/>
    <p:sldId id="526" r:id="rId4"/>
    <p:sldId id="391" r:id="rId5"/>
    <p:sldId id="375" r:id="rId6"/>
    <p:sldId id="256" r:id="rId7"/>
    <p:sldId id="394" r:id="rId8"/>
    <p:sldId id="523" r:id="rId9"/>
    <p:sldId id="359" r:id="rId10"/>
    <p:sldId id="524" r:id="rId11"/>
    <p:sldId id="360" r:id="rId12"/>
    <p:sldId id="386" r:id="rId13"/>
    <p:sldId id="525" r:id="rId14"/>
    <p:sldId id="361" r:id="rId15"/>
    <p:sldId id="527" r:id="rId16"/>
    <p:sldId id="363" r:id="rId17"/>
    <p:sldId id="387" r:id="rId18"/>
    <p:sldId id="380" r:id="rId19"/>
    <p:sldId id="366" r:id="rId20"/>
    <p:sldId id="367" r:id="rId21"/>
    <p:sldId id="388" r:id="rId22"/>
    <p:sldId id="369" r:id="rId23"/>
    <p:sldId id="370" r:id="rId24"/>
    <p:sldId id="381" r:id="rId25"/>
    <p:sldId id="372" r:id="rId26"/>
    <p:sldId id="373" r:id="rId27"/>
    <p:sldId id="389" r:id="rId28"/>
  </p:sldIdLst>
  <p:sldSz cx="6858000" cy="5143500"/>
  <p:notesSz cx="6858000" cy="9144000"/>
  <p:embeddedFontLst>
    <p:embeddedFont>
      <p:font typeface="Kalam" panose="020B0604020202020204" charset="0"/>
      <p:regular r:id="rId30"/>
      <p:bold r:id="rId31"/>
    </p:embeddedFont>
    <p:embeddedFont>
      <p:font typeface="UTM Cookies" panose="02040603050506020204" pitchFamily="18" charset="0"/>
      <p:regular r:id="rId32"/>
    </p:embeddedFont>
    <p:embeddedFont>
      <p:font typeface="HP001 4 hàng" panose="020B0603050302020204" pitchFamily="34" charset="0"/>
      <p:regular r:id="rId33"/>
      <p:bold r:id="rId34"/>
    </p:embeddedFont>
    <p:embeddedFont>
      <p:font typeface="Calibri Light" panose="020F0302020204030204" pitchFamily="34" charset="0"/>
      <p:regular r:id="rId35"/>
      <p:italic r:id="rId36"/>
    </p:embeddedFont>
    <p:embeddedFont>
      <p:font typeface="Montserrat" panose="020B0604020202020204" charset="0"/>
      <p:regular r:id="rId37"/>
      <p:bold r:id="rId38"/>
      <p:italic r:id="rId39"/>
      <p:boldItalic r:id="rId40"/>
    </p:embeddedFont>
    <p:embeddedFont>
      <p:font typeface="HP001" panose="020B0604020202020204" charset="0"/>
      <p:regular r:id="rId41"/>
      <p:bold r:id="rId42"/>
    </p:embeddedFont>
    <p:embeddedFont>
      <p:font typeface="Calibri" panose="020F0502020204030204" pitchFamily="34" charset="0"/>
      <p:regular r:id="rId43"/>
      <p:bold r:id="rId44"/>
      <p:italic r:id="rId45"/>
      <p:boldItalic r:id="rId46"/>
    </p:embeddedFont>
  </p:embeddedFontLst>
  <p:custDataLst>
    <p:tags r:id="rId4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2818" autoAdjust="0"/>
  </p:normalViewPr>
  <p:slideViewPr>
    <p:cSldViewPr snapToGrid="0">
      <p:cViewPr varScale="1">
        <p:scale>
          <a:sx n="97" d="100"/>
          <a:sy n="97" d="100"/>
        </p:scale>
        <p:origin x="1314" y="8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174729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79873"/>
          <p:cNvSpPr>
            <a:spLocks noGrp="1" noRot="1" noChangeAspect="1" noTextEdit="1"/>
          </p:cNvSpPr>
          <p:nvPr>
            <p:ph type="sldImg"/>
          </p:nvPr>
        </p:nvSpPr>
        <p:spPr>
          <a:xfrm>
            <a:off x="1143000" y="685800"/>
            <a:ext cx="4572000" cy="3429000"/>
          </a:xfrm>
          <a:ln/>
        </p:spPr>
      </p:sp>
      <p:sp>
        <p:nvSpPr>
          <p:cNvPr id="44035" name="文本占位符 79874"/>
          <p:cNvSpPr>
            <a:spLocks noGrp="1"/>
          </p:cNvSpPr>
          <p:nvPr>
            <p:ph type="body" idx="1"/>
          </p:nvPr>
        </p:nvSpPr>
        <p:spPr>
          <a:noFill/>
          <a:ln/>
        </p:spPr>
        <p:txBody>
          <a:bodyPr/>
          <a:lstStyle/>
          <a:p>
            <a:endParaRPr lang="en-US" smtClean="0">
              <a:latin typeface="Arial" pitchFamily="34" charset="0"/>
            </a:endParaRPr>
          </a:p>
        </p:txBody>
      </p:sp>
      <p:sp>
        <p:nvSpPr>
          <p:cNvPr id="44036" name="灯片编号占位符 1"/>
          <p:cNvSpPr>
            <a:spLocks noGrp="1"/>
          </p:cNvSpPr>
          <p:nvPr>
            <p:ph type="sldNum" sz="quarter" idx="5"/>
          </p:nvPr>
        </p:nvSpPr>
        <p:spPr>
          <a:xfrm>
            <a:off x="3884613" y="8685213"/>
            <a:ext cx="2971800" cy="457200"/>
          </a:xfrm>
          <a:prstGeom prst="rect">
            <a:avLst/>
          </a:prstGeom>
          <a:noFill/>
        </p:spPr>
        <p:txBody>
          <a:bodyPr/>
          <a:lstStyle/>
          <a:p>
            <a:fld id="{81774F58-194A-4C4F-AAE3-3D876162F4D3}" type="slidenum">
              <a:rPr lang="en-US" altLang="zh-CN" smtClean="0"/>
              <a:pPr/>
              <a:t>2</a:t>
            </a:fld>
            <a:endParaRPr 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9621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1487" y="4767263"/>
            <a:ext cx="1543050" cy="273844"/>
          </a:xfrm>
          <a:prstGeom prst="rect">
            <a:avLst/>
          </a:prstGeom>
        </p:spPr>
        <p:txBody>
          <a:bodyPr lIns="57607" tIns="28804" rIns="57607" bIns="28804"/>
          <a:lstStyle/>
          <a:p>
            <a:fld id="{485377B2-CA8A-472A-8636-8D3357B9B751}" type="datetimeFigureOut">
              <a:rPr lang="en-US" smtClean="0"/>
              <a:t>26/04/2022</a:t>
            </a:fld>
            <a:endParaRPr lang="en-US"/>
          </a:p>
        </p:txBody>
      </p:sp>
      <p:sp>
        <p:nvSpPr>
          <p:cNvPr id="5" name="Footer Placeholder 4"/>
          <p:cNvSpPr>
            <a:spLocks noGrp="1"/>
          </p:cNvSpPr>
          <p:nvPr>
            <p:ph type="ftr" sz="quarter" idx="11"/>
          </p:nvPr>
        </p:nvSpPr>
        <p:spPr>
          <a:xfrm>
            <a:off x="2271713" y="4767263"/>
            <a:ext cx="2314575" cy="273844"/>
          </a:xfrm>
          <a:prstGeom prst="rect">
            <a:avLst/>
          </a:prstGeom>
        </p:spPr>
        <p:txBody>
          <a:bodyPr lIns="57607" tIns="28804" rIns="57607" bIns="28804"/>
          <a:lstStyle/>
          <a:p>
            <a:endParaRPr lang="en-US"/>
          </a:p>
        </p:txBody>
      </p:sp>
      <p:sp>
        <p:nvSpPr>
          <p:cNvPr id="6" name="Slide Number Placeholder 5"/>
          <p:cNvSpPr>
            <a:spLocks noGrp="1"/>
          </p:cNvSpPr>
          <p:nvPr>
            <p:ph type="sldNum" sz="quarter" idx="12"/>
          </p:nvPr>
        </p:nvSpPr>
        <p:spPr>
          <a:xfrm>
            <a:off x="4843463" y="4767263"/>
            <a:ext cx="1543050" cy="273844"/>
          </a:xfrm>
          <a:prstGeom prst="rect">
            <a:avLst/>
          </a:prstGeom>
        </p:spPr>
        <p:txBody>
          <a:bodyPr lIns="57607" tIns="28804" rIns="57607" bIns="28804"/>
          <a:lstStyle/>
          <a:p>
            <a:fld id="{0FB55FC6-8892-4E8C-99EE-B02AC7AED790}" type="slidenum">
              <a:rPr lang="en-US" smtClean="0"/>
              <a:t>‹#›</a:t>
            </a:fld>
            <a:endParaRPr lang="en-US"/>
          </a:p>
        </p:txBody>
      </p:sp>
    </p:spTree>
    <p:extLst>
      <p:ext uri="{BB962C8B-B14F-4D97-AF65-F5344CB8AC3E}">
        <p14:creationId xmlns:p14="http://schemas.microsoft.com/office/powerpoint/2010/main" val="622003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26/04/2022</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994506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2">
            <a:lum/>
            <a:extLst>
              <a:ext uri="{BEBA8EAE-BF5A-486C-A8C5-ECC9F3942E4B}">
                <a14:imgProps xmlns:a14="http://schemas.microsoft.com/office/drawing/2010/main">
                  <a14:imgLayer r:embed="rId13">
                    <a14:imgEffect>
                      <a14:artisticPencilSketch/>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BEBA8EAE-BF5A-486C-A8C5-ECC9F3942E4B}">
                <a14:imgProps xmlns:a14="http://schemas.microsoft.com/office/drawing/2010/main">
                  <a14:imgLayer r:embed="rId14">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26/04/2022</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9.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9.wdp"/><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31.jpg"/><Relationship Id="rId5" Type="http://schemas.openxmlformats.org/officeDocument/2006/relationships/image" Target="../media/image30.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5" Type="http://schemas.openxmlformats.org/officeDocument/2006/relationships/image" Target="../media/image32.pn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5.xml"/><Relationship Id="rId5" Type="http://schemas.microsoft.com/office/2007/relationships/hdphoto" Target="../media/hdphoto2.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video" Target="../media/media3.mp4"/><Relationship Id="rId7" Type="http://schemas.openxmlformats.org/officeDocument/2006/relationships/image" Target="../media/image37.png"/><Relationship Id="rId2" Type="http://schemas.microsoft.com/office/2007/relationships/media" Target="../media/media3.mp4"/><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slideLayout" Target="../slideLayouts/slideLayout4.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9.xml"/><Relationship Id="rId5" Type="http://schemas.microsoft.com/office/2007/relationships/hdphoto" Target="../media/hdphoto12.wdp"/><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38.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1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294A48-5128-4508-BFB7-94AD3F5984A4}"/>
              </a:ext>
            </a:extLst>
          </p:cNvPr>
          <p:cNvSpPr txBox="1"/>
          <p:nvPr/>
        </p:nvSpPr>
        <p:spPr>
          <a:xfrm>
            <a:off x="732830" y="2031608"/>
            <a:ext cx="6869087" cy="523220"/>
          </a:xfrm>
          <a:prstGeom prst="rect">
            <a:avLst/>
          </a:prstGeom>
          <a:noFill/>
        </p:spPr>
        <p:txBody>
          <a:bodyPr wrap="square" rtlCol="0">
            <a:spAutoFit/>
          </a:bodyPr>
          <a:lstStyle/>
          <a:p>
            <a:r>
              <a:rPr lang="en-US" sz="2800" b="1" dirty="0">
                <a:solidFill>
                  <a:srgbClr val="FF0000"/>
                </a:solidFill>
                <a:latin typeface="UTM Cookies" panose="02040603050506020204" pitchFamily="18" charset="0"/>
              </a:rPr>
              <a:t>BÀI 25: ĐẤT NƯỚC CHÚNG MÌNH</a:t>
            </a:r>
          </a:p>
        </p:txBody>
      </p:sp>
    </p:spTree>
    <p:custDataLst>
      <p:tags r:id="rId1"/>
    </p:custDataLst>
    <p:extLst>
      <p:ext uri="{BB962C8B-B14F-4D97-AF65-F5344CB8AC3E}">
        <p14:creationId xmlns:p14="http://schemas.microsoft.com/office/powerpoint/2010/main" val="23923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781005" y="243110"/>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784830"/>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Times New Roman" panose="02020603050405020304" pitchFamily="18" charset="0"/>
                <a:cs typeface="Times New Roman" panose="02020603050405020304" pitchFamily="18" charset="0"/>
              </a:rPr>
              <a:t>1</a:t>
            </a:r>
            <a:r>
              <a:rPr lang="vi-VN" sz="1500" b="1" dirty="0">
                <a:solidFill>
                  <a:schemeClr val="accent6">
                    <a:lumMod val="75000"/>
                  </a:schemeClr>
                </a:solidFill>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Times New Roman" panose="02020603050405020304" pitchFamily="18" charset="0"/>
                    <a:cs typeface="Times New Roman" panose="02020603050405020304" pitchFamily="18" charset="0"/>
                  </a:rPr>
                  <a:t>Các miền, khí hậu</a:t>
                </a:r>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38554" cy="461665"/>
            </a:xfrm>
            <a:prstGeom prst="rect">
              <a:avLst/>
            </a:prstGeom>
          </p:spPr>
          <p:txBody>
            <a:bodyPr wrap="none">
              <a:spAutoFit/>
            </a:bodyPr>
            <a:lstStyle/>
            <a:p>
              <a:r>
                <a:rPr lang="en-US" sz="2400" dirty="0">
                  <a:solidFill>
                    <a:schemeClr val="accent2"/>
                  </a:solidFill>
                  <a:latin typeface="Times New Roman" panose="02020603050405020304" pitchFamily="18" charset="0"/>
                  <a:cs typeface="Times New Roman" panose="02020603050405020304" pitchFamily="18" charset="0"/>
                </a:rPr>
                <a:t>1</a:t>
              </a:r>
              <a:endParaRPr lang="vi-VN" sz="2400" dirty="0">
                <a:solidFill>
                  <a:schemeClr val="accent2"/>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Times New Roman" panose="02020603050405020304" pitchFamily="18" charset="0"/>
                    <a:cs typeface="Times New Roman" panose="02020603050405020304" pitchFamily="18" charset="0"/>
                  </a:rPr>
                  <a:t>Tên nước, thủ đô, lá cờ</a:t>
                </a:r>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38554" cy="461665"/>
            </a:xfrm>
            <a:prstGeom prst="rect">
              <a:avLst/>
            </a:prstGeom>
          </p:spPr>
          <p:txBody>
            <a:bodyPr wrap="none">
              <a:spAutoFit/>
            </a:bodyPr>
            <a:lstStyle/>
            <a:p>
              <a:r>
                <a:rPr lang="en-US" sz="2400" dirty="0">
                  <a:solidFill>
                    <a:schemeClr val="accent2"/>
                  </a:solidFill>
                  <a:latin typeface="Times New Roman" panose="02020603050405020304" pitchFamily="18" charset="0"/>
                  <a:cs typeface="Times New Roman" panose="02020603050405020304" pitchFamily="18" charset="0"/>
                </a:rPr>
                <a:t>2</a:t>
              </a:r>
              <a:endParaRPr lang="vi-VN" sz="2400" dirty="0">
                <a:solidFill>
                  <a:schemeClr val="accent2"/>
                </a:solidFill>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Times New Roman" panose="02020603050405020304" pitchFamily="18" charset="0"/>
                    <a:cs typeface="Times New Roman" panose="02020603050405020304" pitchFamily="18" charset="0"/>
                  </a:rPr>
                  <a:t>Những người anh hùng</a:t>
                </a:r>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38554" cy="461665"/>
            </a:xfrm>
            <a:prstGeom prst="rect">
              <a:avLst/>
            </a:prstGeom>
          </p:spPr>
          <p:txBody>
            <a:bodyPr wrap="none">
              <a:spAutoFit/>
            </a:bodyPr>
            <a:lstStyle/>
            <a:p>
              <a:r>
                <a:rPr lang="en-US" sz="2400" dirty="0">
                  <a:solidFill>
                    <a:schemeClr val="accent2"/>
                  </a:solidFill>
                  <a:latin typeface="Times New Roman" panose="02020603050405020304" pitchFamily="18" charset="0"/>
                  <a:cs typeface="Times New Roman" panose="02020603050405020304" pitchFamily="18" charset="0"/>
                </a:rPr>
                <a:t>3</a:t>
              </a:r>
              <a:endParaRPr lang="vi-VN" sz="2400" dirty="0">
                <a:solidFill>
                  <a:schemeClr val="accent2"/>
                </a:solidFill>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Times New Roman" panose="02020603050405020304" pitchFamily="18" charset="0"/>
                    <a:cs typeface="Times New Roman" panose="02020603050405020304" pitchFamily="18" charset="0"/>
                  </a:rPr>
                  <a:t>Trang phục truyền thống</a:t>
                </a:r>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38554" cy="461665"/>
            </a:xfrm>
            <a:prstGeom prst="rect">
              <a:avLst/>
            </a:prstGeom>
          </p:spPr>
          <p:txBody>
            <a:bodyPr wrap="none">
              <a:spAutoFit/>
            </a:bodyPr>
            <a:lstStyle/>
            <a:p>
              <a:r>
                <a:rPr lang="en-US" sz="2400" dirty="0">
                  <a:solidFill>
                    <a:schemeClr val="accent2"/>
                  </a:solidFill>
                  <a:latin typeface="Times New Roman" panose="02020603050405020304" pitchFamily="18" charset="0"/>
                  <a:cs typeface="Times New Roman" panose="02020603050405020304" pitchFamily="18" charset="0"/>
                </a:rPr>
                <a:t>4</a:t>
              </a:r>
              <a:endParaRPr lang="vi-VN" sz="2400" dirty="0">
                <a:solidFill>
                  <a:schemeClr val="accent2"/>
                </a:solidFill>
                <a:latin typeface="Times New Roman" panose="02020603050405020304" pitchFamily="18" charset="0"/>
                <a:cs typeface="Times New Roman" panose="02020603050405020304" pitchFamily="18" charset="0"/>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422501" y="3293331"/>
            <a:ext cx="6056408" cy="43858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Times New Roman" panose="02020603050405020304" pitchFamily="18" charset="0"/>
                <a:cs typeface="Times New Roman" panose="02020603050405020304" pitchFamily="18" charset="0"/>
              </a:rPr>
              <a:t>2. </a:t>
            </a:r>
            <a:r>
              <a:rPr lang="vi-VN" sz="1500" dirty="0">
                <a:latin typeface="Times New Roman" panose="02020603050405020304" pitchFamily="18" charset="0"/>
                <a:cs typeface="Times New Roman" panose="020206030504050203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620483" y="3659769"/>
            <a:ext cx="3245467" cy="1200329"/>
          </a:xfrm>
          <a:prstGeom prst="rect">
            <a:avLst/>
          </a:prstGeom>
          <a:noFill/>
        </p:spPr>
        <p:txBody>
          <a:bodyPr wrap="square" rtlCol="0">
            <a:spAutoFit/>
          </a:bodyPr>
          <a:lstStyle/>
          <a:p>
            <a:pPr algn="just">
              <a:lnSpc>
                <a:spcPct val="150000"/>
              </a:lnSpc>
            </a:pPr>
            <a:r>
              <a:rPr lang="vi-VN" sz="1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1600" dirty="0">
                <a:solidFill>
                  <a:srgbClr val="FF0000"/>
                </a:solidFill>
                <a:latin typeface="Times New Roman" panose="02020603050405020304" pitchFamily="18" charset="0"/>
                <a:cs typeface="Times New Roman" panose="020206030504050203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5E61D4C0-A826-4B80-8EDB-304DA3FD2350}"/>
              </a:ext>
            </a:extLst>
          </p:cNvPr>
          <p:cNvSpPr/>
          <p:nvPr/>
        </p:nvSpPr>
        <p:spPr>
          <a:xfrm>
            <a:off x="1817848" y="145986"/>
            <a:ext cx="4096204" cy="59883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43858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Times New Roman" panose="02020603050405020304" pitchFamily="18" charset="0"/>
                <a:cs typeface="Times New Roman" panose="02020603050405020304" pitchFamily="18" charset="0"/>
              </a:rPr>
              <a:t>3. </a:t>
            </a:r>
            <a:r>
              <a:rPr lang="vi-VN" sz="1500" dirty="0">
                <a:latin typeface="Times New Roman" panose="02020603050405020304" pitchFamily="18" charset="0"/>
                <a:cs typeface="Times New Roman" panose="020206030504050203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7"/>
            <a:ext cx="2090031"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75" y="3063959"/>
            <a:ext cx="2090031" cy="15675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10" y="3063959"/>
            <a:ext cx="1974463" cy="15544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916" y="1013857"/>
            <a:ext cx="1338471" cy="1870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126090" y="2512671"/>
            <a:ext cx="1180131"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Times New Roman" panose="02020603050405020304" pitchFamily="18" charset="0"/>
                <a:cs typeface="Times New Roman" panose="02020603050405020304" pitchFamily="18" charset="0"/>
              </a:rPr>
              <a:t>Hai Bà Trưng</a:t>
            </a:r>
          </a:p>
        </p:txBody>
      </p:sp>
      <p:sp>
        <p:nvSpPr>
          <p:cNvPr id="11" name="Rectangle 10">
            <a:extLst>
              <a:ext uri="{FF2B5EF4-FFF2-40B4-BE49-F238E27FC236}">
                <a16:creationId xmlns:a16="http://schemas.microsoft.com/office/drawing/2014/main" id="{B37F30D1-C7BB-4147-8FF7-0876FE82D631}"/>
              </a:ext>
            </a:extLst>
          </p:cNvPr>
          <p:cNvSpPr/>
          <p:nvPr/>
        </p:nvSpPr>
        <p:spPr>
          <a:xfrm>
            <a:off x="3405802" y="2512671"/>
            <a:ext cx="817852"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Times New Roman" panose="02020603050405020304" pitchFamily="18" charset="0"/>
                <a:cs typeface="Times New Roman" panose="02020603050405020304" pitchFamily="18" charset="0"/>
              </a:rPr>
              <a:t>Bà Triệu</a:t>
            </a:r>
          </a:p>
        </p:txBody>
      </p:sp>
      <p:sp>
        <p:nvSpPr>
          <p:cNvPr id="12" name="Rectangle 11">
            <a:extLst>
              <a:ext uri="{FF2B5EF4-FFF2-40B4-BE49-F238E27FC236}">
                <a16:creationId xmlns:a16="http://schemas.microsoft.com/office/drawing/2014/main" id="{64BEF960-0659-47EA-AB93-D8B96E2099AE}"/>
              </a:ext>
            </a:extLst>
          </p:cNvPr>
          <p:cNvSpPr/>
          <p:nvPr/>
        </p:nvSpPr>
        <p:spPr>
          <a:xfrm>
            <a:off x="1723371" y="4229639"/>
            <a:ext cx="1319592"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Times New Roman" panose="02020603050405020304" pitchFamily="18" charset="0"/>
                <a:cs typeface="Times New Roman" panose="02020603050405020304" pitchFamily="18" charset="0"/>
              </a:rPr>
              <a:t>Trần Hưng Đạo</a:t>
            </a:r>
          </a:p>
        </p:txBody>
      </p:sp>
      <p:sp>
        <p:nvSpPr>
          <p:cNvPr id="13" name="Rectangle 12">
            <a:extLst>
              <a:ext uri="{FF2B5EF4-FFF2-40B4-BE49-F238E27FC236}">
                <a16:creationId xmlns:a16="http://schemas.microsoft.com/office/drawing/2014/main" id="{39A0160A-D9AE-4336-9F70-BF800452C89B}"/>
              </a:ext>
            </a:extLst>
          </p:cNvPr>
          <p:cNvSpPr/>
          <p:nvPr/>
        </p:nvSpPr>
        <p:spPr>
          <a:xfrm>
            <a:off x="4200508" y="4229639"/>
            <a:ext cx="1146468"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Times New Roman" panose="02020603050405020304" pitchFamily="18" charset="0"/>
                <a:cs typeface="Times New Roman" panose="02020603050405020304" pitchFamily="18" charset="0"/>
              </a:rPr>
              <a:t>Quang Trung</a:t>
            </a:r>
          </a:p>
        </p:txBody>
      </p:sp>
      <p:sp>
        <p:nvSpPr>
          <p:cNvPr id="14" name="Rectangle 13">
            <a:extLst>
              <a:ext uri="{FF2B5EF4-FFF2-40B4-BE49-F238E27FC236}">
                <a16:creationId xmlns:a16="http://schemas.microsoft.com/office/drawing/2014/main" id="{A69B9220-33D7-43C2-A17C-4567052F01E2}"/>
              </a:ext>
            </a:extLst>
          </p:cNvPr>
          <p:cNvSpPr/>
          <p:nvPr/>
        </p:nvSpPr>
        <p:spPr>
          <a:xfrm>
            <a:off x="4918788" y="2513408"/>
            <a:ext cx="1143262"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Times New Roman" panose="02020603050405020304" pitchFamily="18" charset="0"/>
                <a:cs typeface="Times New Roman" panose="02020603050405020304" pitchFamily="18" charset="0"/>
              </a:rPr>
              <a:t>Hồ Chí Minh</a:t>
            </a:r>
          </a:p>
        </p:txBody>
      </p:sp>
      <p:sp>
        <p:nvSpPr>
          <p:cNvPr id="15" name="Rectangle: Rounded Corners 14">
            <a:extLst>
              <a:ext uri="{FF2B5EF4-FFF2-40B4-BE49-F238E27FC236}">
                <a16:creationId xmlns:a16="http://schemas.microsoft.com/office/drawing/2014/main" id="{F73205D0-ED34-4580-811F-9451B60AB9F4}"/>
              </a:ext>
            </a:extLst>
          </p:cNvPr>
          <p:cNvSpPr/>
          <p:nvPr/>
        </p:nvSpPr>
        <p:spPr>
          <a:xfrm>
            <a:off x="1410902" y="38089"/>
            <a:ext cx="4096204" cy="39292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BF8305-1486-4CF3-A94B-82DF39152316}"/>
              </a:ext>
            </a:extLst>
          </p:cNvPr>
          <p:cNvSpPr txBox="1"/>
          <p:nvPr/>
        </p:nvSpPr>
        <p:spPr>
          <a:xfrm>
            <a:off x="222777" y="575955"/>
            <a:ext cx="6596647" cy="589072"/>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4. </a:t>
            </a:r>
            <a:r>
              <a:rPr lang="vi-VN" sz="2400" dirty="0">
                <a:latin typeface="Times New Roman" panose="02020603050405020304" pitchFamily="18" charset="0"/>
                <a:cs typeface="Times New Roman" panose="02020603050405020304" pitchFamily="18" charset="0"/>
              </a:rPr>
              <a:t>Kể tên các mùa trong năm của ba miền đất nước.</a:t>
            </a:r>
          </a:p>
        </p:txBody>
      </p:sp>
      <p:sp>
        <p:nvSpPr>
          <p:cNvPr id="3" name="Rectangle: Rounded Corners 2">
            <a:extLst>
              <a:ext uri="{FF2B5EF4-FFF2-40B4-BE49-F238E27FC236}">
                <a16:creationId xmlns:a16="http://schemas.microsoft.com/office/drawing/2014/main" id="{10A7F7F6-D4A4-4EB7-9098-644FF90B3819}"/>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9693C21-BEA9-4140-A05B-B12D1D62C372}"/>
              </a:ext>
            </a:extLst>
          </p:cNvPr>
          <p:cNvSpPr txBox="1"/>
          <p:nvPr/>
        </p:nvSpPr>
        <p:spPr>
          <a:xfrm>
            <a:off x="499892" y="1302026"/>
            <a:ext cx="5227983" cy="369332"/>
          </a:xfrm>
          <a:prstGeom prst="rect">
            <a:avLst/>
          </a:prstGeom>
          <a:noFill/>
        </p:spPr>
        <p:txBody>
          <a:bodyPr wrap="square" rtlCol="0">
            <a:spAutoFit/>
          </a:bodyPr>
          <a:lstStyle/>
          <a:p>
            <a:r>
              <a:rPr lang="vi-VN" sz="1800" dirty="0">
                <a:latin typeface="Times New Roman" panose="02020603050405020304" pitchFamily="18" charset="0"/>
                <a:cs typeface="Times New Roman" panose="02020603050405020304" pitchFamily="18" charset="0"/>
              </a:rPr>
              <a:t>- Ba </a:t>
            </a:r>
            <a:r>
              <a:rPr lang="vi-VN" sz="1800" dirty="0" err="1">
                <a:latin typeface="Times New Roman" panose="02020603050405020304" pitchFamily="18" charset="0"/>
                <a:cs typeface="Times New Roman" panose="02020603050405020304" pitchFamily="18" charset="0"/>
              </a:rPr>
              <a:t>miền</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đất</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nước</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là</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những</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miền</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nào</a:t>
            </a:r>
            <a:r>
              <a:rPr lang="vi-VN"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ED0C6D0-D0A3-40DE-9758-07839ED38926}"/>
              </a:ext>
            </a:extLst>
          </p:cNvPr>
          <p:cNvSpPr txBox="1"/>
          <p:nvPr/>
        </p:nvSpPr>
        <p:spPr>
          <a:xfrm>
            <a:off x="586409" y="1918252"/>
            <a:ext cx="6233015" cy="338554"/>
          </a:xfrm>
          <a:prstGeom prst="rect">
            <a:avLst/>
          </a:prstGeom>
          <a:noFill/>
        </p:spPr>
        <p:txBody>
          <a:bodyPr wrap="square" rtlCol="0">
            <a:spAutoFit/>
          </a:bodyPr>
          <a:lstStyle/>
          <a:p>
            <a:r>
              <a:rPr lang="vi-VN" sz="1600" dirty="0">
                <a:solidFill>
                  <a:srgbClr val="FF0000"/>
                </a:solidFill>
                <a:latin typeface="Times New Roman" panose="02020603050405020304" pitchFamily="18" charset="0"/>
                <a:cs typeface="Times New Roman" panose="02020603050405020304" pitchFamily="18" charset="0"/>
              </a:rPr>
              <a:t> </a:t>
            </a:r>
            <a:r>
              <a:rPr lang="vi-VN" sz="1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1600" dirty="0">
                <a:solidFill>
                  <a:srgbClr val="FF0000"/>
                </a:solidFill>
                <a:latin typeface="Times New Roman" panose="02020603050405020304" pitchFamily="18" charset="0"/>
                <a:cs typeface="Times New Roman" panose="02020603050405020304" pitchFamily="18" charset="0"/>
              </a:rPr>
              <a:t>Ba </a:t>
            </a:r>
            <a:r>
              <a:rPr lang="vi-VN" sz="1600" dirty="0" err="1">
                <a:solidFill>
                  <a:srgbClr val="FF0000"/>
                </a:solidFill>
                <a:latin typeface="Times New Roman" panose="02020603050405020304" pitchFamily="18" charset="0"/>
                <a:cs typeface="Times New Roman" panose="02020603050405020304" pitchFamily="18" charset="0"/>
              </a:rPr>
              <a:t>miền</a:t>
            </a:r>
            <a:r>
              <a:rPr lang="vi-VN" sz="1600" dirty="0">
                <a:solidFill>
                  <a:srgbClr val="FF0000"/>
                </a:solidFill>
                <a:latin typeface="Times New Roman" panose="02020603050405020304" pitchFamily="18" charset="0"/>
                <a:cs typeface="Times New Roman" panose="02020603050405020304" pitchFamily="18" charset="0"/>
              </a:rPr>
              <a:t> </a:t>
            </a:r>
            <a:r>
              <a:rPr lang="vi-VN" sz="1600" dirty="0" err="1">
                <a:solidFill>
                  <a:srgbClr val="FF0000"/>
                </a:solidFill>
                <a:latin typeface="Times New Roman" panose="02020603050405020304" pitchFamily="18" charset="0"/>
                <a:cs typeface="Times New Roman" panose="02020603050405020304" pitchFamily="18" charset="0"/>
              </a:rPr>
              <a:t>đất</a:t>
            </a:r>
            <a:r>
              <a:rPr lang="vi-VN" sz="1600" dirty="0">
                <a:solidFill>
                  <a:srgbClr val="FF0000"/>
                </a:solidFill>
                <a:latin typeface="Times New Roman" panose="02020603050405020304" pitchFamily="18" charset="0"/>
                <a:cs typeface="Times New Roman" panose="02020603050405020304" pitchFamily="18" charset="0"/>
              </a:rPr>
              <a:t> </a:t>
            </a:r>
            <a:r>
              <a:rPr lang="vi-VN" sz="1600" dirty="0" err="1">
                <a:solidFill>
                  <a:srgbClr val="FF0000"/>
                </a:solidFill>
                <a:latin typeface="Times New Roman" panose="02020603050405020304" pitchFamily="18" charset="0"/>
                <a:cs typeface="Times New Roman" panose="02020603050405020304" pitchFamily="18" charset="0"/>
              </a:rPr>
              <a:t>nước</a:t>
            </a:r>
            <a:r>
              <a:rPr lang="vi-VN" sz="1600" dirty="0">
                <a:solidFill>
                  <a:srgbClr val="FF0000"/>
                </a:solidFill>
                <a:latin typeface="Times New Roman" panose="02020603050405020304" pitchFamily="18" charset="0"/>
                <a:cs typeface="Times New Roman" panose="02020603050405020304" pitchFamily="18" charset="0"/>
              </a:rPr>
              <a:t> </a:t>
            </a:r>
            <a:r>
              <a:rPr lang="vi-VN" sz="1600" dirty="0" err="1">
                <a:solidFill>
                  <a:srgbClr val="FF0000"/>
                </a:solidFill>
                <a:latin typeface="Times New Roman" panose="02020603050405020304" pitchFamily="18" charset="0"/>
                <a:cs typeface="Times New Roman" panose="02020603050405020304" pitchFamily="18" charset="0"/>
              </a:rPr>
              <a:t>đó</a:t>
            </a:r>
            <a:r>
              <a:rPr lang="vi-VN" sz="1600" dirty="0">
                <a:solidFill>
                  <a:srgbClr val="FF0000"/>
                </a:solidFill>
                <a:latin typeface="Times New Roman" panose="02020603050405020304" pitchFamily="18" charset="0"/>
                <a:cs typeface="Times New Roman" panose="02020603050405020304" pitchFamily="18" charset="0"/>
              </a:rPr>
              <a:t> </a:t>
            </a:r>
            <a:r>
              <a:rPr lang="vi-VN" sz="1600" dirty="0" err="1">
                <a:solidFill>
                  <a:srgbClr val="FF0000"/>
                </a:solidFill>
                <a:latin typeface="Times New Roman" panose="02020603050405020304" pitchFamily="18" charset="0"/>
                <a:cs typeface="Times New Roman" panose="02020603050405020304" pitchFamily="18" charset="0"/>
              </a:rPr>
              <a:t>là</a:t>
            </a:r>
            <a:r>
              <a:rPr lang="vi-VN" sz="1600" dirty="0">
                <a:solidFill>
                  <a:srgbClr val="FF0000"/>
                </a:solidFill>
                <a:latin typeface="Times New Roman" panose="02020603050405020304" pitchFamily="18" charset="0"/>
                <a:cs typeface="Times New Roman" panose="02020603050405020304" pitchFamily="18" charset="0"/>
              </a:rPr>
              <a:t> : </a:t>
            </a:r>
            <a:r>
              <a:rPr lang="vi-VN" sz="1600" dirty="0" err="1">
                <a:solidFill>
                  <a:srgbClr val="FF0000"/>
                </a:solidFill>
                <a:latin typeface="Times New Roman" panose="02020603050405020304" pitchFamily="18" charset="0"/>
                <a:cs typeface="Times New Roman" panose="02020603050405020304" pitchFamily="18" charset="0"/>
              </a:rPr>
              <a:t>Miền</a:t>
            </a:r>
            <a:r>
              <a:rPr lang="vi-VN" sz="1600" dirty="0">
                <a:solidFill>
                  <a:srgbClr val="FF0000"/>
                </a:solidFill>
                <a:latin typeface="Times New Roman" panose="02020603050405020304" pitchFamily="18" charset="0"/>
                <a:cs typeface="Times New Roman" panose="02020603050405020304" pitchFamily="18" charset="0"/>
              </a:rPr>
              <a:t> </a:t>
            </a:r>
            <a:r>
              <a:rPr lang="vi-VN" sz="1600" dirty="0" err="1">
                <a:solidFill>
                  <a:srgbClr val="FF0000"/>
                </a:solidFill>
                <a:latin typeface="Times New Roman" panose="02020603050405020304" pitchFamily="18" charset="0"/>
                <a:cs typeface="Times New Roman" panose="02020603050405020304" pitchFamily="18" charset="0"/>
              </a:rPr>
              <a:t>Bắc</a:t>
            </a:r>
            <a:r>
              <a:rPr lang="vi-VN" sz="1600" dirty="0">
                <a:solidFill>
                  <a:srgbClr val="FF0000"/>
                </a:solidFill>
                <a:latin typeface="Times New Roman" panose="02020603050405020304" pitchFamily="18" charset="0"/>
                <a:cs typeface="Times New Roman" panose="02020603050405020304" pitchFamily="18" charset="0"/>
              </a:rPr>
              <a:t>, </a:t>
            </a:r>
            <a:r>
              <a:rPr lang="vi-VN" sz="1600" dirty="0" err="1">
                <a:solidFill>
                  <a:srgbClr val="FF0000"/>
                </a:solidFill>
                <a:latin typeface="Times New Roman" panose="02020603050405020304" pitchFamily="18" charset="0"/>
                <a:cs typeface="Times New Roman" panose="02020603050405020304" pitchFamily="18" charset="0"/>
              </a:rPr>
              <a:t>miền</a:t>
            </a:r>
            <a:r>
              <a:rPr lang="vi-VN" sz="1600" dirty="0">
                <a:solidFill>
                  <a:srgbClr val="FF0000"/>
                </a:solidFill>
                <a:latin typeface="Times New Roman" panose="02020603050405020304" pitchFamily="18" charset="0"/>
                <a:cs typeface="Times New Roman" panose="02020603050405020304" pitchFamily="18" charset="0"/>
              </a:rPr>
              <a:t> Trung </a:t>
            </a:r>
            <a:r>
              <a:rPr lang="vi-VN" sz="1600" dirty="0" err="1">
                <a:solidFill>
                  <a:srgbClr val="FF0000"/>
                </a:solidFill>
                <a:latin typeface="Times New Roman" panose="02020603050405020304" pitchFamily="18" charset="0"/>
                <a:cs typeface="Times New Roman" panose="02020603050405020304" pitchFamily="18" charset="0"/>
              </a:rPr>
              <a:t>và</a:t>
            </a:r>
            <a:r>
              <a:rPr lang="vi-VN" sz="1600" dirty="0">
                <a:solidFill>
                  <a:srgbClr val="FF0000"/>
                </a:solidFill>
                <a:latin typeface="Times New Roman" panose="02020603050405020304" pitchFamily="18" charset="0"/>
                <a:cs typeface="Times New Roman" panose="02020603050405020304" pitchFamily="18" charset="0"/>
              </a:rPr>
              <a:t> </a:t>
            </a:r>
            <a:r>
              <a:rPr lang="vi-VN" sz="1600" dirty="0" err="1">
                <a:solidFill>
                  <a:srgbClr val="FF0000"/>
                </a:solidFill>
                <a:latin typeface="Times New Roman" panose="02020603050405020304" pitchFamily="18" charset="0"/>
                <a:cs typeface="Times New Roman" panose="02020603050405020304" pitchFamily="18" charset="0"/>
              </a:rPr>
              <a:t>miền</a:t>
            </a:r>
            <a:r>
              <a:rPr lang="vi-VN" sz="1600" dirty="0">
                <a:solidFill>
                  <a:srgbClr val="FF0000"/>
                </a:solidFill>
                <a:latin typeface="Times New Roman" panose="02020603050405020304" pitchFamily="18" charset="0"/>
                <a:cs typeface="Times New Roman" panose="02020603050405020304" pitchFamily="18" charset="0"/>
              </a:rPr>
              <a:t> Nam</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8C6C501-E394-41EA-B108-2D860E008D2C}"/>
              </a:ext>
            </a:extLst>
          </p:cNvPr>
          <p:cNvSpPr txBox="1"/>
          <p:nvPr/>
        </p:nvSpPr>
        <p:spPr>
          <a:xfrm>
            <a:off x="499892" y="2633549"/>
            <a:ext cx="6596647" cy="553998"/>
          </a:xfrm>
          <a:prstGeom prst="rect">
            <a:avLst/>
          </a:prstGeom>
          <a:noFill/>
        </p:spPr>
        <p:txBody>
          <a:bodyPr wrap="square" rtlCol="0">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Mỗi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miền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nước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có</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các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mùa</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nào</a:t>
            </a:r>
            <a:r>
              <a:rPr lang="vi-VN"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654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F29647-67F2-4C0A-9CCA-B94CD574DC30}"/>
              </a:ext>
            </a:extLst>
          </p:cNvPr>
          <p:cNvSpPr/>
          <p:nvPr/>
        </p:nvSpPr>
        <p:spPr>
          <a:xfrm>
            <a:off x="1843469" y="834612"/>
            <a:ext cx="2760692"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Times New Roman" panose="02020603050405020304" pitchFamily="18" charset="0"/>
                <a:cs typeface="Times New Roman" panose="02020603050405020304" pitchFamily="18" charset="0"/>
              </a:rPr>
              <a:t>Miền Bắc và miền Trung</a:t>
            </a:r>
          </a:p>
        </p:txBody>
      </p:sp>
      <p:grpSp>
        <p:nvGrpSpPr>
          <p:cNvPr id="5" name="Group 4">
            <a:extLst>
              <a:ext uri="{FF2B5EF4-FFF2-40B4-BE49-F238E27FC236}">
                <a16:creationId xmlns:a16="http://schemas.microsoft.com/office/drawing/2014/main" id="{C59ECF9B-9B4C-458E-AEC0-92B1EF6FC739}"/>
              </a:ext>
            </a:extLst>
          </p:cNvPr>
          <p:cNvGrpSpPr/>
          <p:nvPr/>
        </p:nvGrpSpPr>
        <p:grpSpPr>
          <a:xfrm>
            <a:off x="555127" y="1325033"/>
            <a:ext cx="5642473" cy="2105945"/>
            <a:chOff x="555127" y="1325033"/>
            <a:chExt cx="5658958" cy="2250413"/>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61779"/>
            </a:xfrm>
            <a:prstGeom prst="rect">
              <a:avLst/>
            </a:prstGeom>
          </p:spPr>
          <p:txBody>
            <a:bodyPr wrap="square">
              <a:spAutoFit/>
            </a:bodyPr>
            <a:lstStyle/>
            <a:p>
              <a:r>
                <a:rPr lang="vi-VN" sz="1600" b="1" dirty="0">
                  <a:solidFill>
                    <a:srgbClr val="0070C0"/>
                  </a:solidFill>
                  <a:latin typeface="Times New Roman" panose="02020603050405020304" pitchFamily="18" charset="0"/>
                  <a:cs typeface="Times New Roman" panose="02020603050405020304" pitchFamily="18" charset="0"/>
                </a:rPr>
                <a:t>Xuân               Hạ                   Thu              Đông</a:t>
              </a:r>
            </a:p>
          </p:txBody>
        </p:sp>
      </p:grpSp>
      <p:sp>
        <p:nvSpPr>
          <p:cNvPr id="14" name="Rectangle 13">
            <a:extLst>
              <a:ext uri="{FF2B5EF4-FFF2-40B4-BE49-F238E27FC236}">
                <a16:creationId xmlns:a16="http://schemas.microsoft.com/office/drawing/2014/main" id="{C5E5804A-2280-417A-A25F-06C32242F9E7}"/>
              </a:ext>
            </a:extLst>
          </p:cNvPr>
          <p:cNvSpPr/>
          <p:nvPr/>
        </p:nvSpPr>
        <p:spPr>
          <a:xfrm>
            <a:off x="604972" y="3863680"/>
            <a:ext cx="1287532"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Times New Roman" panose="02020603050405020304" pitchFamily="18" charset="0"/>
                <a:cs typeface="Times New Roman" panose="02020603050405020304" pitchFamily="18" charset="0"/>
              </a:rPr>
              <a:t>Miền Nam</a:t>
            </a:r>
          </a:p>
        </p:txBody>
      </p:sp>
      <p:grpSp>
        <p:nvGrpSpPr>
          <p:cNvPr id="6" name="Group 5">
            <a:extLst>
              <a:ext uri="{FF2B5EF4-FFF2-40B4-BE49-F238E27FC236}">
                <a16:creationId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Times New Roman" panose="02020603050405020304" pitchFamily="18" charset="0"/>
                  <a:cs typeface="Times New Roman" panose="02020603050405020304" pitchFamily="18" charset="0"/>
                </a:rPr>
                <a:t>Mùa mưa           Mùa khô</a:t>
              </a:r>
            </a:p>
          </p:txBody>
        </p:sp>
      </p:grpSp>
      <p:sp>
        <p:nvSpPr>
          <p:cNvPr id="12" name="Rectangle: Rounded Corners 11">
            <a:extLst>
              <a:ext uri="{FF2B5EF4-FFF2-40B4-BE49-F238E27FC236}">
                <a16:creationId xmlns:a16="http://schemas.microsoft.com/office/drawing/2014/main" id="{A545CD9D-E0D7-4FBD-BE16-FB7B1489D4E6}"/>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830997"/>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a:t>
            </a:r>
            <a:r>
              <a:rPr lang="vi-VN" sz="1600" dirty="0" err="1">
                <a:latin typeface="Times New Roman" panose="02020603050405020304" pitchFamily="18" charset="0"/>
                <a:cs typeface="Times New Roman" panose="02020603050405020304" pitchFamily="18" charset="0"/>
              </a:rPr>
              <a:t>cánh</a:t>
            </a:r>
            <a:r>
              <a:rPr lang="vi-V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182904" y="-4810"/>
            <a:ext cx="1704889"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346249"/>
            </a:xfrm>
            <a:prstGeom prst="rect">
              <a:avLst/>
            </a:prstGeom>
            <a:noFill/>
          </p:spPr>
          <p:txBody>
            <a:bodyPr wrap="square" rtlCol="0">
              <a:spAutoFit/>
            </a:bodyPr>
            <a:lstStyle/>
            <a:p>
              <a:pPr algn="ctr">
                <a:lnSpc>
                  <a:spcPct val="150000"/>
                </a:lnSpc>
              </a:pPr>
              <a:r>
                <a:rPr lang="en-US" sz="1100" b="1" smtClean="0">
                  <a:solidFill>
                    <a:srgbClr val="17479D"/>
                  </a:solidFill>
                  <a:latin typeface="Times New Roman" panose="02020603050405020304" pitchFamily="18" charset="0"/>
                  <a:cs typeface="Times New Roman" panose="02020603050405020304" pitchFamily="18" charset="0"/>
                </a:rPr>
                <a:t>Luyện đọc lại</a:t>
              </a:r>
              <a:endParaRPr lang="en-US" sz="1100" b="1" dirty="0">
                <a:solidFill>
                  <a:srgbClr val="17479D"/>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488487" y="117334"/>
            <a:ext cx="3712778" cy="553998"/>
          </a:xfrm>
          <a:prstGeom prst="rect">
            <a:avLst/>
          </a:prstGeom>
          <a:noFill/>
        </p:spPr>
        <p:txBody>
          <a:bodyPr wrap="square" rtlCol="0">
            <a:spAutoFit/>
          </a:bodyPr>
          <a:lstStyle/>
          <a:p>
            <a:pPr algn="ctr">
              <a:lnSpc>
                <a:spcPct val="150000"/>
              </a:lnSpc>
            </a:pPr>
            <a:r>
              <a:rPr lang="vi-VN" sz="2000" b="1" dirty="0">
                <a:solidFill>
                  <a:schemeClr val="accent1">
                    <a:lumMod val="75000"/>
                  </a:schemeClr>
                </a:solidFill>
                <a:latin typeface="Times New Roman" panose="02020603050405020304" pitchFamily="18" charset="0"/>
                <a:cs typeface="Times New Roman" panose="02020603050405020304" pitchFamily="18" charset="0"/>
              </a:rPr>
              <a:t>ĐẤT NƯỚC CHÚNG MÌNH</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323439"/>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2927557" y="3593564"/>
            <a:ext cx="2571016" cy="1323439"/>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Trang phục truyền thống của người Việt Nam là áo dài. Áo dài thường được mặc trong dịp Tết hay lễ hội.</a:t>
            </a:r>
          </a:p>
          <a:p>
            <a:pPr indent="171450" algn="r"/>
            <a:r>
              <a:rPr lang="vi-VN" sz="1600" dirty="0">
                <a:latin typeface="Times New Roman" panose="02020603050405020304" pitchFamily="18" charset="0"/>
                <a:cs typeface="Times New Roman" panose="020206030504050203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334891" y="3408895"/>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02499" y="2319064"/>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7049" y="143968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781808" y="3280171"/>
            <a:ext cx="466795" cy="769441"/>
            <a:chOff x="3338558" y="2827553"/>
            <a:chExt cx="466795" cy="76944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4400" i="1" dirty="0">
                <a:solidFill>
                  <a:schemeClr val="accent2"/>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38558" y="2827553"/>
              <a:ext cx="466795" cy="769441"/>
            </a:xfrm>
            <a:prstGeom prst="rect">
              <a:avLst/>
            </a:prstGeom>
          </p:spPr>
          <p:txBody>
            <a:bodyPr wrap="none">
              <a:spAutoFit/>
            </a:bodyPr>
            <a:lstStyle/>
            <a:p>
              <a:pPr algn="ctr"/>
              <a:r>
                <a:rPr lang="x-none" sz="4400" b="1" i="1" dirty="0">
                  <a:solidFill>
                    <a:schemeClr val="accent2"/>
                  </a:solidFill>
                  <a:latin typeface="Times New Roman" panose="02020603050405020304" pitchFamily="18" charset="0"/>
                  <a:cs typeface="Times New Roman" panose="020206030504050203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36706" y="1407825"/>
            <a:ext cx="6155313" cy="830997"/>
          </a:xfrm>
          <a:prstGeom prst="rect">
            <a:avLst/>
          </a:prstGeom>
          <a:noFill/>
        </p:spPr>
        <p:txBody>
          <a:bodyPr wrap="square" rtlCol="0">
            <a:spAutoFit/>
          </a:bodyPr>
          <a:lstStyle/>
          <a:p>
            <a:pPr indent="171450" algn="just"/>
            <a:r>
              <a:rPr lang="vi-VN" sz="1600" dirty="0" err="1">
                <a:latin typeface="Times New Roman" panose="02020603050405020304" pitchFamily="18" charset="0"/>
                <a:cs typeface="Times New Roman" panose="02020603050405020304" pitchFamily="18" charset="0"/>
              </a:rPr>
              <a:t>Việt</a:t>
            </a:r>
            <a:r>
              <a:rPr lang="vi-VN" sz="1600" dirty="0">
                <a:latin typeface="Times New Roman" panose="02020603050405020304" pitchFamily="18" charset="0"/>
                <a:cs typeface="Times New Roman" panose="02020603050405020304" pitchFamily="18" charset="0"/>
              </a:rPr>
              <a:t> Nam có những vị anh hùng có công lớn với đất nước như Hai Bà Trưng, Bà Triệu, Trần Hưng Đạo, Quang Trung, Hồ Chí Minh,... Những con người ấy đã làm rạng danh lịch sử nước nhà.</a:t>
            </a:r>
          </a:p>
        </p:txBody>
      </p:sp>
      <p:sp>
        <p:nvSpPr>
          <p:cNvPr id="7" name="TextBox 6">
            <a:extLst>
              <a:ext uri="{FF2B5EF4-FFF2-40B4-BE49-F238E27FC236}">
                <a16:creationId xmlns:a16="http://schemas.microsoft.com/office/drawing/2014/main" id="{C97D325F-758E-45FC-8064-BD3D1089CEA7}"/>
              </a:ext>
            </a:extLst>
          </p:cNvPr>
          <p:cNvSpPr txBox="1"/>
          <p:nvPr/>
        </p:nvSpPr>
        <p:spPr>
          <a:xfrm>
            <a:off x="5201266" y="76845"/>
            <a:ext cx="1838632" cy="307777"/>
          </a:xfrm>
          <a:prstGeom prst="rect">
            <a:avLst/>
          </a:prstGeom>
          <a:solidFill>
            <a:srgbClr val="FFC000"/>
          </a:solidFill>
        </p:spPr>
        <p:txBody>
          <a:bodyPr wrap="square" rtlCol="0">
            <a:spAutoFit/>
          </a:bodyPr>
          <a:lstStyle/>
          <a:p>
            <a:r>
              <a:rPr lang="vi-VN" dirty="0" err="1">
                <a:solidFill>
                  <a:srgbClr val="FF0000"/>
                </a:solidFill>
                <a:latin typeface="Times New Roman" panose="02020603050405020304" pitchFamily="18" charset="0"/>
                <a:cs typeface="Times New Roman" panose="02020603050405020304" pitchFamily="18" charset="0"/>
              </a:rPr>
              <a:t>Luyện</a:t>
            </a:r>
            <a:r>
              <a:rPr lang="vi-VN" dirty="0">
                <a:solidFill>
                  <a:srgbClr val="FF0000"/>
                </a:solidFill>
                <a:latin typeface="Times New Roman" panose="02020603050405020304" pitchFamily="18" charset="0"/>
                <a:cs typeface="Times New Roman" panose="02020603050405020304" pitchFamily="18" charset="0"/>
              </a:rPr>
              <a:t> </a:t>
            </a:r>
            <a:r>
              <a:rPr lang="vi-VN" dirty="0" err="1">
                <a:solidFill>
                  <a:srgbClr val="FF0000"/>
                </a:solidFill>
                <a:latin typeface="Times New Roman" panose="02020603050405020304" pitchFamily="18" charset="0"/>
                <a:cs typeface="Times New Roman" panose="02020603050405020304" pitchFamily="18" charset="0"/>
              </a:rPr>
              <a:t>đọc</a:t>
            </a:r>
            <a:r>
              <a:rPr lang="vi-VN" dirty="0">
                <a:solidFill>
                  <a:srgbClr val="FF0000"/>
                </a:solidFill>
                <a:latin typeface="Times New Roman" panose="02020603050405020304" pitchFamily="18" charset="0"/>
                <a:cs typeface="Times New Roman" panose="02020603050405020304" pitchFamily="18" charset="0"/>
              </a:rPr>
              <a:t> theo </a:t>
            </a:r>
            <a:r>
              <a:rPr lang="vi-VN" dirty="0" err="1">
                <a:solidFill>
                  <a:srgbClr val="FF0000"/>
                </a:solidFill>
                <a:latin typeface="Times New Roman" panose="02020603050405020304" pitchFamily="18" charset="0"/>
                <a:cs typeface="Times New Roman" panose="02020603050405020304" pitchFamily="18" charset="0"/>
              </a:rPr>
              <a:t>cặp</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3902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260043" y="-43372"/>
            <a:ext cx="4175495" cy="43858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Times New Roman" panose="02020603050405020304" pitchFamily="18" charset="0"/>
                <a:cs typeface="Times New Roman" panose="02020603050405020304" pitchFamily="18" charset="0"/>
              </a:rPr>
              <a:t>1</a:t>
            </a:r>
            <a:r>
              <a:rPr lang="vi-VN" sz="1500" b="1" dirty="0">
                <a:solidFill>
                  <a:schemeClr val="accent6">
                    <a:lumMod val="75000"/>
                  </a:schemeClr>
                </a:solidFill>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59750" y="301336"/>
            <a:ext cx="1068875" cy="1056851"/>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53772" y="967026"/>
            <a:ext cx="4567626" cy="307310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144661" y="1401293"/>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2013692" y="1560837"/>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156567" y="1848968"/>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6017367" y="1848968"/>
            <a:ext cx="4071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2025598" y="1991843"/>
            <a:ext cx="315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2393104" y="1991843"/>
            <a:ext cx="4849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2959974" y="1991843"/>
            <a:ext cx="945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3953211" y="1991843"/>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4794586" y="1991843"/>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5744317" y="2290293"/>
            <a:ext cx="238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6078005" y="2287118"/>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3953211" y="2433168"/>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5972952" y="2433168"/>
            <a:ext cx="262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4281657" y="2582393"/>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5257653" y="2725268"/>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3952841" y="3328518"/>
            <a:ext cx="5633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632647" y="1062739"/>
            <a:ext cx="989373"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Việt Nam</a:t>
            </a:r>
          </a:p>
        </p:txBody>
      </p:sp>
      <p:sp>
        <p:nvSpPr>
          <p:cNvPr id="78" name="Rectangle 77">
            <a:extLst>
              <a:ext uri="{FF2B5EF4-FFF2-40B4-BE49-F238E27FC236}">
                <a16:creationId xmlns:a16="http://schemas.microsoft.com/office/drawing/2014/main" id="{57F26CCF-C7DC-4182-A76F-7171CE2ECC66}"/>
              </a:ext>
            </a:extLst>
          </p:cNvPr>
          <p:cNvSpPr/>
          <p:nvPr/>
        </p:nvSpPr>
        <p:spPr>
          <a:xfrm>
            <a:off x="731505" y="1352176"/>
            <a:ext cx="782586"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Hà Nội</a:t>
            </a:r>
          </a:p>
        </p:txBody>
      </p:sp>
      <p:sp>
        <p:nvSpPr>
          <p:cNvPr id="79" name="Rectangle 78">
            <a:extLst>
              <a:ext uri="{FF2B5EF4-FFF2-40B4-BE49-F238E27FC236}">
                <a16:creationId xmlns:a16="http://schemas.microsoft.com/office/drawing/2014/main" id="{E490E8DF-7994-491E-8B7C-32A442062C51}"/>
              </a:ext>
            </a:extLst>
          </p:cNvPr>
          <p:cNvSpPr/>
          <p:nvPr/>
        </p:nvSpPr>
        <p:spPr>
          <a:xfrm>
            <a:off x="466740" y="1611491"/>
            <a:ext cx="1321196"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Hai Bà Trưng</a:t>
            </a:r>
          </a:p>
        </p:txBody>
      </p:sp>
      <p:sp>
        <p:nvSpPr>
          <p:cNvPr id="80" name="Rectangle 79">
            <a:extLst>
              <a:ext uri="{FF2B5EF4-FFF2-40B4-BE49-F238E27FC236}">
                <a16:creationId xmlns:a16="http://schemas.microsoft.com/office/drawing/2014/main" id="{EDC033BD-2972-4DC0-87C1-0CA91050FC5D}"/>
              </a:ext>
            </a:extLst>
          </p:cNvPr>
          <p:cNvSpPr/>
          <p:nvPr/>
        </p:nvSpPr>
        <p:spPr>
          <a:xfrm>
            <a:off x="668188" y="1900928"/>
            <a:ext cx="909223"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Bà Triệu</a:t>
            </a:r>
          </a:p>
        </p:txBody>
      </p:sp>
      <p:sp>
        <p:nvSpPr>
          <p:cNvPr id="81" name="Rectangle 80">
            <a:extLst>
              <a:ext uri="{FF2B5EF4-FFF2-40B4-BE49-F238E27FC236}">
                <a16:creationId xmlns:a16="http://schemas.microsoft.com/office/drawing/2014/main" id="{A40610C2-B005-4BFF-AEBD-331DE051D4DA}"/>
              </a:ext>
            </a:extLst>
          </p:cNvPr>
          <p:cNvSpPr/>
          <p:nvPr/>
        </p:nvSpPr>
        <p:spPr>
          <a:xfrm>
            <a:off x="404683" y="2160243"/>
            <a:ext cx="1479892"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Trần Hưng Đạo</a:t>
            </a:r>
          </a:p>
        </p:txBody>
      </p:sp>
      <p:sp>
        <p:nvSpPr>
          <p:cNvPr id="82" name="Rectangle 81">
            <a:extLst>
              <a:ext uri="{FF2B5EF4-FFF2-40B4-BE49-F238E27FC236}">
                <a16:creationId xmlns:a16="http://schemas.microsoft.com/office/drawing/2014/main" id="{F69E94AB-A94D-4769-8AF4-5A50682DB6FE}"/>
              </a:ext>
            </a:extLst>
          </p:cNvPr>
          <p:cNvSpPr/>
          <p:nvPr/>
        </p:nvSpPr>
        <p:spPr>
          <a:xfrm>
            <a:off x="497929" y="2449680"/>
            <a:ext cx="1284326"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Quang Trung</a:t>
            </a:r>
          </a:p>
        </p:txBody>
      </p:sp>
      <p:sp>
        <p:nvSpPr>
          <p:cNvPr id="83" name="Rectangle 82">
            <a:extLst>
              <a:ext uri="{FF2B5EF4-FFF2-40B4-BE49-F238E27FC236}">
                <a16:creationId xmlns:a16="http://schemas.microsoft.com/office/drawing/2014/main" id="{7DC01DF0-F75B-4DB5-8702-93A308E11D62}"/>
              </a:ext>
            </a:extLst>
          </p:cNvPr>
          <p:cNvSpPr/>
          <p:nvPr/>
        </p:nvSpPr>
        <p:spPr>
          <a:xfrm>
            <a:off x="500334" y="2756234"/>
            <a:ext cx="1279516"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Hồ Chí Minh</a:t>
            </a:r>
          </a:p>
        </p:txBody>
      </p:sp>
      <p:sp>
        <p:nvSpPr>
          <p:cNvPr id="84" name="Rectangle 83">
            <a:extLst>
              <a:ext uri="{FF2B5EF4-FFF2-40B4-BE49-F238E27FC236}">
                <a16:creationId xmlns:a16="http://schemas.microsoft.com/office/drawing/2014/main" id="{D5775551-6E67-4032-8916-9F8319D151D0}"/>
              </a:ext>
            </a:extLst>
          </p:cNvPr>
          <p:cNvSpPr/>
          <p:nvPr/>
        </p:nvSpPr>
        <p:spPr>
          <a:xfrm>
            <a:off x="888262" y="3045671"/>
            <a:ext cx="503663"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Bắc</a:t>
            </a:r>
          </a:p>
        </p:txBody>
      </p:sp>
      <p:sp>
        <p:nvSpPr>
          <p:cNvPr id="85" name="Rectangle 84">
            <a:extLst>
              <a:ext uri="{FF2B5EF4-FFF2-40B4-BE49-F238E27FC236}">
                <a16:creationId xmlns:a16="http://schemas.microsoft.com/office/drawing/2014/main" id="{F7161CF6-B1DC-4284-9F68-EB6D072429B3}"/>
              </a:ext>
            </a:extLst>
          </p:cNvPr>
          <p:cNvSpPr/>
          <p:nvPr/>
        </p:nvSpPr>
        <p:spPr>
          <a:xfrm>
            <a:off x="796892" y="3299242"/>
            <a:ext cx="686405"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Trung</a:t>
            </a:r>
          </a:p>
        </p:txBody>
      </p:sp>
      <p:sp>
        <p:nvSpPr>
          <p:cNvPr id="86" name="Rectangle 85">
            <a:extLst>
              <a:ext uri="{FF2B5EF4-FFF2-40B4-BE49-F238E27FC236}">
                <a16:creationId xmlns:a16="http://schemas.microsoft.com/office/drawing/2014/main" id="{F70B8A1F-2A38-4A2B-AB6B-E09EE9E92BE0}"/>
              </a:ext>
            </a:extLst>
          </p:cNvPr>
          <p:cNvSpPr/>
          <p:nvPr/>
        </p:nvSpPr>
        <p:spPr>
          <a:xfrm>
            <a:off x="848186" y="3596401"/>
            <a:ext cx="583814" cy="338554"/>
          </a:xfrm>
          <a:prstGeom prst="rect">
            <a:avLst/>
          </a:prstGeom>
        </p:spPr>
        <p:txBody>
          <a:bodyPr wrap="none">
            <a:spAutoFit/>
          </a:bodyPr>
          <a:lstStyle/>
          <a:p>
            <a:pPr algn="ctr"/>
            <a:r>
              <a:rPr lang="vi-VN" sz="1600" dirty="0">
                <a:solidFill>
                  <a:srgbClr val="C00000"/>
                </a:solidFill>
                <a:latin typeface="Times New Roman" panose="02020603050405020304" pitchFamily="18" charset="0"/>
                <a:cs typeface="Times New Roman" panose="02020603050405020304" pitchFamily="18" charset="0"/>
              </a:rPr>
              <a:t>Nam</a:t>
            </a: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30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30000">
                                          <p:cBhvr additive="base">
                                            <p:cTn id="17"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14:presetBounceEnd="30000">
                                      <p:stCondLst>
                                        <p:cond delay="0"/>
                                      </p:stCondLst>
                                      <p:childTnLst>
                                        <p:set>
                                          <p:cBhvr>
                                            <p:cTn id="27" dur="1" fill="hold">
                                              <p:stCondLst>
                                                <p:cond delay="0"/>
                                              </p:stCondLst>
                                            </p:cTn>
                                            <p:tgtEl>
                                              <p:spTgt spid="78"/>
                                            </p:tgtEl>
                                            <p:attrNameLst>
                                              <p:attrName>style.visibility</p:attrName>
                                            </p:attrNameLst>
                                          </p:cBhvr>
                                          <p:to>
                                            <p:strVal val="visible"/>
                                          </p:to>
                                        </p:set>
                                        <p:anim calcmode="lin" valueType="num" p14:bounceEnd="30000">
                                          <p:cBhvr additive="base">
                                            <p:cTn id="28"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29"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14:presetBounceEnd="30000">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14:bounceEnd="30000">
                                          <p:cBhvr additive="base">
                                            <p:cTn id="47"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barn(inVertical)">
                                          <p:cBhvr>
                                            <p:cTn id="53" dur="500"/>
                                            <p:tgtEl>
                                              <p:spTgt spid="6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14:presetBounceEnd="30000">
                                      <p:stCondLst>
                                        <p:cond delay="0"/>
                                      </p:stCondLst>
                                      <p:childTnLst>
                                        <p:set>
                                          <p:cBhvr>
                                            <p:cTn id="57" dur="1" fill="hold">
                                              <p:stCondLst>
                                                <p:cond delay="0"/>
                                              </p:stCondLst>
                                            </p:cTn>
                                            <p:tgtEl>
                                              <p:spTgt spid="80"/>
                                            </p:tgtEl>
                                            <p:attrNameLst>
                                              <p:attrName>style.visibility</p:attrName>
                                            </p:attrNameLst>
                                          </p:cBhvr>
                                          <p:to>
                                            <p:strVal val="visible"/>
                                          </p:to>
                                        </p:set>
                                        <p:anim calcmode="lin" valueType="num" p14:bounceEnd="30000">
                                          <p:cBhvr additive="base">
                                            <p:cTn id="58"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59"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barn(inVertical)">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14:presetBounceEnd="30000">
                                      <p:stCondLst>
                                        <p:cond delay="0"/>
                                      </p:stCondLst>
                                      <p:childTnLst>
                                        <p:set>
                                          <p:cBhvr>
                                            <p:cTn id="68" dur="1" fill="hold">
                                              <p:stCondLst>
                                                <p:cond delay="0"/>
                                              </p:stCondLst>
                                            </p:cTn>
                                            <p:tgtEl>
                                              <p:spTgt spid="81"/>
                                            </p:tgtEl>
                                            <p:attrNameLst>
                                              <p:attrName>style.visibility</p:attrName>
                                            </p:attrNameLst>
                                          </p:cBhvr>
                                          <p:to>
                                            <p:strVal val="visible"/>
                                          </p:to>
                                        </p:set>
                                        <p:anim calcmode="lin" valueType="num" p14:bounceEnd="30000">
                                          <p:cBhvr additive="base">
                                            <p:cTn id="69"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70"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barn(inVertical)">
                                          <p:cBhvr>
                                            <p:cTn id="75" dur="500"/>
                                            <p:tgtEl>
                                              <p:spTgt spid="6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14:presetBounceEnd="30000">
                                      <p:stCondLst>
                                        <p:cond delay="0"/>
                                      </p:stCondLst>
                                      <p:childTnLst>
                                        <p:set>
                                          <p:cBhvr>
                                            <p:cTn id="79" dur="1" fill="hold">
                                              <p:stCondLst>
                                                <p:cond delay="0"/>
                                              </p:stCondLst>
                                            </p:cTn>
                                            <p:tgtEl>
                                              <p:spTgt spid="82"/>
                                            </p:tgtEl>
                                            <p:attrNameLst>
                                              <p:attrName>style.visibility</p:attrName>
                                            </p:attrNameLst>
                                          </p:cBhvr>
                                          <p:to>
                                            <p:strVal val="visible"/>
                                          </p:to>
                                        </p:set>
                                        <p:anim calcmode="lin" valueType="num" p14:bounceEnd="30000">
                                          <p:cBhvr additive="base">
                                            <p:cTn id="80"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1"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69"/>
                                            </p:tgtEl>
                                            <p:attrNameLst>
                                              <p:attrName>style.visibility</p:attrName>
                                            </p:attrNameLst>
                                          </p:cBhvr>
                                          <p:to>
                                            <p:strVal val="visible"/>
                                          </p:to>
                                        </p:set>
                                        <p:animEffect transition="in" filter="barn(inVertical)">
                                          <p:cBhvr>
                                            <p:cTn id="86" dur="500"/>
                                            <p:tgtEl>
                                              <p:spTgt spid="6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14:presetBounceEnd="30000">
                                      <p:stCondLst>
                                        <p:cond delay="0"/>
                                      </p:stCondLst>
                                      <p:childTnLst>
                                        <p:set>
                                          <p:cBhvr>
                                            <p:cTn id="90" dur="1" fill="hold">
                                              <p:stCondLst>
                                                <p:cond delay="0"/>
                                              </p:stCondLst>
                                            </p:cTn>
                                            <p:tgtEl>
                                              <p:spTgt spid="83"/>
                                            </p:tgtEl>
                                            <p:attrNameLst>
                                              <p:attrName>style.visibility</p:attrName>
                                            </p:attrNameLst>
                                          </p:cBhvr>
                                          <p:to>
                                            <p:strVal val="visible"/>
                                          </p:to>
                                        </p:set>
                                        <p:anim calcmode="lin" valueType="num" p14:bounceEnd="30000">
                                          <p:cBhvr additive="base">
                                            <p:cTn id="91"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2"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barn(inVertical)">
                                          <p:cBhvr>
                                            <p:cTn id="97" dur="500"/>
                                            <p:tgtEl>
                                              <p:spTgt spid="70"/>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8" fill="hold" grpId="0" nodeType="clickEffect" p14:presetBounceEnd="30000">
                                      <p:stCondLst>
                                        <p:cond delay="0"/>
                                      </p:stCondLst>
                                      <p:childTnLst>
                                        <p:set>
                                          <p:cBhvr>
                                            <p:cTn id="101" dur="1" fill="hold">
                                              <p:stCondLst>
                                                <p:cond delay="0"/>
                                              </p:stCondLst>
                                            </p:cTn>
                                            <p:tgtEl>
                                              <p:spTgt spid="84"/>
                                            </p:tgtEl>
                                            <p:attrNameLst>
                                              <p:attrName>style.visibility</p:attrName>
                                            </p:attrNameLst>
                                          </p:cBhvr>
                                          <p:to>
                                            <p:strVal val="visible"/>
                                          </p:to>
                                        </p:set>
                                        <p:anim calcmode="lin" valueType="num" p14:bounceEnd="30000">
                                          <p:cBhvr additive="base">
                                            <p:cTn id="102"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barn(inVertical)">
                                          <p:cBhvr>
                                            <p:cTn id="108" dur="500"/>
                                            <p:tgtEl>
                                              <p:spTgt spid="71"/>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14:presetBounceEnd="30000">
                                      <p:stCondLst>
                                        <p:cond delay="0"/>
                                      </p:stCondLst>
                                      <p:childTnLst>
                                        <p:set>
                                          <p:cBhvr>
                                            <p:cTn id="112" dur="1" fill="hold">
                                              <p:stCondLst>
                                                <p:cond delay="0"/>
                                              </p:stCondLst>
                                            </p:cTn>
                                            <p:tgtEl>
                                              <p:spTgt spid="85"/>
                                            </p:tgtEl>
                                            <p:attrNameLst>
                                              <p:attrName>style.visibility</p:attrName>
                                            </p:attrNameLst>
                                          </p:cBhvr>
                                          <p:to>
                                            <p:strVal val="visible"/>
                                          </p:to>
                                        </p:set>
                                        <p:anim calcmode="lin" valueType="num" p14:bounceEnd="30000">
                                          <p:cBhvr additive="base">
                                            <p:cTn id="113"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14"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barn(inVertical)">
                                          <p:cBhvr>
                                            <p:cTn id="119" dur="500"/>
                                            <p:tgtEl>
                                              <p:spTgt spid="72"/>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8" fill="hold" grpId="0" nodeType="clickEffect" p14:presetBounceEnd="30000">
                                      <p:stCondLst>
                                        <p:cond delay="0"/>
                                      </p:stCondLst>
                                      <p:childTnLst>
                                        <p:set>
                                          <p:cBhvr>
                                            <p:cTn id="123" dur="1" fill="hold">
                                              <p:stCondLst>
                                                <p:cond delay="0"/>
                                              </p:stCondLst>
                                            </p:cTn>
                                            <p:tgtEl>
                                              <p:spTgt spid="86"/>
                                            </p:tgtEl>
                                            <p:attrNameLst>
                                              <p:attrName>style.visibility</p:attrName>
                                            </p:attrNameLst>
                                          </p:cBhvr>
                                          <p:to>
                                            <p:strVal val="visible"/>
                                          </p:to>
                                        </p:set>
                                        <p:anim calcmode="lin" valueType="num" p14:bounceEnd="30000">
                                          <p:cBhvr additive="base">
                                            <p:cTn id="124"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25"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73"/>
                                            </p:tgtEl>
                                            <p:attrNameLst>
                                              <p:attrName>style.visibility</p:attrName>
                                            </p:attrNameLst>
                                          </p:cBhvr>
                                          <p:to>
                                            <p:strVal val="visible"/>
                                          </p:to>
                                        </p:set>
                                        <p:animEffect transition="in" filter="barn(inVertical)">
                                          <p:cBhvr>
                                            <p:cTn id="130" dur="500"/>
                                            <p:tgtEl>
                                              <p:spTgt spid="73"/>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nodeType="click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barn(inVertical)">
                                          <p:cBhvr>
                                            <p:cTn id="135" dur="500"/>
                                            <p:tgtEl>
                                              <p:spTgt spid="74"/>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nodeType="clickEffect">
                                      <p:stCondLst>
                                        <p:cond delay="0"/>
                                      </p:stCondLst>
                                      <p:childTnLst>
                                        <p:set>
                                          <p:cBhvr>
                                            <p:cTn id="139" dur="1" fill="hold">
                                              <p:stCondLst>
                                                <p:cond delay="0"/>
                                              </p:stCondLst>
                                            </p:cTn>
                                            <p:tgtEl>
                                              <p:spTgt spid="75"/>
                                            </p:tgtEl>
                                            <p:attrNameLst>
                                              <p:attrName>style.visibility</p:attrName>
                                            </p:attrNameLst>
                                          </p:cBhvr>
                                          <p:to>
                                            <p:strVal val="visible"/>
                                          </p:to>
                                        </p:set>
                                        <p:animEffect transition="in" filter="barn(inVertical)">
                                          <p:cBhvr>
                                            <p:cTn id="140" dur="500"/>
                                            <p:tgtEl>
                                              <p:spTgt spid="75"/>
                                            </p:tgtEl>
                                          </p:cBhvr>
                                        </p:animEffect>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nodeType="clickEffect">
                                      <p:stCondLst>
                                        <p:cond delay="0"/>
                                      </p:stCondLst>
                                      <p:childTnLst>
                                        <p:set>
                                          <p:cBhvr>
                                            <p:cTn id="144" dur="1" fill="hold">
                                              <p:stCondLst>
                                                <p:cond delay="0"/>
                                              </p:stCondLst>
                                            </p:cTn>
                                            <p:tgtEl>
                                              <p:spTgt spid="76"/>
                                            </p:tgtEl>
                                            <p:attrNameLst>
                                              <p:attrName>style.visibility</p:attrName>
                                            </p:attrNameLst>
                                          </p:cBhvr>
                                          <p:to>
                                            <p:strVal val="visible"/>
                                          </p:to>
                                        </p:set>
                                        <p:animEffect transition="in" filter="barn(inVertical)">
                                          <p:cBhvr>
                                            <p:cTn id="14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78"/>
                                            </p:tgtEl>
                                            <p:attrNameLst>
                                              <p:attrName>style.visibility</p:attrName>
                                            </p:attrNameLst>
                                          </p:cBhvr>
                                          <p:to>
                                            <p:strVal val="visible"/>
                                          </p:to>
                                        </p:set>
                                        <p:anim calcmode="lin" valueType="num">
                                          <p:cBhvr additive="base">
                                            <p:cTn id="28" dur="500" fill="hold"/>
                                            <p:tgtEl>
                                              <p:spTgt spid="78"/>
                                            </p:tgtEl>
                                            <p:attrNameLst>
                                              <p:attrName>ppt_x</p:attrName>
                                            </p:attrNameLst>
                                          </p:cBhvr>
                                          <p:tavLst>
                                            <p:tav tm="0">
                                              <p:val>
                                                <p:strVal val="0-#ppt_w/2"/>
                                              </p:val>
                                            </p:tav>
                                            <p:tav tm="100000">
                                              <p:val>
                                                <p:strVal val="#ppt_x"/>
                                              </p:val>
                                            </p:tav>
                                          </p:tavLst>
                                        </p:anim>
                                        <p:anim calcmode="lin" valueType="num">
                                          <p:cBhvr additive="base">
                                            <p:cTn id="29"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par>
                                    <p:cTn id="40" presetID="16" presetClass="entr" presetSubtype="21"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barn(inVertical)">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0-#ppt_w/2"/>
                                              </p:val>
                                            </p:tav>
                                            <p:tav tm="100000">
                                              <p:val>
                                                <p:strVal val="#ppt_x"/>
                                              </p:val>
                                            </p:tav>
                                          </p:tavLst>
                                        </p:anim>
                                        <p:anim calcmode="lin" valueType="num">
                                          <p:cBhvr additive="base">
                                            <p:cTn id="48"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barn(inVertical)">
                                          <p:cBhvr>
                                            <p:cTn id="53" dur="500"/>
                                            <p:tgtEl>
                                              <p:spTgt spid="6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80"/>
                                            </p:tgtEl>
                                            <p:attrNameLst>
                                              <p:attrName>style.visibility</p:attrName>
                                            </p:attrNameLst>
                                          </p:cBhvr>
                                          <p:to>
                                            <p:strVal val="visible"/>
                                          </p:to>
                                        </p:set>
                                        <p:anim calcmode="lin" valueType="num">
                                          <p:cBhvr additive="base">
                                            <p:cTn id="58" dur="500" fill="hold"/>
                                            <p:tgtEl>
                                              <p:spTgt spid="80"/>
                                            </p:tgtEl>
                                            <p:attrNameLst>
                                              <p:attrName>ppt_x</p:attrName>
                                            </p:attrNameLst>
                                          </p:cBhvr>
                                          <p:tavLst>
                                            <p:tav tm="0">
                                              <p:val>
                                                <p:strVal val="0-#ppt_w/2"/>
                                              </p:val>
                                            </p:tav>
                                            <p:tav tm="100000">
                                              <p:val>
                                                <p:strVal val="#ppt_x"/>
                                              </p:val>
                                            </p:tav>
                                          </p:tavLst>
                                        </p:anim>
                                        <p:anim calcmode="lin" valueType="num">
                                          <p:cBhvr additive="base">
                                            <p:cTn id="59"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barn(inVertical)">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81"/>
                                            </p:tgtEl>
                                            <p:attrNameLst>
                                              <p:attrName>style.visibility</p:attrName>
                                            </p:attrNameLst>
                                          </p:cBhvr>
                                          <p:to>
                                            <p:strVal val="visible"/>
                                          </p:to>
                                        </p:set>
                                        <p:anim calcmode="lin" valueType="num">
                                          <p:cBhvr additive="base">
                                            <p:cTn id="69" dur="500" fill="hold"/>
                                            <p:tgtEl>
                                              <p:spTgt spid="81"/>
                                            </p:tgtEl>
                                            <p:attrNameLst>
                                              <p:attrName>ppt_x</p:attrName>
                                            </p:attrNameLst>
                                          </p:cBhvr>
                                          <p:tavLst>
                                            <p:tav tm="0">
                                              <p:val>
                                                <p:strVal val="0-#ppt_w/2"/>
                                              </p:val>
                                            </p:tav>
                                            <p:tav tm="100000">
                                              <p:val>
                                                <p:strVal val="#ppt_x"/>
                                              </p:val>
                                            </p:tav>
                                          </p:tavLst>
                                        </p:anim>
                                        <p:anim calcmode="lin" valueType="num">
                                          <p:cBhvr additive="base">
                                            <p:cTn id="70"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barn(inVertical)">
                                          <p:cBhvr>
                                            <p:cTn id="75" dur="500"/>
                                            <p:tgtEl>
                                              <p:spTgt spid="6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82"/>
                                            </p:tgtEl>
                                            <p:attrNameLst>
                                              <p:attrName>style.visibility</p:attrName>
                                            </p:attrNameLst>
                                          </p:cBhvr>
                                          <p:to>
                                            <p:strVal val="visible"/>
                                          </p:to>
                                        </p:set>
                                        <p:anim calcmode="lin" valueType="num">
                                          <p:cBhvr additive="base">
                                            <p:cTn id="80" dur="500" fill="hold"/>
                                            <p:tgtEl>
                                              <p:spTgt spid="82"/>
                                            </p:tgtEl>
                                            <p:attrNameLst>
                                              <p:attrName>ppt_x</p:attrName>
                                            </p:attrNameLst>
                                          </p:cBhvr>
                                          <p:tavLst>
                                            <p:tav tm="0">
                                              <p:val>
                                                <p:strVal val="0-#ppt_w/2"/>
                                              </p:val>
                                            </p:tav>
                                            <p:tav tm="100000">
                                              <p:val>
                                                <p:strVal val="#ppt_x"/>
                                              </p:val>
                                            </p:tav>
                                          </p:tavLst>
                                        </p:anim>
                                        <p:anim calcmode="lin" valueType="num">
                                          <p:cBhvr additive="base">
                                            <p:cTn id="81"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69"/>
                                            </p:tgtEl>
                                            <p:attrNameLst>
                                              <p:attrName>style.visibility</p:attrName>
                                            </p:attrNameLst>
                                          </p:cBhvr>
                                          <p:to>
                                            <p:strVal val="visible"/>
                                          </p:to>
                                        </p:set>
                                        <p:animEffect transition="in" filter="barn(inVertical)">
                                          <p:cBhvr>
                                            <p:cTn id="86" dur="500"/>
                                            <p:tgtEl>
                                              <p:spTgt spid="6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3"/>
                                            </p:tgtEl>
                                            <p:attrNameLst>
                                              <p:attrName>style.visibility</p:attrName>
                                            </p:attrNameLst>
                                          </p:cBhvr>
                                          <p:to>
                                            <p:strVal val="visible"/>
                                          </p:to>
                                        </p:set>
                                        <p:anim calcmode="lin" valueType="num">
                                          <p:cBhvr additive="base">
                                            <p:cTn id="91" dur="500" fill="hold"/>
                                            <p:tgtEl>
                                              <p:spTgt spid="83"/>
                                            </p:tgtEl>
                                            <p:attrNameLst>
                                              <p:attrName>ppt_x</p:attrName>
                                            </p:attrNameLst>
                                          </p:cBhvr>
                                          <p:tavLst>
                                            <p:tav tm="0">
                                              <p:val>
                                                <p:strVal val="0-#ppt_w/2"/>
                                              </p:val>
                                            </p:tav>
                                            <p:tav tm="100000">
                                              <p:val>
                                                <p:strVal val="#ppt_x"/>
                                              </p:val>
                                            </p:tav>
                                          </p:tavLst>
                                        </p:anim>
                                        <p:anim calcmode="lin" valueType="num">
                                          <p:cBhvr additive="base">
                                            <p:cTn id="92"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barn(inVertical)">
                                          <p:cBhvr>
                                            <p:cTn id="97" dur="500"/>
                                            <p:tgtEl>
                                              <p:spTgt spid="70"/>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8" fill="hold" grpId="0" nodeType="clickEffect">
                                      <p:stCondLst>
                                        <p:cond delay="0"/>
                                      </p:stCondLst>
                                      <p:childTnLst>
                                        <p:set>
                                          <p:cBhvr>
                                            <p:cTn id="101" dur="1" fill="hold">
                                              <p:stCondLst>
                                                <p:cond delay="0"/>
                                              </p:stCondLst>
                                            </p:cTn>
                                            <p:tgtEl>
                                              <p:spTgt spid="84"/>
                                            </p:tgtEl>
                                            <p:attrNameLst>
                                              <p:attrName>style.visibility</p:attrName>
                                            </p:attrNameLst>
                                          </p:cBhvr>
                                          <p:to>
                                            <p:strVal val="visible"/>
                                          </p:to>
                                        </p:set>
                                        <p:anim calcmode="lin" valueType="num">
                                          <p:cBhvr additive="base">
                                            <p:cTn id="102" dur="500" fill="hold"/>
                                            <p:tgtEl>
                                              <p:spTgt spid="84"/>
                                            </p:tgtEl>
                                            <p:attrNameLst>
                                              <p:attrName>ppt_x</p:attrName>
                                            </p:attrNameLst>
                                          </p:cBhvr>
                                          <p:tavLst>
                                            <p:tav tm="0">
                                              <p:val>
                                                <p:strVal val="0-#ppt_w/2"/>
                                              </p:val>
                                            </p:tav>
                                            <p:tav tm="100000">
                                              <p:val>
                                                <p:strVal val="#ppt_x"/>
                                              </p:val>
                                            </p:tav>
                                          </p:tavLst>
                                        </p:anim>
                                        <p:anim calcmode="lin" valueType="num">
                                          <p:cBhvr additive="base">
                                            <p:cTn id="103"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barn(inVertical)">
                                          <p:cBhvr>
                                            <p:cTn id="108" dur="500"/>
                                            <p:tgtEl>
                                              <p:spTgt spid="71"/>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85"/>
                                            </p:tgtEl>
                                            <p:attrNameLst>
                                              <p:attrName>style.visibility</p:attrName>
                                            </p:attrNameLst>
                                          </p:cBhvr>
                                          <p:to>
                                            <p:strVal val="visible"/>
                                          </p:to>
                                        </p:set>
                                        <p:anim calcmode="lin" valueType="num">
                                          <p:cBhvr additive="base">
                                            <p:cTn id="113" dur="500" fill="hold"/>
                                            <p:tgtEl>
                                              <p:spTgt spid="85"/>
                                            </p:tgtEl>
                                            <p:attrNameLst>
                                              <p:attrName>ppt_x</p:attrName>
                                            </p:attrNameLst>
                                          </p:cBhvr>
                                          <p:tavLst>
                                            <p:tav tm="0">
                                              <p:val>
                                                <p:strVal val="0-#ppt_w/2"/>
                                              </p:val>
                                            </p:tav>
                                            <p:tav tm="100000">
                                              <p:val>
                                                <p:strVal val="#ppt_x"/>
                                              </p:val>
                                            </p:tav>
                                          </p:tavLst>
                                        </p:anim>
                                        <p:anim calcmode="lin" valueType="num">
                                          <p:cBhvr additive="base">
                                            <p:cTn id="114"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barn(inVertical)">
                                          <p:cBhvr>
                                            <p:cTn id="119" dur="500"/>
                                            <p:tgtEl>
                                              <p:spTgt spid="72"/>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8" fill="hold" grpId="0" nodeType="clickEffect">
                                      <p:stCondLst>
                                        <p:cond delay="0"/>
                                      </p:stCondLst>
                                      <p:childTnLst>
                                        <p:set>
                                          <p:cBhvr>
                                            <p:cTn id="123" dur="1" fill="hold">
                                              <p:stCondLst>
                                                <p:cond delay="0"/>
                                              </p:stCondLst>
                                            </p:cTn>
                                            <p:tgtEl>
                                              <p:spTgt spid="86"/>
                                            </p:tgtEl>
                                            <p:attrNameLst>
                                              <p:attrName>style.visibility</p:attrName>
                                            </p:attrNameLst>
                                          </p:cBhvr>
                                          <p:to>
                                            <p:strVal val="visible"/>
                                          </p:to>
                                        </p:set>
                                        <p:anim calcmode="lin" valueType="num">
                                          <p:cBhvr additive="base">
                                            <p:cTn id="124" dur="500" fill="hold"/>
                                            <p:tgtEl>
                                              <p:spTgt spid="86"/>
                                            </p:tgtEl>
                                            <p:attrNameLst>
                                              <p:attrName>ppt_x</p:attrName>
                                            </p:attrNameLst>
                                          </p:cBhvr>
                                          <p:tavLst>
                                            <p:tav tm="0">
                                              <p:val>
                                                <p:strVal val="0-#ppt_w/2"/>
                                              </p:val>
                                            </p:tav>
                                            <p:tav tm="100000">
                                              <p:val>
                                                <p:strVal val="#ppt_x"/>
                                              </p:val>
                                            </p:tav>
                                          </p:tavLst>
                                        </p:anim>
                                        <p:anim calcmode="lin" valueType="num">
                                          <p:cBhvr additive="base">
                                            <p:cTn id="125"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73"/>
                                            </p:tgtEl>
                                            <p:attrNameLst>
                                              <p:attrName>style.visibility</p:attrName>
                                            </p:attrNameLst>
                                          </p:cBhvr>
                                          <p:to>
                                            <p:strVal val="visible"/>
                                          </p:to>
                                        </p:set>
                                        <p:animEffect transition="in" filter="barn(inVertical)">
                                          <p:cBhvr>
                                            <p:cTn id="130" dur="500"/>
                                            <p:tgtEl>
                                              <p:spTgt spid="73"/>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nodeType="click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barn(inVertical)">
                                          <p:cBhvr>
                                            <p:cTn id="135" dur="500"/>
                                            <p:tgtEl>
                                              <p:spTgt spid="74"/>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nodeType="clickEffect">
                                      <p:stCondLst>
                                        <p:cond delay="0"/>
                                      </p:stCondLst>
                                      <p:childTnLst>
                                        <p:set>
                                          <p:cBhvr>
                                            <p:cTn id="139" dur="1" fill="hold">
                                              <p:stCondLst>
                                                <p:cond delay="0"/>
                                              </p:stCondLst>
                                            </p:cTn>
                                            <p:tgtEl>
                                              <p:spTgt spid="75"/>
                                            </p:tgtEl>
                                            <p:attrNameLst>
                                              <p:attrName>style.visibility</p:attrName>
                                            </p:attrNameLst>
                                          </p:cBhvr>
                                          <p:to>
                                            <p:strVal val="visible"/>
                                          </p:to>
                                        </p:set>
                                        <p:animEffect transition="in" filter="barn(inVertical)">
                                          <p:cBhvr>
                                            <p:cTn id="140" dur="500"/>
                                            <p:tgtEl>
                                              <p:spTgt spid="75"/>
                                            </p:tgtEl>
                                          </p:cBhvr>
                                        </p:animEffect>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nodeType="clickEffect">
                                      <p:stCondLst>
                                        <p:cond delay="0"/>
                                      </p:stCondLst>
                                      <p:childTnLst>
                                        <p:set>
                                          <p:cBhvr>
                                            <p:cTn id="144" dur="1" fill="hold">
                                              <p:stCondLst>
                                                <p:cond delay="0"/>
                                              </p:stCondLst>
                                            </p:cTn>
                                            <p:tgtEl>
                                              <p:spTgt spid="76"/>
                                            </p:tgtEl>
                                            <p:attrNameLst>
                                              <p:attrName>style.visibility</p:attrName>
                                            </p:attrNameLst>
                                          </p:cBhvr>
                                          <p:to>
                                            <p:strVal val="visible"/>
                                          </p:to>
                                        </p:set>
                                        <p:animEffect transition="in" filter="barn(inVertical)">
                                          <p:cBhvr>
                                            <p:cTn id="14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455498" y="441684"/>
            <a:ext cx="5858216" cy="743345"/>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Times New Roman" panose="02020603050405020304" pitchFamily="18" charset="0"/>
                <a:cs typeface="Times New Roman" panose="02020603050405020304" pitchFamily="18" charset="0"/>
              </a:rPr>
              <a:t>2. </a:t>
            </a:r>
            <a:r>
              <a:rPr lang="vi-VN" sz="1500" dirty="0">
                <a:latin typeface="Times New Roman" panose="02020603050405020304" pitchFamily="18" charset="0"/>
                <a:cs typeface="Times New Roman" panose="02020603050405020304" pitchFamily="18" charset="0"/>
              </a:rPr>
              <a:t>Dùng từ </a:t>
            </a:r>
            <a:r>
              <a:rPr lang="vi-VN" sz="1500" i="1" dirty="0">
                <a:latin typeface="Times New Roman" panose="02020603050405020304" pitchFamily="18" charset="0"/>
                <a:cs typeface="Times New Roman" panose="02020603050405020304" pitchFamily="18" charset="0"/>
              </a:rPr>
              <a:t>là </a:t>
            </a:r>
            <a:r>
              <a:rPr lang="vi-VN" sz="1500" dirty="0">
                <a:latin typeface="Times New Roman" panose="02020603050405020304" pitchFamily="18" charset="0"/>
                <a:cs typeface="Times New Roman" panose="020206030504050203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500741" y="3301065"/>
            <a:ext cx="5858216" cy="417422"/>
          </a:xfrm>
          <a:prstGeom prst="rect">
            <a:avLst/>
          </a:prstGeom>
          <a:noFill/>
        </p:spPr>
        <p:txBody>
          <a:bodyPr wrap="square" rtlCol="0">
            <a:spAutoFit/>
          </a:bodyPr>
          <a:lstStyle/>
          <a:p>
            <a:pPr algn="just">
              <a:lnSpc>
                <a:spcPct val="150000"/>
              </a:lnSpc>
            </a:pPr>
            <a:r>
              <a:rPr lang="vi-VN" sz="1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1600" dirty="0">
                <a:solidFill>
                  <a:srgbClr val="FF0000"/>
                </a:solidFill>
                <a:latin typeface="Times New Roman" panose="02020603050405020304" pitchFamily="18" charset="0"/>
                <a:cs typeface="Times New Roman" panose="020206030504050203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499892" y="3674827"/>
            <a:ext cx="5858216" cy="417422"/>
          </a:xfrm>
          <a:prstGeom prst="rect">
            <a:avLst/>
          </a:prstGeom>
          <a:noFill/>
        </p:spPr>
        <p:txBody>
          <a:bodyPr wrap="square" rtlCol="0">
            <a:spAutoFit/>
          </a:bodyPr>
          <a:lstStyle/>
          <a:p>
            <a:pPr algn="just">
              <a:lnSpc>
                <a:spcPct val="150000"/>
              </a:lnSpc>
            </a:pPr>
            <a:r>
              <a:rPr lang="vi-VN" sz="1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1600" dirty="0">
                <a:solidFill>
                  <a:srgbClr val="FF0000"/>
                </a:solidFill>
                <a:latin typeface="Times New Roman" panose="02020603050405020304" pitchFamily="18" charset="0"/>
                <a:cs typeface="Times New Roman" panose="020206030504050203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499892" y="4073213"/>
            <a:ext cx="5858216" cy="417422"/>
          </a:xfrm>
          <a:prstGeom prst="rect">
            <a:avLst/>
          </a:prstGeom>
          <a:noFill/>
        </p:spPr>
        <p:txBody>
          <a:bodyPr wrap="square" rtlCol="0">
            <a:spAutoFit/>
          </a:bodyPr>
          <a:lstStyle/>
          <a:p>
            <a:pPr algn="just">
              <a:lnSpc>
                <a:spcPct val="150000"/>
              </a:lnSpc>
            </a:pPr>
            <a:r>
              <a:rPr lang="vi-VN" sz="15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1600" dirty="0">
                <a:solidFill>
                  <a:srgbClr val="FF0000"/>
                </a:solidFill>
                <a:latin typeface="Times New Roman" panose="02020603050405020304" pitchFamily="18" charset="0"/>
                <a:cs typeface="Times New Roman" panose="020206030504050203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1107996"/>
              </a:xfrm>
              <a:prstGeom prst="rect">
                <a:avLst/>
              </a:prstGeom>
              <a:noFill/>
            </p:spPr>
            <p:txBody>
              <a:bodyPr wrap="square" rtlCol="0">
                <a:spAutoFit/>
              </a:bodyPr>
              <a:lstStyle/>
              <a:p>
                <a:pPr algn="ctr">
                  <a:lnSpc>
                    <a:spcPct val="150000"/>
                  </a:lnSpc>
                </a:pPr>
                <a:r>
                  <a:rPr lang="vi-VN" sz="4400" b="1" dirty="0">
                    <a:solidFill>
                      <a:srgbClr val="17479D"/>
                    </a:solidFill>
                    <a:latin typeface="Times New Roman" panose="02020603050405020304" pitchFamily="18" charset="0"/>
                    <a:cs typeface="Times New Roman" panose="02020603050405020304" pitchFamily="18" charset="0"/>
                  </a:rPr>
                  <a:t>VIẾT</a:t>
                </a:r>
                <a:endParaRPr lang="en-US" sz="4400" b="1" dirty="0">
                  <a:solidFill>
                    <a:srgbClr val="17479D"/>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738664"/>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Times New Roman" panose="02020603050405020304" pitchFamily="18" charset="0"/>
                    <a:cs typeface="Times New Roman" panose="02020603050405020304" pitchFamily="18" charset="0"/>
                  </a:rPr>
                  <a:t>TIẾT 3</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4C44356-AC6D-4A2B-A776-C4D3FA9D1107}"/>
              </a:ext>
            </a:extLst>
          </p:cNvPr>
          <p:cNvGrpSpPr/>
          <p:nvPr/>
        </p:nvGrpSpPr>
        <p:grpSpPr>
          <a:xfrm>
            <a:off x="223488" y="617893"/>
            <a:ext cx="1642272" cy="656978"/>
            <a:chOff x="340718" y="617893"/>
            <a:chExt cx="1642272" cy="656978"/>
          </a:xfrm>
        </p:grpSpPr>
        <p:sp>
          <p:nvSpPr>
            <p:cNvPr id="13" name="TextBox 12">
              <a:extLst>
                <a:ext uri="{FF2B5EF4-FFF2-40B4-BE49-F238E27FC236}">
                  <a16:creationId xmlns:a16="http://schemas.microsoft.com/office/drawing/2014/main" id="{411AF4CF-CA25-447D-8497-AD589A63A8B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anose="02020603050405020304" pitchFamily="18" charset="0"/>
                  <a:cs typeface="Times New Roman" panose="02020603050405020304" pitchFamily="18" charset="0"/>
                </a:rPr>
                <a:t>BÀI 25</a:t>
              </a:r>
            </a:p>
          </p:txBody>
        </p:sp>
        <p:sp>
          <p:nvSpPr>
            <p:cNvPr id="14" name="TextBox 13">
              <a:extLst>
                <a:ext uri="{FF2B5EF4-FFF2-40B4-BE49-F238E27FC236}">
                  <a16:creationId xmlns:a16="http://schemas.microsoft.com/office/drawing/2014/main" id="{3284DFFE-B7BA-427D-A0AB-872AC801FD7E}"/>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Times New Roman" panose="02020603050405020304" pitchFamily="18" charset="0"/>
                  <a:cs typeface="Times New Roman" panose="02020603050405020304" pitchFamily="18" charset="0"/>
                </a:rPr>
                <a:t>BÀI 25</a:t>
              </a:r>
            </a:p>
          </p:txBody>
        </p:sp>
      </p:grpSp>
      <p:sp>
        <p:nvSpPr>
          <p:cNvPr id="16" name="TextBox 15">
            <a:extLst>
              <a:ext uri="{FF2B5EF4-FFF2-40B4-BE49-F238E27FC236}">
                <a16:creationId xmlns:a16="http://schemas.microsoft.com/office/drawing/2014/main" id="{EFA93BE4-4361-45CD-B295-2AC490224729}"/>
              </a:ext>
            </a:extLst>
          </p:cNvPr>
          <p:cNvSpPr txBox="1"/>
          <p:nvPr/>
        </p:nvSpPr>
        <p:spPr>
          <a:xfrm>
            <a:off x="1727115" y="466215"/>
            <a:ext cx="4952729" cy="1200329"/>
          </a:xfrm>
          <a:prstGeom prst="rect">
            <a:avLst/>
          </a:prstGeom>
          <a:noFill/>
        </p:spPr>
        <p:txBody>
          <a:bodyPr wrap="square" rtlCol="0">
            <a:spAutoFit/>
          </a:bodyPr>
          <a:lstStyle/>
          <a:p>
            <a:r>
              <a:rPr lang="vi-VN" sz="3600" dirty="0">
                <a:solidFill>
                  <a:schemeClr val="accent2"/>
                </a:solidFill>
                <a:latin typeface="Times New Roman" panose="02020603050405020304" pitchFamily="18" charset="0"/>
                <a:cs typeface="Times New Roman" panose="02020603050405020304" pitchFamily="18" charset="0"/>
              </a:rPr>
              <a:t>ĐẤT NƯỚC CHÚNG MÌNH</a:t>
            </a:r>
            <a:endParaRPr lang="en-US" sz="3600" dirty="0">
              <a:solidFill>
                <a:schemeClr val="accent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a:t>
            </a:r>
            <a:r>
              <a:rPr lang="en-US" sz="3600" dirty="0">
                <a:solidFill>
                  <a:schemeClr val="accent2"/>
                </a:solidFill>
                <a:latin typeface="UTM Cookies" panose="02040603050506020204" pitchFamily="18" charset="0"/>
              </a:rPr>
              <a:t> </a:t>
            </a:r>
            <a:r>
              <a:rPr lang="en-US" sz="4400" dirty="0">
                <a:solidFill>
                  <a:schemeClr val="accent2"/>
                </a:solidFill>
                <a:latin typeface="HP001" panose="020B0603050302020204" pitchFamily="34" charset="0"/>
                <a:ea typeface="HP001" panose="020B0603050302020204" pitchFamily="34" charset="0"/>
              </a:rPr>
              <a:t>Ƚ </a:t>
            </a:r>
            <a:r>
              <a:rPr lang="en-US" sz="3200" dirty="0">
                <a:solidFill>
                  <a:schemeClr val="accent2"/>
                </a:solidFill>
                <a:latin typeface="HP001" panose="020B0603050302020204" pitchFamily="34" charset="0"/>
                <a:ea typeface="HP001" panose="020B0603050302020204" pitchFamily="34" charset="0"/>
              </a:rPr>
              <a:t>(</a:t>
            </a:r>
            <a:r>
              <a:rPr lang="vi-VN" sz="3200" dirty="0">
                <a:solidFill>
                  <a:schemeClr val="accent2"/>
                </a:solidFill>
                <a:latin typeface="HP001" panose="020B0603050302020204" pitchFamily="34" charset="0"/>
                <a:ea typeface="HP001" panose="020B0603050302020204" pitchFamily="34" charset="0"/>
              </a:rPr>
              <a:t>kiểu 2)</a:t>
            </a:r>
            <a:endParaRPr lang="en-US" sz="3600" dirty="0">
              <a:solidFill>
                <a:schemeClr val="accent2"/>
              </a:solidFill>
              <a:latin typeface="HP001" panose="020B0603050302020204" pitchFamily="34" charset="0"/>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904876" y="1325222"/>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HP001 4 hàng" panose="020B0603050302020204" pitchFamily="34" charset="0"/>
              </a:rPr>
              <a:t>Viết</a:t>
            </a:r>
            <a:r>
              <a:rPr lang="en-US" sz="2000" b="1" dirty="0">
                <a:solidFill>
                  <a:srgbClr val="F7446B"/>
                </a:solidFill>
                <a:latin typeface="HP001 4 hàng" panose="020B0603050302020204" pitchFamily="34" charset="0"/>
              </a:rPr>
              <a:t> </a:t>
            </a:r>
            <a:r>
              <a:rPr lang="en-US" sz="2000" b="1" dirty="0" err="1">
                <a:solidFill>
                  <a:srgbClr val="F7446B"/>
                </a:solidFill>
                <a:latin typeface="HP001 4 hàng" panose="020B0603050302020204" pitchFamily="34" charset="0"/>
              </a:rPr>
              <a:t>chữ</a:t>
            </a:r>
            <a:r>
              <a:rPr lang="en-US" sz="2000" b="1" dirty="0">
                <a:solidFill>
                  <a:srgbClr val="F7446B"/>
                </a:solidFill>
                <a:latin typeface="HP001 4 hàng" panose="020B0603050302020204" pitchFamily="34" charset="0"/>
              </a:rPr>
              <a:t> </a:t>
            </a:r>
            <a:r>
              <a:rPr lang="en-US" sz="2000" b="1" dirty="0" err="1">
                <a:solidFill>
                  <a:srgbClr val="F7446B"/>
                </a:solidFill>
                <a:latin typeface="HP001 4 hàng" panose="020B0603050302020204" pitchFamily="34" charset="0"/>
              </a:rPr>
              <a:t>hoa</a:t>
            </a:r>
            <a:r>
              <a:rPr lang="en-US" sz="2000" b="1" dirty="0">
                <a:solidFill>
                  <a:srgbClr val="F7446B"/>
                </a:solidFill>
                <a:latin typeface="HP001 4 hàng" panose="020B0603050302020204" pitchFamily="34" charset="0"/>
              </a:rPr>
              <a:t> </a:t>
            </a:r>
            <a:r>
              <a:rPr lang="en-US" sz="3200" b="1" dirty="0">
                <a:solidFill>
                  <a:srgbClr val="F7446B"/>
                </a:solidFill>
                <a:latin typeface="HP001" panose="020B0603050302020204" pitchFamily="34" charset="0"/>
                <a:ea typeface="HP001" panose="020B0603050302020204" pitchFamily="34" charset="0"/>
              </a:rPr>
              <a:t>Ƚ </a:t>
            </a:r>
            <a:r>
              <a:rPr lang="vi-VN" sz="2000" b="1" dirty="0">
                <a:solidFill>
                  <a:srgbClr val="F7446B"/>
                </a:solidFill>
                <a:latin typeface="HP001" panose="020B0603050302020204" pitchFamily="34" charset="0"/>
                <a:ea typeface="HP001" panose="020B0603050302020204" pitchFamily="34" charset="0"/>
              </a:rPr>
              <a:t>(kiểu 2)</a:t>
            </a:r>
            <a:endParaRPr lang="en-US" sz="2000" b="1" dirty="0">
              <a:solidFill>
                <a:srgbClr val="F7446B"/>
              </a:solidFill>
              <a:latin typeface="UTM Avo" panose="02040603050506020204" pitchFamily="18" charset="0"/>
            </a:endParaRPr>
          </a:p>
        </p:txBody>
      </p:sp>
      <p:pic>
        <p:nvPicPr>
          <p:cNvPr id="6" name="Picture 5">
            <a:extLst>
              <a:ext uri="{FF2B5EF4-FFF2-40B4-BE49-F238E27FC236}">
                <a16:creationId xmlns:a16="http://schemas.microsoft.com/office/drawing/2014/main" id="{D07568F6-4F8E-4244-A851-1C4053BD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3" name="Picture 2" descr="A picture containing athletic game, sport&#10;&#10;Description automatically generated">
            <a:extLst>
              <a:ext uri="{FF2B5EF4-FFF2-40B4-BE49-F238E27FC236}">
                <a16:creationId xmlns:a16="http://schemas.microsoft.com/office/drawing/2014/main" id="{C0027D12-8F78-473A-AC3E-427568C97B1C}"/>
              </a:ext>
            </a:extLst>
          </p:cNvPr>
          <p:cNvPicPr>
            <a:picLocks noChangeAspect="1"/>
          </p:cNvPicPr>
          <p:nvPr/>
        </p:nvPicPr>
        <p:blipFill rotWithShape="1">
          <a:blip r:embed="rId5"/>
          <a:srcRect l="52377"/>
          <a:stretch/>
        </p:blipFill>
        <p:spPr>
          <a:xfrm>
            <a:off x="772223" y="2024457"/>
            <a:ext cx="2656777" cy="2627745"/>
          </a:xfrm>
          <a:prstGeom prst="rect">
            <a:avLst/>
          </a:prstGeom>
        </p:spPr>
      </p:pic>
      <p:pic>
        <p:nvPicPr>
          <p:cNvPr id="5" name="Picture 4" descr="Diagram&#10;&#10;Description automatically generated">
            <a:extLst>
              <a:ext uri="{FF2B5EF4-FFF2-40B4-BE49-F238E27FC236}">
                <a16:creationId xmlns:a16="http://schemas.microsoft.com/office/drawing/2014/main" id="{82D9201C-5D7D-412A-A794-2BF0B60F4F98}"/>
              </a:ext>
            </a:extLst>
          </p:cNvPr>
          <p:cNvPicPr>
            <a:picLocks noChangeAspect="1"/>
          </p:cNvPicPr>
          <p:nvPr/>
        </p:nvPicPr>
        <p:blipFill rotWithShape="1">
          <a:blip r:embed="rId6"/>
          <a:srcRect l="12634" t="20989" r="11585" b="22962"/>
          <a:stretch/>
        </p:blipFill>
        <p:spPr>
          <a:xfrm>
            <a:off x="3825096" y="2455102"/>
            <a:ext cx="2100311" cy="2197100"/>
          </a:xfrm>
          <a:prstGeom prst="rect">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574732"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HP001 4 hàng" panose="020B0603050302020204" pitchFamily="34" charset="0"/>
              </a:rPr>
              <a:t>Viết</a:t>
            </a:r>
            <a:r>
              <a:rPr lang="en-US" sz="2000" b="1" dirty="0">
                <a:solidFill>
                  <a:srgbClr val="F7446B"/>
                </a:solidFill>
                <a:latin typeface="HP001 4 hàng" panose="020B0603050302020204" pitchFamily="34" charset="0"/>
              </a:rPr>
              <a:t> </a:t>
            </a:r>
            <a:r>
              <a:rPr lang="en-US" sz="2000" b="1" dirty="0" err="1">
                <a:solidFill>
                  <a:srgbClr val="F7446B"/>
                </a:solidFill>
                <a:latin typeface="HP001 4 hàng" panose="020B0603050302020204" pitchFamily="34" charset="0"/>
              </a:rPr>
              <a:t>chữ</a:t>
            </a:r>
            <a:r>
              <a:rPr lang="en-US" sz="2000" b="1" dirty="0">
                <a:solidFill>
                  <a:srgbClr val="F7446B"/>
                </a:solidFill>
                <a:latin typeface="HP001 4 hàng" panose="020B0603050302020204" pitchFamily="34" charset="0"/>
              </a:rPr>
              <a:t> </a:t>
            </a:r>
            <a:r>
              <a:rPr lang="en-US" sz="2000" b="1" dirty="0" err="1">
                <a:solidFill>
                  <a:srgbClr val="F7446B"/>
                </a:solidFill>
                <a:latin typeface="HP001 4 hàng" panose="020B0603050302020204" pitchFamily="34" charset="0"/>
              </a:rPr>
              <a:t>hoa</a:t>
            </a:r>
            <a:r>
              <a:rPr lang="en-US" sz="2000" b="1" dirty="0">
                <a:solidFill>
                  <a:srgbClr val="F7446B"/>
                </a:solidFill>
                <a:latin typeface="HP001 4 hàng" panose="020B0603050302020204" pitchFamily="34"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HP001 4 hàng" panose="020B0603050302020204" pitchFamily="34" charset="0"/>
              </a:rPr>
              <a:t>(</a:t>
            </a:r>
            <a:r>
              <a:rPr lang="vi-VN" sz="1800" dirty="0">
                <a:solidFill>
                  <a:srgbClr val="F7446B"/>
                </a:solidFill>
                <a:latin typeface="HP001 4 hàng" panose="020B0603050302020204" pitchFamily="34" charset="0"/>
              </a:rPr>
              <a:t>cỡ vừa)</a:t>
            </a:r>
            <a:endParaRPr lang="en-US" sz="1800" b="1" dirty="0">
              <a:solidFill>
                <a:srgbClr val="F7446B"/>
              </a:solidFill>
              <a:latin typeface="HP001 4 hàng" panose="020B0603050302020204" pitchFamily="34" charset="0"/>
            </a:endParaRPr>
          </a:p>
        </p:txBody>
      </p:sp>
      <p:pic>
        <p:nvPicPr>
          <p:cNvPr id="3" name="V kiểu 2">
            <a:hlinkClick r:id="" action="ppaction://media"/>
            <a:extLst>
              <a:ext uri="{FF2B5EF4-FFF2-40B4-BE49-F238E27FC236}">
                <a16:creationId xmlns:a16="http://schemas.microsoft.com/office/drawing/2014/main" id="{FDDD5CEE-2B6C-451F-9360-B140B66B49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14630" t="6850" r="21758"/>
          <a:stretch/>
        </p:blipFill>
        <p:spPr>
          <a:xfrm>
            <a:off x="1371600" y="1132620"/>
            <a:ext cx="4362527" cy="3605213"/>
          </a:xfrm>
          <a:prstGeom prst="rect">
            <a:avLst/>
          </a:prstGeom>
        </p:spPr>
      </p:pic>
    </p:spTree>
    <p:custDataLst>
      <p:tags r:id="rId1"/>
    </p:custDataLst>
    <p:extLst>
      <p:ext uri="{BB962C8B-B14F-4D97-AF65-F5344CB8AC3E}">
        <p14:creationId xmlns:p14="http://schemas.microsoft.com/office/powerpoint/2010/main" val="7792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71696" descr="21"/>
          <p:cNvPicPr>
            <a:picLocks noChangeAspect="1"/>
          </p:cNvPicPr>
          <p:nvPr/>
        </p:nvPicPr>
        <p:blipFill>
          <a:blip r:embed="rId3"/>
          <a:srcRect/>
          <a:stretch>
            <a:fillRect/>
          </a:stretch>
        </p:blipFill>
        <p:spPr bwMode="auto">
          <a:xfrm>
            <a:off x="0" y="8337"/>
            <a:ext cx="6795493" cy="5003006"/>
          </a:xfrm>
          <a:prstGeom prst="rect">
            <a:avLst/>
          </a:prstGeom>
          <a:noFill/>
          <a:ln w="9525">
            <a:noFill/>
            <a:miter lim="800000"/>
            <a:headEnd/>
            <a:tailEnd/>
          </a:ln>
        </p:spPr>
      </p:pic>
      <p:sp>
        <p:nvSpPr>
          <p:cNvPr id="5" name="TextBox 4"/>
          <p:cNvSpPr txBox="1"/>
          <p:nvPr/>
        </p:nvSpPr>
        <p:spPr>
          <a:xfrm>
            <a:off x="1139608" y="884336"/>
            <a:ext cx="6130949" cy="1953194"/>
          </a:xfrm>
          <a:prstGeom prst="rect">
            <a:avLst/>
          </a:prstGeom>
          <a:noFill/>
        </p:spPr>
        <p:txBody>
          <a:bodyPr lIns="64864" tIns="32432" rIns="64864" bIns="32432">
            <a:spAutoFit/>
          </a:bodyPr>
          <a:lstStyle/>
          <a:p>
            <a:pPr algn="ctr">
              <a:lnSpc>
                <a:spcPct val="200000"/>
              </a:lnSpc>
              <a:defRPr/>
            </a:pPr>
            <a:r>
              <a:rPr lang="en-US" sz="2100" b="1" dirty="0" err="1">
                <a:latin typeface="HP001 4 hàng" panose="020B0603050302020204" pitchFamily="34" charset="0"/>
                <a:cs typeface="Arial" pitchFamily="34" charset="0"/>
              </a:rPr>
              <a:t>Thứ</a:t>
            </a:r>
            <a:r>
              <a:rPr lang="en-US" sz="2100" b="1" dirty="0">
                <a:latin typeface="HP001 4 hàng" panose="020B0603050302020204" pitchFamily="34" charset="0"/>
                <a:cs typeface="Arial" pitchFamily="34" charset="0"/>
              </a:rPr>
              <a:t> </a:t>
            </a:r>
            <a:r>
              <a:rPr lang="vi-VN" sz="2100" b="1" dirty="0" smtClean="0">
                <a:latin typeface="HP001 4 hàng" panose="020B0603050302020204" pitchFamily="34" charset="0"/>
                <a:cs typeface="Arial" pitchFamily="34" charset="0"/>
              </a:rPr>
              <a:t>Hai </a:t>
            </a:r>
            <a:r>
              <a:rPr lang="en-US" sz="2100" b="1" err="1">
                <a:latin typeface="HP001 4 hàng" panose="020B0603050302020204" pitchFamily="34" charset="0"/>
                <a:cs typeface="Arial" pitchFamily="34" charset="0"/>
              </a:rPr>
              <a:t>ngày</a:t>
            </a:r>
            <a:r>
              <a:rPr lang="en-US" sz="2100" b="1">
                <a:latin typeface="HP001 4 hàng" panose="020B0603050302020204" pitchFamily="34" charset="0"/>
                <a:cs typeface="Arial" pitchFamily="34" charset="0"/>
              </a:rPr>
              <a:t> </a:t>
            </a:r>
            <a:r>
              <a:rPr lang="en-US" sz="2100" b="1" smtClean="0">
                <a:latin typeface="HP001 4 hàng" panose="020B0603050302020204" pitchFamily="34" charset="0"/>
                <a:cs typeface="Arial" pitchFamily="34" charset="0"/>
              </a:rPr>
              <a:t>25 </a:t>
            </a:r>
            <a:r>
              <a:rPr lang="en-US" sz="2100" b="1" dirty="0" err="1">
                <a:latin typeface="HP001 4 hàng" panose="020B0603050302020204" pitchFamily="34" charset="0"/>
                <a:cs typeface="Arial" pitchFamily="34" charset="0"/>
              </a:rPr>
              <a:t>tháng</a:t>
            </a:r>
            <a:r>
              <a:rPr lang="en-US" sz="2100" b="1" dirty="0">
                <a:latin typeface="HP001 4 hàng" panose="020B0603050302020204" pitchFamily="34" charset="0"/>
                <a:cs typeface="Arial" pitchFamily="34" charset="0"/>
              </a:rPr>
              <a:t> </a:t>
            </a:r>
            <a:r>
              <a:rPr lang="vi-VN" sz="2100" b="1" dirty="0">
                <a:latin typeface="HP001 4 hàng" panose="020B0603050302020204" pitchFamily="34" charset="0"/>
                <a:cs typeface="Arial" pitchFamily="34" charset="0"/>
              </a:rPr>
              <a:t>4</a:t>
            </a:r>
            <a:r>
              <a:rPr lang="en-US" sz="2100" b="1" dirty="0">
                <a:latin typeface="HP001 4 hàng" panose="020B0603050302020204" pitchFamily="34" charset="0"/>
                <a:cs typeface="Arial" pitchFamily="34" charset="0"/>
              </a:rPr>
              <a:t> </a:t>
            </a:r>
            <a:r>
              <a:rPr lang="en-US" sz="2100" b="1" dirty="0" err="1">
                <a:latin typeface="HP001 4 hàng" panose="020B0603050302020204" pitchFamily="34" charset="0"/>
                <a:cs typeface="Arial" pitchFamily="34" charset="0"/>
              </a:rPr>
              <a:t>năm</a:t>
            </a:r>
            <a:r>
              <a:rPr lang="en-US" sz="2100" b="1" dirty="0">
                <a:latin typeface="HP001 4 hàng" panose="020B0603050302020204" pitchFamily="34" charset="0"/>
                <a:cs typeface="Arial" pitchFamily="34" charset="0"/>
              </a:rPr>
              <a:t> 202</a:t>
            </a:r>
            <a:r>
              <a:rPr lang="vi-VN" sz="2100" b="1" dirty="0">
                <a:latin typeface="HP001 4 hàng" panose="020B0603050302020204" pitchFamily="34" charset="0"/>
                <a:cs typeface="Arial" pitchFamily="34" charset="0"/>
              </a:rPr>
              <a:t>2</a:t>
            </a:r>
            <a:endParaRPr lang="en-US" sz="2100" b="1" dirty="0">
              <a:latin typeface="HP001 4 hàng" panose="020B0603050302020204" pitchFamily="34" charset="0"/>
              <a:cs typeface="Arial" pitchFamily="34" charset="0"/>
            </a:endParaRPr>
          </a:p>
          <a:p>
            <a:pPr algn="ctr">
              <a:lnSpc>
                <a:spcPct val="200000"/>
              </a:lnSpc>
              <a:defRPr/>
            </a:pPr>
            <a:r>
              <a:rPr lang="en-US" sz="2100" b="1" dirty="0">
                <a:latin typeface="HP001 4 hàng" panose="020B0603050302020204" pitchFamily="34" charset="0"/>
                <a:cs typeface="Arial" pitchFamily="34" charset="0"/>
              </a:rPr>
              <a:t> </a:t>
            </a:r>
            <a:r>
              <a:rPr lang="vi-VN" sz="2100" b="1" dirty="0">
                <a:latin typeface="HP001 4 hàng" panose="020B0603050302020204" pitchFamily="34" charset="0"/>
                <a:cs typeface="Arial" pitchFamily="34" charset="0"/>
              </a:rPr>
              <a:t>Tiếng Việt</a:t>
            </a:r>
            <a:endParaRPr lang="en-US" sz="2100" b="1" dirty="0">
              <a:latin typeface="HP001 4 hàng" panose="020B0603050302020204" pitchFamily="34" charset="0"/>
              <a:cs typeface="Arial" pitchFamily="34" charset="0"/>
            </a:endParaRPr>
          </a:p>
          <a:p>
            <a:pPr algn="ctr" defTabSz="486480">
              <a:lnSpc>
                <a:spcPct val="150000"/>
              </a:lnSpc>
              <a:spcBef>
                <a:spcPts val="496"/>
              </a:spcBef>
              <a:buClr>
                <a:srgbClr val="0B082E"/>
              </a:buClr>
              <a:defRPr/>
            </a:pPr>
            <a:r>
              <a:rPr lang="vi-VN" sz="2300" b="1" dirty="0">
                <a:solidFill>
                  <a:srgbClr val="C00000"/>
                </a:solidFill>
                <a:latin typeface="HP001 4 hàng" panose="020B0603050302020204" pitchFamily="34" charset="0"/>
                <a:ea typeface="Arial-Rounded" panose="020B0500000000000000" pitchFamily="34" charset="0"/>
                <a:cs typeface="Arial" pitchFamily="34" charset="0"/>
              </a:rPr>
              <a:t>Bài </a:t>
            </a:r>
            <a:r>
              <a:rPr lang="vi-VN" sz="2300" b="1" dirty="0" smtClean="0">
                <a:solidFill>
                  <a:srgbClr val="C00000"/>
                </a:solidFill>
                <a:latin typeface="HP001 4 hàng" panose="020B0603050302020204" pitchFamily="34" charset="0"/>
                <a:ea typeface="Arial-Rounded" panose="020B0500000000000000" pitchFamily="34" charset="0"/>
                <a:cs typeface="Arial" pitchFamily="34" charset="0"/>
              </a:rPr>
              <a:t>25: Đất nước chúng mình</a:t>
            </a:r>
            <a:endParaRPr lang="vi-VN" sz="2300" b="1" dirty="0">
              <a:solidFill>
                <a:srgbClr val="C00000"/>
              </a:solidFill>
              <a:latin typeface="HP001 4 hàng" panose="020B0603050302020204" pitchFamily="34" charset="0"/>
              <a:ea typeface="Arial-Rounded" panose="020B0500000000000000" pitchFamily="34" charset="0"/>
              <a:cs typeface="Arial" pitchFamily="34" charset="0"/>
            </a:endParaRPr>
          </a:p>
        </p:txBody>
      </p:sp>
    </p:spTree>
    <p:extLst>
      <p:ext uri="{BB962C8B-B14F-4D97-AF65-F5344CB8AC3E}">
        <p14:creationId xmlns:p14="http://schemas.microsoft.com/office/powerpoint/2010/main" val="68042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HP001 4 hàng" panose="020B0603050302020204" pitchFamily="34" charset="0"/>
              </a:rPr>
              <a:t>Viết</a:t>
            </a:r>
            <a:r>
              <a:rPr lang="en-US" sz="2000" b="1" dirty="0">
                <a:solidFill>
                  <a:srgbClr val="F7446B"/>
                </a:solidFill>
                <a:latin typeface="HP001 4 hàng" panose="020B0603050302020204" pitchFamily="34" charset="0"/>
              </a:rPr>
              <a:t> </a:t>
            </a:r>
            <a:r>
              <a:rPr lang="en-US" sz="2000" b="1" dirty="0" err="1">
                <a:solidFill>
                  <a:srgbClr val="F7446B"/>
                </a:solidFill>
                <a:latin typeface="HP001 4 hàng" panose="020B0603050302020204" pitchFamily="34" charset="0"/>
              </a:rPr>
              <a:t>chữ</a:t>
            </a:r>
            <a:r>
              <a:rPr lang="en-US" sz="2000" b="1" dirty="0">
                <a:solidFill>
                  <a:srgbClr val="F7446B"/>
                </a:solidFill>
                <a:latin typeface="HP001 4 hàng" panose="020B0603050302020204" pitchFamily="34" charset="0"/>
              </a:rPr>
              <a:t> </a:t>
            </a:r>
            <a:r>
              <a:rPr lang="en-US" sz="2000" b="1" dirty="0" err="1">
                <a:solidFill>
                  <a:srgbClr val="F7446B"/>
                </a:solidFill>
                <a:latin typeface="HP001 4 hàng" panose="020B0603050302020204" pitchFamily="34" charset="0"/>
              </a:rPr>
              <a:t>hoa</a:t>
            </a:r>
            <a:r>
              <a:rPr lang="en-US" sz="2000" b="1" dirty="0">
                <a:solidFill>
                  <a:srgbClr val="F7446B"/>
                </a:solidFill>
                <a:latin typeface="HP001 4 hàng" panose="020B0603050302020204" pitchFamily="34"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HP001 4 hàng" panose="020B0603050302020204" pitchFamily="34" charset="0"/>
              </a:rPr>
              <a:t>(</a:t>
            </a:r>
            <a:r>
              <a:rPr lang="vi-VN" sz="1800" dirty="0">
                <a:solidFill>
                  <a:srgbClr val="F7446B"/>
                </a:solidFill>
                <a:latin typeface="HP001 4 hàng" panose="020B0603050302020204" pitchFamily="34" charset="0"/>
              </a:rPr>
              <a:t>cỡ nhỏ)</a:t>
            </a:r>
            <a:endParaRPr lang="en-US" sz="1800" b="1" dirty="0">
              <a:solidFill>
                <a:srgbClr val="F7446B"/>
              </a:solidFill>
              <a:latin typeface="HP001 4 hàng" panose="020B0603050302020204" pitchFamily="34" charset="0"/>
            </a:endParaRPr>
          </a:p>
        </p:txBody>
      </p:sp>
      <p:pic>
        <p:nvPicPr>
          <p:cNvPr id="4" name="V kiểu 2">
            <a:hlinkClick r:id="" action="ppaction://media"/>
            <a:extLst>
              <a:ext uri="{FF2B5EF4-FFF2-40B4-BE49-F238E27FC236}">
                <a16:creationId xmlns:a16="http://schemas.microsoft.com/office/drawing/2014/main" id="{DCC15653-A62A-465B-B03F-AD80D6647B4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72756" y="1158086"/>
            <a:ext cx="4912487" cy="3579747"/>
          </a:xfrm>
          <a:prstGeom prst="rect">
            <a:avLst/>
          </a:prstGeom>
        </p:spPr>
      </p:pic>
      <p:sp>
        <p:nvSpPr>
          <p:cNvPr id="5" name="Rectangle 4">
            <a:extLst>
              <a:ext uri="{FF2B5EF4-FFF2-40B4-BE49-F238E27FC236}">
                <a16:creationId xmlns:a16="http://schemas.microsoft.com/office/drawing/2014/main" id="{27E70588-2D4E-4C7D-A40A-E71475A7B4A1}"/>
              </a:ext>
            </a:extLst>
          </p:cNvPr>
          <p:cNvSpPr/>
          <p:nvPr/>
        </p:nvSpPr>
        <p:spPr>
          <a:xfrm>
            <a:off x="1066800" y="1158086"/>
            <a:ext cx="2489200" cy="54371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FB15D945-25DD-45B2-836C-11C71F4CEB45}"/>
              </a:ext>
            </a:extLst>
          </p:cNvPr>
          <p:cNvSpPr/>
          <p:nvPr/>
        </p:nvSpPr>
        <p:spPr>
          <a:xfrm>
            <a:off x="3698832" y="4241799"/>
            <a:ext cx="1863768" cy="49603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2352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33622" y="1807065"/>
            <a:ext cx="6616758" cy="826314"/>
            <a:chOff x="328872" y="2049957"/>
            <a:chExt cx="6616758" cy="826314"/>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16630" b="84500"/>
            <a:stretch/>
          </p:blipFill>
          <p:spPr>
            <a:xfrm>
              <a:off x="328872" y="2049957"/>
              <a:ext cx="6372918" cy="826314"/>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763715" y="2332771"/>
              <a:ext cx="6181915" cy="461665"/>
            </a:xfrm>
            <a:prstGeom prst="rect">
              <a:avLst/>
            </a:prstGeom>
            <a:noFill/>
          </p:spPr>
          <p:txBody>
            <a:bodyPr wrap="square">
              <a:spAutoFit/>
            </a:bodyPr>
            <a:lstStyle/>
            <a:p>
              <a:r>
                <a:rPr lang="en-US" sz="2400" dirty="0">
                  <a:solidFill>
                    <a:srgbClr val="FF0000"/>
                  </a:solidFill>
                  <a:latin typeface="HP001 4 hàng" panose="020B0603050302020204" pitchFamily="34" charset="0"/>
                </a:rPr>
                <a:t> </a:t>
              </a:r>
              <a:r>
                <a:rPr lang="vi-VN" sz="2400">
                  <a:solidFill>
                    <a:srgbClr val="FF0000"/>
                  </a:solidFill>
                  <a:latin typeface="HP001" panose="020B0603050302020204" pitchFamily="34" charset="0"/>
                  <a:ea typeface="HP001" panose="020B0603050302020204" pitchFamily="34" charset="0"/>
                </a:rPr>
                <a:t>Ƚ</a:t>
              </a:r>
              <a:r>
                <a:rPr lang="vi-VN" sz="2400">
                  <a:solidFill>
                    <a:srgbClr val="FF0000"/>
                  </a:solidFill>
                  <a:latin typeface="HP001 4 hàng" panose="020B0603050302020204" pitchFamily="34" charset="0"/>
                </a:rPr>
                <a:t>iệt </a:t>
              </a:r>
              <a:r>
                <a:rPr lang="vi-VN" sz="2400" smtClean="0">
                  <a:solidFill>
                    <a:srgbClr val="FF0000"/>
                  </a:solidFill>
                  <a:latin typeface="HP001 4 hàng" panose="020B0603050302020204" pitchFamily="34" charset="0"/>
                </a:rPr>
                <a:t>Wam </a:t>
              </a:r>
              <a:r>
                <a:rPr lang="vi-VN" sz="2400" dirty="0">
                  <a:solidFill>
                    <a:srgbClr val="FF0000"/>
                  </a:solidFill>
                  <a:latin typeface="HP001 4 hàng" panose="020B0603050302020204" pitchFamily="34" charset="0"/>
                </a:rPr>
                <a:t>có nhiều danh lam thắng cảnh.</a:t>
              </a:r>
              <a:endParaRPr lang="en-US" sz="24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Times New Roman" panose="02020603050405020304" pitchFamily="18" charset="0"/>
                <a:cs typeface="Times New Roman" panose="02020603050405020304" pitchFamily="18" charset="0"/>
              </a:rPr>
              <a:t>a. </a:t>
            </a:r>
            <a:r>
              <a:rPr lang="en-US" sz="1500" dirty="0" err="1">
                <a:latin typeface="Times New Roman" panose="02020603050405020304" pitchFamily="18" charset="0"/>
                <a:cs typeface="Times New Roman" panose="02020603050405020304" pitchFamily="18" charset="0"/>
              </a:rPr>
              <a:t>Chữ</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nào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được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viết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hoa</a:t>
            </a:r>
            <a:r>
              <a:rPr lang="en-US" sz="1500" dirty="0">
                <a:latin typeface="Times New Roman" panose="02020603050405020304" pitchFamily="18" charset="0"/>
                <a:cs typeface="Times New Roman" panose="02020603050405020304" pitchFamily="18" charset="0"/>
              </a:rPr>
              <a:t>? </a:t>
            </a:r>
          </a:p>
          <a:p>
            <a:pPr algn="just">
              <a:lnSpc>
                <a:spcPct val="150000"/>
              </a:lnSpc>
            </a:pPr>
            <a:endParaRPr lang="vi-VN" sz="1500" dirty="0">
              <a:latin typeface="Times New Roman" panose="02020603050405020304" pitchFamily="18" charset="0"/>
              <a:cs typeface="Times New Roman" panose="02020603050405020304" pitchFamily="18" charset="0"/>
            </a:endParaRPr>
          </a:p>
          <a:p>
            <a:pPr algn="just">
              <a:lnSpc>
                <a:spcPct val="150000"/>
              </a:lnSpc>
            </a:pPr>
            <a:r>
              <a:rPr lang="vi-VN" sz="1500" dirty="0">
                <a:latin typeface="Times New Roman" panose="02020603050405020304" pitchFamily="18" charset="0"/>
                <a:cs typeface="Times New Roman" panose="02020603050405020304" pitchFamily="18" charset="0"/>
              </a:rPr>
              <a:t>b. </a:t>
            </a:r>
            <a:r>
              <a:rPr lang="en-US" sz="1500" dirty="0" err="1">
                <a:latin typeface="Times New Roman" panose="02020603050405020304" pitchFamily="18" charset="0"/>
                <a:cs typeface="Times New Roman" panose="02020603050405020304" pitchFamily="18" charset="0"/>
              </a:rPr>
              <a:t>Khoảng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cách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giữa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chữ</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ghi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tiếng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như</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thế</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nào</a:t>
            </a:r>
            <a:r>
              <a:rPr lang="en-US" sz="1500" dirty="0">
                <a:latin typeface="Times New Roman" panose="02020603050405020304" pitchFamily="18" charset="0"/>
                <a:cs typeface="Times New Roman" panose="02020603050405020304" pitchFamily="18" charset="0"/>
              </a:rPr>
              <a:t>?</a:t>
            </a:r>
            <a:endParaRPr lang="vi-VN" sz="1500" dirty="0">
              <a:latin typeface="Times New Roman" panose="02020603050405020304" pitchFamily="18" charset="0"/>
              <a:cs typeface="Times New Roman" panose="02020603050405020304" pitchFamily="18" charset="0"/>
            </a:endParaRPr>
          </a:p>
          <a:p>
            <a:pPr algn="just">
              <a:lnSpc>
                <a:spcPct val="150000"/>
              </a:lnSpc>
            </a:pPr>
            <a:endParaRPr lang="vi-VN" sz="1500" dirty="0">
              <a:latin typeface="Times New Roman" panose="02020603050405020304" pitchFamily="18" charset="0"/>
              <a:cs typeface="Times New Roman" panose="02020603050405020304" pitchFamily="18" charset="0"/>
            </a:endParaRPr>
          </a:p>
          <a:p>
            <a:pPr algn="just">
              <a:lnSpc>
                <a:spcPct val="150000"/>
              </a:lnSpc>
            </a:pPr>
            <a:r>
              <a:rPr lang="en-US" sz="1500" dirty="0">
                <a:latin typeface="Times New Roman" panose="02020603050405020304" pitchFamily="18" charset="0"/>
                <a:cs typeface="Times New Roman" panose="02020603050405020304" pitchFamily="18" charset="0"/>
              </a:rPr>
              <a:t>c. </a:t>
            </a:r>
            <a:r>
              <a:rPr lang="en-US" sz="1500" dirty="0" err="1">
                <a:latin typeface="Times New Roman" panose="02020603050405020304" pitchFamily="18" charset="0"/>
                <a:cs typeface="Times New Roman" panose="02020603050405020304" pitchFamily="18" charset="0"/>
              </a:rPr>
              <a:t>Những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chữ</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nào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cao</a:t>
            </a:r>
            <a:r>
              <a:rPr lang="en-US" sz="1500" dirty="0">
                <a:latin typeface="Times New Roman" panose="02020603050405020304" pitchFamily="18" charset="0"/>
                <a:cs typeface="Times New Roman" panose="02020603050405020304" pitchFamily="18" charset="0"/>
              </a:rPr>
              <a:t> 2.5 li ?</a:t>
            </a:r>
            <a:endParaRPr lang="vi-VN" sz="15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4097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HP001 4 hàng" panose="020B0603050302020204" pitchFamily="34" charset="0"/>
                <a:cs typeface="Times New Roman" panose="02020603050405020304" pitchFamily="18" charset="0"/>
                <a:sym typeface="Wingdings" panose="05000000000000000000" pitchFamily="2" charset="2"/>
              </a:rPr>
              <a:t>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Khoảng</a:t>
            </a:r>
            <a:r>
              <a:rPr lang="en-US" sz="1500" b="1" dirty="0">
                <a:solidFill>
                  <a:schemeClr val="accent6">
                    <a:lumMod val="75000"/>
                  </a:schemeClr>
                </a:solidFill>
                <a:latin typeface="HP001 4 hàng" panose="020B0603050302020204" pitchFamily="34" charset="0"/>
                <a:cs typeface="Times New Roman" panose="02020603050405020304" pitchFamily="18" charset="0"/>
              </a:rPr>
              <a:t>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cách</a:t>
            </a:r>
            <a:r>
              <a:rPr lang="en-US" sz="1500" b="1" dirty="0">
                <a:solidFill>
                  <a:schemeClr val="accent6">
                    <a:lumMod val="75000"/>
                  </a:schemeClr>
                </a:solidFill>
                <a:latin typeface="HP001 4 hàng" panose="020B0603050302020204" pitchFamily="34" charset="0"/>
                <a:cs typeface="Times New Roman" panose="02020603050405020304" pitchFamily="18" charset="0"/>
              </a:rPr>
              <a:t>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giữa</a:t>
            </a:r>
            <a:r>
              <a:rPr lang="en-US" sz="1500" b="1" dirty="0">
                <a:solidFill>
                  <a:schemeClr val="accent6">
                    <a:lumMod val="75000"/>
                  </a:schemeClr>
                </a:solidFill>
                <a:latin typeface="HP001 4 hàng" panose="020B0603050302020204" pitchFamily="34" charset="0"/>
                <a:cs typeface="Times New Roman" panose="02020603050405020304" pitchFamily="18" charset="0"/>
              </a:rPr>
              <a:t>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các</a:t>
            </a:r>
            <a:r>
              <a:rPr lang="en-US" sz="1500" b="1" dirty="0">
                <a:solidFill>
                  <a:schemeClr val="accent6">
                    <a:lumMod val="75000"/>
                  </a:schemeClr>
                </a:solidFill>
                <a:latin typeface="HP001 4 hàng" panose="020B0603050302020204" pitchFamily="34" charset="0"/>
                <a:cs typeface="Times New Roman" panose="02020603050405020304" pitchFamily="18" charset="0"/>
              </a:rPr>
              <a:t>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chữ</a:t>
            </a:r>
            <a:r>
              <a:rPr lang="en-US" sz="1500" b="1" dirty="0">
                <a:solidFill>
                  <a:schemeClr val="accent6">
                    <a:lumMod val="75000"/>
                  </a:schemeClr>
                </a:solidFill>
                <a:latin typeface="HP001 4 hàng" panose="020B0603050302020204" pitchFamily="34" charset="0"/>
                <a:cs typeface="Times New Roman" panose="02020603050405020304" pitchFamily="18" charset="0"/>
              </a:rPr>
              <a:t>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ghi</a:t>
            </a:r>
            <a:r>
              <a:rPr lang="en-US" sz="1500" b="1" dirty="0">
                <a:solidFill>
                  <a:schemeClr val="accent6">
                    <a:lumMod val="75000"/>
                  </a:schemeClr>
                </a:solidFill>
                <a:latin typeface="HP001 4 hàng" panose="020B0603050302020204" pitchFamily="34" charset="0"/>
                <a:cs typeface="Times New Roman" panose="02020603050405020304" pitchFamily="18" charset="0"/>
              </a:rPr>
              <a:t>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tiếng</a:t>
            </a:r>
            <a:r>
              <a:rPr lang="en-US" sz="1500" b="1" dirty="0">
                <a:solidFill>
                  <a:schemeClr val="accent6">
                    <a:lumMod val="75000"/>
                  </a:schemeClr>
                </a:solidFill>
                <a:latin typeface="HP001 4 hàng" panose="020B0603050302020204" pitchFamily="34" charset="0"/>
                <a:cs typeface="Times New Roman" panose="02020603050405020304" pitchFamily="18" charset="0"/>
              </a:rPr>
              <a:t>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là</a:t>
            </a:r>
            <a:r>
              <a:rPr lang="en-US" sz="1500" b="1" dirty="0">
                <a:solidFill>
                  <a:schemeClr val="accent6">
                    <a:lumMod val="75000"/>
                  </a:schemeClr>
                </a:solidFill>
                <a:latin typeface="HP001 4 hàng" panose="020B0603050302020204" pitchFamily="34" charset="0"/>
                <a:cs typeface="Times New Roman" panose="02020603050405020304" pitchFamily="18" charset="0"/>
              </a:rPr>
              <a:t> 1 con </a:t>
            </a:r>
            <a:r>
              <a:rPr lang="en-US" sz="1500" b="1" dirty="0" err="1">
                <a:solidFill>
                  <a:schemeClr val="accent6">
                    <a:lumMod val="75000"/>
                  </a:schemeClr>
                </a:solidFill>
                <a:latin typeface="HP001 4 hàng" panose="020B0603050302020204" pitchFamily="34" charset="0"/>
                <a:cs typeface="Times New Roman" panose="02020603050405020304" pitchFamily="18" charset="0"/>
              </a:rPr>
              <a:t>chữ</a:t>
            </a:r>
            <a:r>
              <a:rPr lang="en-US" sz="1500" b="1" dirty="0">
                <a:solidFill>
                  <a:schemeClr val="accent6">
                    <a:lumMod val="75000"/>
                  </a:schemeClr>
                </a:solidFill>
                <a:latin typeface="HP001 4 hàng" panose="020B0603050302020204" pitchFamily="34" charset="0"/>
                <a:cs typeface="Times New Roman" panose="02020603050405020304" pitchFamily="18" charset="0"/>
              </a:rPr>
              <a:t> o.</a:t>
            </a:r>
            <a:endParaRPr lang="vi-VN" sz="1500" b="1" dirty="0">
              <a:solidFill>
                <a:schemeClr val="accent6">
                  <a:lumMod val="75000"/>
                </a:schemeClr>
              </a:solidFill>
              <a:latin typeface="HP001 4 hàng" panose="020B06030503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HP001 4 hàng" panose="020B0603050302020204" pitchFamily="34" charset="0"/>
                <a:cs typeface="Times New Roman" panose="02020603050405020304" pitchFamily="18" charset="0"/>
                <a:sym typeface="Wingdings" panose="05000000000000000000" pitchFamily="2" charset="2"/>
              </a:rPr>
              <a:t></a:t>
            </a:r>
            <a:r>
              <a:rPr lang="en-US" sz="1500" b="1" dirty="0">
                <a:solidFill>
                  <a:schemeClr val="accent6">
                    <a:lumMod val="75000"/>
                  </a:schemeClr>
                </a:solidFill>
                <a:latin typeface="HP001 4 hàng" panose="020B0603050302020204" pitchFamily="34" charset="0"/>
                <a:cs typeface="Times New Roman" panose="02020603050405020304" pitchFamily="18" charset="0"/>
                <a:sym typeface="Wingdings" panose="05000000000000000000" pitchFamily="2" charset="2"/>
              </a:rPr>
              <a:t> </a:t>
            </a:r>
            <a:r>
              <a:rPr lang="en-US" sz="1500" b="1" err="1">
                <a:solidFill>
                  <a:schemeClr val="accent6">
                    <a:lumMod val="75000"/>
                  </a:schemeClr>
                </a:solidFill>
                <a:latin typeface="HP001 4 hàng" panose="020B0603050302020204" pitchFamily="34" charset="0"/>
                <a:cs typeface="Times New Roman" panose="02020603050405020304" pitchFamily="18" charset="0"/>
                <a:sym typeface="Wingdings" panose="05000000000000000000" pitchFamily="2" charset="2"/>
              </a:rPr>
              <a:t>Chữ</a:t>
            </a:r>
            <a:r>
              <a:rPr lang="en-US" sz="1500" b="1">
                <a:solidFill>
                  <a:schemeClr val="accent6">
                    <a:lumMod val="75000"/>
                  </a:schemeClr>
                </a:solidFill>
                <a:latin typeface="HP001 4 hàng" panose="020B0603050302020204" pitchFamily="34" charset="0"/>
                <a:cs typeface="Times New Roman" panose="02020603050405020304" pitchFamily="18" charset="0"/>
                <a:sym typeface="Wingdings" panose="05000000000000000000" pitchFamily="2" charset="2"/>
              </a:rPr>
              <a:t> </a:t>
            </a:r>
            <a:r>
              <a:rPr lang="en-US" sz="1500" b="1" smtClean="0">
                <a:solidFill>
                  <a:schemeClr val="accent6">
                    <a:lumMod val="75000"/>
                  </a:schemeClr>
                </a:solidFill>
                <a:latin typeface="HP001 4 hàng" panose="020B0603050302020204" pitchFamily="34" charset="0"/>
                <a:ea typeface="HP001" panose="020B0603050302020204" pitchFamily="34" charset="0"/>
                <a:cs typeface="Times New Roman" panose="02020603050405020304" pitchFamily="18" charset="0"/>
                <a:sym typeface="Wingdings" panose="05000000000000000000" pitchFamily="2" charset="2"/>
              </a:rPr>
              <a:t>f</a:t>
            </a:r>
            <a:endParaRPr lang="vi-VN" sz="1500" b="1" dirty="0">
              <a:solidFill>
                <a:schemeClr val="accent6">
                  <a:lumMod val="75000"/>
                </a:schemeClr>
              </a:solidFill>
              <a:latin typeface="HP001 4 hàng" panose="020B06030503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09728"/>
          </a:xfrm>
          <a:prstGeom prst="rect">
            <a:avLst/>
          </a:prstGeom>
          <a:noFill/>
        </p:spPr>
        <p:txBody>
          <a:bodyPr wrap="square" rtlCol="0">
            <a:spAutoFit/>
          </a:bodyPr>
          <a:lstStyle/>
          <a:p>
            <a:pPr algn="just">
              <a:lnSpc>
                <a:spcPct val="150000"/>
              </a:lnSpc>
            </a:pPr>
            <a:r>
              <a:rPr lang="vi-VN" sz="1500" b="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1500" b="1" smtClean="0">
                <a:solidFill>
                  <a:schemeClr val="accent6">
                    <a:lumMod val="75000"/>
                  </a:schemeClr>
                </a:solidFill>
                <a:latin typeface="HP001 4 hàng" panose="020B0603050302020204" pitchFamily="34" charset="0"/>
                <a:cs typeface="Times New Roman" panose="02020603050405020304" pitchFamily="18" charset="0"/>
              </a:rPr>
              <a:t>Chữf</a:t>
            </a:r>
            <a:r>
              <a:rPr lang="en-US" sz="1500" b="1" smtClean="0">
                <a:solidFill>
                  <a:schemeClr val="accent6">
                    <a:lumMod val="75000"/>
                  </a:schemeClr>
                </a:solidFill>
                <a:latin typeface="HP001 4 hàng" panose="020B0603050302020204" pitchFamily="34" charset="0"/>
                <a:ea typeface="HP001" panose="020B0603050302020204" pitchFamily="34" charset="0"/>
                <a:cs typeface="Times New Roman" panose="02020603050405020304" pitchFamily="18" charset="0"/>
                <a:sym typeface="Wingdings" panose="05000000000000000000" pitchFamily="2" charset="2"/>
              </a:rPr>
              <a:t>, </a:t>
            </a:r>
            <a:r>
              <a:rPr lang="en-US" sz="1500" b="1" dirty="0">
                <a:solidFill>
                  <a:schemeClr val="accent6">
                    <a:lumMod val="75000"/>
                  </a:schemeClr>
                </a:solidFill>
                <a:latin typeface="HP001 4 hàng" panose="020B0603050302020204" pitchFamily="34" charset="0"/>
                <a:ea typeface="HP001" panose="020B0603050302020204" pitchFamily="34" charset="0"/>
                <a:cs typeface="Times New Roman" panose="02020603050405020304" pitchFamily="18" charset="0"/>
                <a:sym typeface="Wingdings" panose="05000000000000000000" pitchFamily="2" charset="2"/>
              </a:rPr>
              <a:t>h, l, g</a:t>
            </a:r>
            <a:r>
              <a:rPr lang="en-US" sz="1500" b="1" dirty="0">
                <a:solidFill>
                  <a:schemeClr val="accent6">
                    <a:lumMod val="75000"/>
                  </a:schemeClr>
                </a:solidFill>
                <a:latin typeface="HP001 4 hàng" panose="020B0603050302020204" pitchFamily="34" charset="0"/>
                <a:cs typeface="Times New Roman" panose="02020603050405020304" pitchFamily="18" charset="0"/>
              </a:rPr>
              <a:t>.</a:t>
            </a:r>
            <a:endParaRPr lang="vi-VN" sz="1500" b="1" dirty="0">
              <a:solidFill>
                <a:schemeClr val="accent6">
                  <a:lumMod val="75000"/>
                </a:schemeClr>
              </a:solidFill>
              <a:latin typeface="HP001 4 hàng" panose="020B06030503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FFB51A9C-F396-4A4E-87E5-C0616682E74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61665"/>
          </a:xfrm>
          <a:prstGeom prst="rect">
            <a:avLst/>
          </a:prstGeom>
          <a:noFill/>
        </p:spPr>
        <p:txBody>
          <a:bodyPr wrap="square" rtlCol="0">
            <a:spAutoFit/>
          </a:bodyPr>
          <a:lstStyle/>
          <a:p>
            <a:pPr algn="ctr">
              <a:lnSpc>
                <a:spcPct val="150000"/>
              </a:lnSpc>
            </a:pPr>
            <a:r>
              <a:rPr lang="vi-VN" sz="1600" b="1" dirty="0">
                <a:solidFill>
                  <a:srgbClr val="0070C0"/>
                </a:solidFill>
                <a:latin typeface="HP001 4 hàng" panose="020B0603050302020204" pitchFamily="34" charset="0"/>
              </a:rPr>
              <a:t>Học sinh viết vào vở </a:t>
            </a:r>
            <a:r>
              <a:rPr lang="vi-VN" sz="1600" b="1" i="1" dirty="0">
                <a:solidFill>
                  <a:srgbClr val="0070C0"/>
                </a:solidFill>
                <a:latin typeface="HP001 4 hàng" panose="020B0603050302020204" pitchFamily="34" charset="0"/>
              </a:rPr>
              <a:t>Tập viết 2 tập hai</a:t>
            </a:r>
            <a:endParaRPr lang="en-US" sz="1600" b="1" dirty="0">
              <a:solidFill>
                <a:srgbClr val="0070C0"/>
              </a:solidFill>
              <a:latin typeface="HP001 4 hàng" panose="020B0603050302020204" pitchFamily="34" charset="0"/>
            </a:endParaRPr>
          </a:p>
        </p:txBody>
      </p:sp>
      <p:pic>
        <p:nvPicPr>
          <p:cNvPr id="6" name="Picture 5">
            <a:extLst>
              <a:ext uri="{FF2B5EF4-FFF2-40B4-BE49-F238E27FC236}">
                <a16:creationId xmlns:a16="http://schemas.microsoft.com/office/drawing/2014/main" id="{E4AAD435-B2AE-4E93-8BC6-194A0BF90CC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923330"/>
              </a:xfrm>
              <a:prstGeom prst="rect">
                <a:avLst/>
              </a:prstGeom>
              <a:noFill/>
            </p:spPr>
            <p:txBody>
              <a:bodyPr wrap="square" rtlCol="0">
                <a:spAutoFit/>
              </a:bodyPr>
              <a:lstStyle/>
              <a:p>
                <a:pPr algn="ctr">
                  <a:lnSpc>
                    <a:spcPct val="150000"/>
                  </a:lnSpc>
                </a:pPr>
                <a:r>
                  <a:rPr lang="vi-VN" sz="3600" b="1">
                    <a:solidFill>
                      <a:srgbClr val="17479D"/>
                    </a:solidFill>
                    <a:latin typeface="Times New Roman" panose="02020603050405020304" pitchFamily="18" charset="0"/>
                    <a:cs typeface="Times New Roman" panose="02020603050405020304" pitchFamily="18" charset="0"/>
                  </a:rPr>
                  <a:t>NÓI VÀ NGHE</a:t>
                </a:r>
                <a:endParaRPr lang="en-US" sz="3600" b="1" dirty="0">
                  <a:solidFill>
                    <a:srgbClr val="17479D"/>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738664"/>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Times New Roman" panose="02020603050405020304" pitchFamily="18" charset="0"/>
                    <a:cs typeface="Times New Roman" panose="02020603050405020304" pitchFamily="18" charset="0"/>
                  </a:rPr>
                  <a:t>TIẾT </a:t>
                </a:r>
                <a:r>
                  <a:rPr lang="vi-VN" sz="2800" b="1" dirty="0">
                    <a:solidFill>
                      <a:schemeClr val="accent1">
                        <a:lumMod val="50000"/>
                      </a:schemeClr>
                    </a:solidFill>
                    <a:latin typeface="Times New Roman" panose="02020603050405020304" pitchFamily="18" charset="0"/>
                    <a:cs typeface="Times New Roman" panose="02020603050405020304" pitchFamily="18" charset="0"/>
                  </a:rPr>
                  <a:t>4</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580F93-6158-47C5-8267-DE86B566110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3A3BB49B-247B-47B8-A627-01EB299D7E4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Times New Roman" panose="02020603050405020304" pitchFamily="18" charset="0"/>
                  <a:cs typeface="Times New Roman" panose="02020603050405020304" pitchFamily="18" charset="0"/>
                </a:rPr>
                <a:t>BÀI 25</a:t>
              </a:r>
            </a:p>
          </p:txBody>
        </p:sp>
        <p:sp>
          <p:nvSpPr>
            <p:cNvPr id="19" name="TextBox 18">
              <a:extLst>
                <a:ext uri="{FF2B5EF4-FFF2-40B4-BE49-F238E27FC236}">
                  <a16:creationId xmlns:a16="http://schemas.microsoft.com/office/drawing/2014/main" id="{81FEF190-D9A3-4FEC-ADB3-68168C38882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Times New Roman" panose="02020603050405020304" pitchFamily="18" charset="0"/>
                  <a:cs typeface="Times New Roman" panose="02020603050405020304" pitchFamily="18" charset="0"/>
                </a:rPr>
                <a:t>BÀI 25</a:t>
              </a:r>
            </a:p>
          </p:txBody>
        </p:sp>
      </p:grpSp>
      <p:sp>
        <p:nvSpPr>
          <p:cNvPr id="20" name="TextBox 19">
            <a:extLst>
              <a:ext uri="{FF2B5EF4-FFF2-40B4-BE49-F238E27FC236}">
                <a16:creationId xmlns:a16="http://schemas.microsoft.com/office/drawing/2014/main" id="{6F4C1861-DBE9-40F2-8A13-0A1C69BE90EF}"/>
              </a:ext>
            </a:extLst>
          </p:cNvPr>
          <p:cNvSpPr txBox="1"/>
          <p:nvPr/>
        </p:nvSpPr>
        <p:spPr>
          <a:xfrm>
            <a:off x="1727115" y="466215"/>
            <a:ext cx="4952729" cy="1200329"/>
          </a:xfrm>
          <a:prstGeom prst="rect">
            <a:avLst/>
          </a:prstGeom>
          <a:noFill/>
        </p:spPr>
        <p:txBody>
          <a:bodyPr wrap="square" rtlCol="0">
            <a:spAutoFit/>
          </a:bodyPr>
          <a:lstStyle/>
          <a:p>
            <a:r>
              <a:rPr lang="vi-VN" sz="3600" dirty="0">
                <a:solidFill>
                  <a:schemeClr val="accent2"/>
                </a:solidFill>
                <a:latin typeface="Times New Roman" panose="02020603050405020304" pitchFamily="18" charset="0"/>
                <a:cs typeface="Times New Roman" panose="02020603050405020304" pitchFamily="18" charset="0"/>
              </a:rPr>
              <a:t>ĐẤT NƯỚC CHÚNG MÌNH</a:t>
            </a:r>
            <a:endParaRPr lang="en-US" sz="3600" dirty="0">
              <a:solidFill>
                <a:schemeClr val="accent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727115" y="466215"/>
            <a:ext cx="4952729"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THÁNH GIÓNG</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a16="http://schemas.microsoft.com/office/drawing/2014/main" id="{586437D6-DC82-4E9A-92F3-2487CE24652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2" name="Picture 1">
            <a:extLst>
              <a:ext uri="{FF2B5EF4-FFF2-40B4-BE49-F238E27FC236}">
                <a16:creationId xmlns:a16="http://schemas.microsoft.com/office/drawing/2014/main" id="{3764607D-B1F8-4F17-A459-05529E3664F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b="58752"/>
          <a:stretch/>
        </p:blipFill>
        <p:spPr>
          <a:xfrm>
            <a:off x="1536285" y="1647889"/>
            <a:ext cx="5060682" cy="1531143"/>
          </a:xfrm>
          <a:prstGeom prst="rect">
            <a:avLst/>
          </a:prstGeom>
        </p:spPr>
      </p:pic>
      <p:pic>
        <p:nvPicPr>
          <p:cNvPr id="12" name="Picture 11">
            <a:extLst>
              <a:ext uri="{FF2B5EF4-FFF2-40B4-BE49-F238E27FC236}">
                <a16:creationId xmlns:a16="http://schemas.microsoft.com/office/drawing/2014/main" id="{F1DE93BE-6CFB-4D3D-85FE-82BE476EBADA}"/>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rcRect t="59904" b="-1152"/>
          <a:stretch/>
        </p:blipFill>
        <p:spPr>
          <a:xfrm>
            <a:off x="673690" y="3225233"/>
            <a:ext cx="5309422" cy="1606401"/>
          </a:xfrm>
          <a:prstGeom prst="rect">
            <a:avLst/>
          </a:prstGeom>
        </p:spPr>
      </p:pic>
      <p:pic>
        <p:nvPicPr>
          <p:cNvPr id="3" name="[Thần thoại sử Việt] - Truyền thuyết Thánh Gióng">
            <a:hlinkClick r:id="" action="ppaction://media"/>
            <a:extLst>
              <a:ext uri="{FF2B5EF4-FFF2-40B4-BE49-F238E27FC236}">
                <a16:creationId xmlns:a16="http://schemas.microsoft.com/office/drawing/2014/main" id="{8F7D86E9-C9DE-4588-810B-A64B989B907C}"/>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90630" y="1769872"/>
            <a:ext cx="5092482" cy="2864521"/>
          </a:xfrm>
          <a:prstGeom prst="rect">
            <a:avLst/>
          </a:prstGeom>
        </p:spPr>
      </p:pic>
      <p:sp>
        <p:nvSpPr>
          <p:cNvPr id="14" name="TextBox 13">
            <a:extLst>
              <a:ext uri="{FF2B5EF4-FFF2-40B4-BE49-F238E27FC236}">
                <a16:creationId xmlns:a16="http://schemas.microsoft.com/office/drawing/2014/main" id="{4D3AA807-2DCC-48E4-AC94-AB911CA05AD3}"/>
              </a:ext>
            </a:extLst>
          </p:cNvPr>
          <p:cNvSpPr txBox="1"/>
          <p:nvPr/>
        </p:nvSpPr>
        <p:spPr>
          <a:xfrm>
            <a:off x="1666396" y="1278534"/>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en-US" sz="1500" dirty="0">
                <a:latin typeface="UTM Avo" panose="02040603050506020204" pitchFamily="18" charset="0"/>
              </a:rPr>
              <a:t>Nghe </a:t>
            </a:r>
            <a:r>
              <a:rPr lang="vi-VN" sz="1500" dirty="0">
                <a:latin typeface="UTM Avo" panose="02040603050506020204" pitchFamily="18" charset="0"/>
              </a:rPr>
              <a:t>kể chuyện</a:t>
            </a:r>
            <a:r>
              <a:rPr lang="en-US" sz="1500" dirty="0">
                <a:latin typeface="UTM Avo" panose="02040603050506020204" pitchFamily="18" charset="0"/>
              </a:rPr>
              <a:t>.</a:t>
            </a:r>
            <a:endParaRPr lang="vi-VN" sz="15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3F6C4-8E13-415B-980C-B0E4DFC9008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55346" y="328579"/>
            <a:ext cx="5747307" cy="4486341"/>
          </a:xfrm>
          <a:prstGeom prst="rect">
            <a:avLst/>
          </a:prstGeom>
        </p:spPr>
      </p:pic>
      <p:sp>
        <p:nvSpPr>
          <p:cNvPr id="6" name="TextBox 5">
            <a:extLst>
              <a:ext uri="{FF2B5EF4-FFF2-40B4-BE49-F238E27FC236}">
                <a16:creationId xmlns:a16="http://schemas.microsoft.com/office/drawing/2014/main" id="{6D1BBC48-FA88-4D59-BEB1-F1B8B9BB53B2}"/>
              </a:ext>
            </a:extLst>
          </p:cNvPr>
          <p:cNvSpPr txBox="1"/>
          <p:nvPr/>
        </p:nvSpPr>
        <p:spPr>
          <a:xfrm>
            <a:off x="468085" y="2310139"/>
            <a:ext cx="2960914"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Times New Roman" panose="02020603050405020304" pitchFamily="18" charset="0"/>
                <a:cs typeface="Times New Roman" panose="02020603050405020304" pitchFamily="18" charset="0"/>
              </a:rPr>
              <a:t>Cậu bé Gióng không biết nói, biết cười, không biết tự xúc ăn.</a:t>
            </a:r>
          </a:p>
        </p:txBody>
      </p:sp>
      <p:sp>
        <p:nvSpPr>
          <p:cNvPr id="8" name="TextBox 7">
            <a:extLst>
              <a:ext uri="{FF2B5EF4-FFF2-40B4-BE49-F238E27FC236}">
                <a16:creationId xmlns:a16="http://schemas.microsoft.com/office/drawing/2014/main" id="{1F3681D3-343A-499E-94EA-84C371BADFBA}"/>
              </a:ext>
            </a:extLst>
          </p:cNvPr>
          <p:cNvSpPr txBox="1"/>
          <p:nvPr/>
        </p:nvSpPr>
        <p:spPr>
          <a:xfrm>
            <a:off x="3254653" y="2032495"/>
            <a:ext cx="3222347" cy="954107"/>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Times New Roman" panose="02020603050405020304" pitchFamily="18" charset="0"/>
                <a:cs typeface="Times New Roman" panose="02020603050405020304" pitchFamily="18" charset="0"/>
              </a:rPr>
              <a:t>“Về bảo với vua rèn cho ta một con ngựa sắt, một thanh gươm sắt, một áo giáp sắt và một nón sắt, ta sẽ đánh đuổi giặc dữ cho!”</a:t>
            </a:r>
          </a:p>
        </p:txBody>
      </p:sp>
      <p:sp>
        <p:nvSpPr>
          <p:cNvPr id="11" name="TextBox 10">
            <a:extLst>
              <a:ext uri="{FF2B5EF4-FFF2-40B4-BE49-F238E27FC236}">
                <a16:creationId xmlns:a16="http://schemas.microsoft.com/office/drawing/2014/main" id="{80B96051-3033-449F-8049-0CF24668BEC7}"/>
              </a:ext>
            </a:extLst>
          </p:cNvPr>
          <p:cNvSpPr txBox="1"/>
          <p:nvPr/>
        </p:nvSpPr>
        <p:spPr>
          <a:xfrm>
            <a:off x="565881" y="4291699"/>
            <a:ext cx="2688772"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Times New Roman" panose="02020603050405020304" pitchFamily="18" charset="0"/>
                <a:cs typeface="Times New Roman" panose="02020603050405020304" pitchFamily="18" charset="0"/>
              </a:rPr>
              <a:t>Gióng lớn nhanh như thổi, người cao to sừng sững.</a:t>
            </a:r>
          </a:p>
        </p:txBody>
      </p:sp>
      <p:sp>
        <p:nvSpPr>
          <p:cNvPr id="12" name="TextBox 11">
            <a:extLst>
              <a:ext uri="{FF2B5EF4-FFF2-40B4-BE49-F238E27FC236}">
                <a16:creationId xmlns:a16="http://schemas.microsoft.com/office/drawing/2014/main" id="{E3C2576D-D029-4DB1-8EA2-06DF8C4AE5BF}"/>
              </a:ext>
            </a:extLst>
          </p:cNvPr>
          <p:cNvSpPr txBox="1"/>
          <p:nvPr/>
        </p:nvSpPr>
        <p:spPr>
          <a:xfrm>
            <a:off x="3407754" y="4291699"/>
            <a:ext cx="2884189"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Times New Roman" panose="02020603050405020304" pitchFamily="18" charset="0"/>
                <a:cs typeface="Times New Roman" panose="02020603050405020304" pitchFamily="18" charset="0"/>
              </a:rPr>
              <a:t>Sau khi đánh đuổi giặc Ân, Gióng cưỡi ngựa bay về trời.</a:t>
            </a:r>
          </a:p>
        </p:txBody>
      </p:sp>
    </p:spTree>
    <p:custDataLst>
      <p:tags r:id="rId1"/>
    </p:custDataLst>
    <p:extLst>
      <p:ext uri="{BB962C8B-B14F-4D97-AF65-F5344CB8AC3E}">
        <p14:creationId xmlns:p14="http://schemas.microsoft.com/office/powerpoint/2010/main" val="28387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1B64-10CF-4D0A-B1F8-9954AFC616EE}"/>
              </a:ext>
            </a:extLst>
          </p:cNvPr>
          <p:cNvSpPr txBox="1"/>
          <p:nvPr/>
        </p:nvSpPr>
        <p:spPr>
          <a:xfrm>
            <a:off x="508001" y="301926"/>
            <a:ext cx="5815502" cy="397096"/>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Times New Roman" panose="02020603050405020304" pitchFamily="18" charset="0"/>
                <a:cs typeface="Times New Roman" panose="02020603050405020304" pitchFamily="18" charset="0"/>
              </a:rPr>
              <a:t>2. </a:t>
            </a:r>
            <a:r>
              <a:rPr lang="vi-VN" sz="1500" dirty="0">
                <a:latin typeface="Times New Roman" panose="02020603050405020304" pitchFamily="18" charset="0"/>
                <a:cs typeface="Times New Roman" panose="02020603050405020304" pitchFamily="18" charset="0"/>
              </a:rPr>
              <a:t>Kể lại từng đoạn của câu chuyện theo tranh</a:t>
            </a:r>
            <a:r>
              <a:rPr lang="en-US" sz="1500" dirty="0">
                <a:latin typeface="Times New Roman" panose="02020603050405020304" pitchFamily="18" charset="0"/>
                <a:cs typeface="Times New Roman" panose="02020603050405020304" pitchFamily="18" charset="0"/>
              </a:rPr>
              <a:t>.</a:t>
            </a:r>
            <a:endParaRPr lang="vi-VN" sz="1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54DC041-33A1-45F7-B5BB-6487A574069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529655" y="817318"/>
            <a:ext cx="5798689" cy="1754432"/>
          </a:xfrm>
          <a:prstGeom prst="rect">
            <a:avLst/>
          </a:prstGeom>
        </p:spPr>
      </p:pic>
      <p:pic>
        <p:nvPicPr>
          <p:cNvPr id="5" name="Picture 4">
            <a:extLst>
              <a:ext uri="{FF2B5EF4-FFF2-40B4-BE49-F238E27FC236}">
                <a16:creationId xmlns:a16="http://schemas.microsoft.com/office/drawing/2014/main" id="{34949E25-367E-4FA5-BB81-EEEEB10F79D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529654" y="2706142"/>
            <a:ext cx="5798689" cy="1754432"/>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6E02-224B-46F5-9B49-2556E65B12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99494" y="1073936"/>
            <a:ext cx="4494410" cy="3388734"/>
          </a:xfrm>
          <a:prstGeom prst="rect">
            <a:avLst/>
          </a:prstGeom>
        </p:spPr>
      </p:pic>
      <p:sp>
        <p:nvSpPr>
          <p:cNvPr id="3" name="TextBox 2">
            <a:extLst>
              <a:ext uri="{FF2B5EF4-FFF2-40B4-BE49-F238E27FC236}">
                <a16:creationId xmlns:a16="http://schemas.microsoft.com/office/drawing/2014/main" id="{9F278260-FFCE-492B-930D-7A39236C34FF}"/>
              </a:ext>
            </a:extLst>
          </p:cNvPr>
          <p:cNvSpPr txBox="1"/>
          <p:nvPr/>
        </p:nvSpPr>
        <p:spPr>
          <a:xfrm>
            <a:off x="924220" y="205662"/>
            <a:ext cx="6470494" cy="539378"/>
          </a:xfrm>
          <a:prstGeom prst="rect">
            <a:avLst/>
          </a:prstGeom>
          <a:noFill/>
        </p:spPr>
        <p:txBody>
          <a:bodyPr wrap="square" rtlCol="0">
            <a:spAutoFit/>
          </a:bodyPr>
          <a:lstStyle/>
          <a:p>
            <a:pPr>
              <a:lnSpc>
                <a:spcPct val="150000"/>
              </a:lnSpc>
            </a:pPr>
            <a:r>
              <a:rPr lang="vi-VN" sz="2200" b="1" dirty="0">
                <a:latin typeface="Times New Roman" panose="02020603050405020304" pitchFamily="18" charset="0"/>
                <a:cs typeface="Times New Roman" panose="02020603050405020304" pitchFamily="18" charset="0"/>
              </a:rPr>
              <a:t>Đoán xem các bạn nhỏ trong tranh đang </a:t>
            </a:r>
            <a:r>
              <a:rPr lang="vi-VN" sz="2200" b="1" dirty="0" err="1">
                <a:latin typeface="Times New Roman" panose="02020603050405020304" pitchFamily="18" charset="0"/>
                <a:cs typeface="Times New Roman" panose="02020603050405020304" pitchFamily="18" charset="0"/>
              </a:rPr>
              <a:t>nói</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gì</a:t>
            </a:r>
            <a:r>
              <a:rPr lang="en-US" sz="22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99BB4A3-46EC-4904-84FF-62A889B406FD}"/>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8953" y="271638"/>
            <a:ext cx="695814" cy="366713"/>
          </a:xfrm>
          <a:prstGeom prst="rect">
            <a:avLst/>
          </a:prstGeom>
        </p:spPr>
      </p:pic>
    </p:spTree>
    <p:extLst>
      <p:ext uri="{BB962C8B-B14F-4D97-AF65-F5344CB8AC3E}">
        <p14:creationId xmlns:p14="http://schemas.microsoft.com/office/powerpoint/2010/main" val="975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26573" y="665786"/>
            <a:ext cx="6155313" cy="1569660"/>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600" dirty="0">
                <a:latin typeface="Times New Roman" panose="02020603050405020304" pitchFamily="18" charset="0"/>
                <a:cs typeface="Times New Roman" panose="020206030504050203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188415" y="67103"/>
            <a:ext cx="1305582" cy="543463"/>
            <a:chOff x="635794" y="14285"/>
            <a:chExt cx="1305582" cy="543463"/>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Times New Roman" panose="02020603050405020304" pitchFamily="18" charset="0"/>
                  <a:cs typeface="Times New Roman" panose="02020603050405020304" pitchFamily="18" charset="0"/>
                </a:rPr>
                <a:t>ĐỌC</a:t>
              </a:r>
              <a:endParaRPr lang="en-US" sz="1800" b="1" dirty="0">
                <a:solidFill>
                  <a:srgbClr val="17479D"/>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607268" y="331154"/>
            <a:ext cx="3113330" cy="461665"/>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Times New Roman" panose="02020603050405020304" pitchFamily="18" charset="0"/>
                <a:cs typeface="Times New Roman" panose="02020603050405020304" pitchFamily="18" charset="0"/>
              </a:rPr>
              <a:t>ĐẤT NƯỚC CHÚNG MÌNH</a:t>
            </a:r>
            <a:endParaRPr lang="en-US" sz="16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323439"/>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2984634" y="3456092"/>
            <a:ext cx="2428916" cy="1569660"/>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Trang phục truyền thống của người Việt Nam là áo dài. Áo dài thường được mặc trong dịp Tết hay lễ hội.</a:t>
            </a:r>
          </a:p>
          <a:p>
            <a:pPr indent="171450" algn="r"/>
            <a:r>
              <a:rPr lang="vi-VN" sz="1600" dirty="0">
                <a:latin typeface="Times New Roman" panose="02020603050405020304" pitchFamily="18" charset="0"/>
                <a:cs typeface="Times New Roman" panose="020206030504050203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413550" y="3378341"/>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408011" y="2175064"/>
            <a:ext cx="2625058" cy="2562057"/>
          </a:xfrm>
          <a:prstGeom prst="rect">
            <a:avLst/>
          </a:prstGeom>
        </p:spPr>
      </p:pic>
      <p:sp>
        <p:nvSpPr>
          <p:cNvPr id="7" name="TextBox 6">
            <a:extLst>
              <a:ext uri="{FF2B5EF4-FFF2-40B4-BE49-F238E27FC236}">
                <a16:creationId xmlns:a16="http://schemas.microsoft.com/office/drawing/2014/main" id="{DCF2D411-EBC8-45A1-8EA3-AEE9CFBB13EA}"/>
              </a:ext>
            </a:extLst>
          </p:cNvPr>
          <p:cNvSpPr txBox="1"/>
          <p:nvPr/>
        </p:nvSpPr>
        <p:spPr>
          <a:xfrm>
            <a:off x="4833870" y="210456"/>
            <a:ext cx="1648016" cy="400110"/>
          </a:xfrm>
          <a:prstGeom prst="rect">
            <a:avLst/>
          </a:prstGeom>
          <a:solidFill>
            <a:schemeClr val="accent1">
              <a:lumMod val="60000"/>
              <a:lumOff val="40000"/>
            </a:schemeClr>
          </a:solidFill>
        </p:spPr>
        <p:txBody>
          <a:bodyPr wrap="square" rtlCol="0">
            <a:spAutoFit/>
          </a:bodyPr>
          <a:lstStyle/>
          <a:p>
            <a:r>
              <a:rPr lang="vi-VN" sz="2000" b="1" dirty="0">
                <a:solidFill>
                  <a:srgbClr val="FF0000"/>
                </a:solidFill>
                <a:latin typeface="Times New Roman" panose="02020603050405020304" pitchFamily="18" charset="0"/>
                <a:cs typeface="Times New Roman" panose="02020603050405020304" pitchFamily="18" charset="0"/>
              </a:rPr>
              <a:t>ĐỌC MẪU</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2826247" y="184148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Nền</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đỏ</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2826247" y="2306659"/>
            <a:ext cx="1556910"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Lá</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cờ</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80474" y="602076"/>
            <a:ext cx="1592036" cy="144307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1641916" y="837343"/>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từ</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4EBE655-4055-4458-8D00-A2E6066EC27A}"/>
              </a:ext>
            </a:extLst>
          </p:cNvPr>
          <p:cNvSpPr txBox="1"/>
          <p:nvPr/>
        </p:nvSpPr>
        <p:spPr>
          <a:xfrm>
            <a:off x="2826246" y="280916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Đất</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nước</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1AD09ED3-8744-471C-A237-95B7DE03402B}"/>
              </a:ext>
            </a:extLst>
          </p:cNvPr>
          <p:cNvSpPr txBox="1"/>
          <p:nvPr/>
        </p:nvSpPr>
        <p:spPr>
          <a:xfrm>
            <a:off x="2826246" y="3311665"/>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Lễ</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hội</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7"/>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12"/>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830997"/>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a:t>
            </a:r>
            <a:r>
              <a:rPr lang="vi-VN" sz="1600" dirty="0" err="1">
                <a:latin typeface="Times New Roman" panose="02020603050405020304" pitchFamily="18" charset="0"/>
                <a:cs typeface="Times New Roman" panose="02020603050405020304" pitchFamily="18" charset="0"/>
              </a:rPr>
              <a:t>cánh</a:t>
            </a:r>
            <a:r>
              <a:rPr lang="vi-V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626194" y="-18904"/>
            <a:ext cx="4562273" cy="553998"/>
          </a:xfrm>
          <a:prstGeom prst="rect">
            <a:avLst/>
          </a:prstGeom>
          <a:noFill/>
        </p:spPr>
        <p:txBody>
          <a:bodyPr wrap="square" rtlCol="0">
            <a:spAutoFit/>
          </a:bodyPr>
          <a:lstStyle/>
          <a:p>
            <a:pPr algn="ctr">
              <a:lnSpc>
                <a:spcPct val="150000"/>
              </a:lnSpc>
            </a:pPr>
            <a:r>
              <a:rPr lang="vi-VN" sz="2000" b="1" dirty="0">
                <a:solidFill>
                  <a:schemeClr val="accent1">
                    <a:lumMod val="75000"/>
                  </a:schemeClr>
                </a:solidFill>
                <a:latin typeface="Times New Roman" panose="02020603050405020304" pitchFamily="18" charset="0"/>
                <a:cs typeface="Times New Roman" panose="02020603050405020304" pitchFamily="18" charset="0"/>
              </a:rPr>
              <a:t>ĐẤT NƯỚC CHÚNG MÌNH</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323439"/>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2851239" y="3553898"/>
            <a:ext cx="2618113" cy="1323439"/>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Trang phục truyền thống của người Việt Nam là áo dài. Áo dài thường được mặc trong dịp Tết hay lễ hội.</a:t>
            </a:r>
          </a:p>
          <a:p>
            <a:pPr indent="171450" algn="r"/>
            <a:r>
              <a:rPr lang="vi-VN" sz="1600" dirty="0">
                <a:latin typeface="Times New Roman" panose="02020603050405020304" pitchFamily="18" charset="0"/>
                <a:cs typeface="Times New Roman" panose="020206030504050203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374079" y="342584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111658" y="2463064"/>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88947" y="144105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682671" y="3415179"/>
            <a:ext cx="364202" cy="523220"/>
            <a:chOff x="3407170" y="2950919"/>
            <a:chExt cx="364202" cy="523220"/>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4400" i="1" dirty="0">
                <a:solidFill>
                  <a:schemeClr val="accent2"/>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407170" y="2950919"/>
              <a:ext cx="364202" cy="523220"/>
            </a:xfrm>
            <a:prstGeom prst="rect">
              <a:avLst/>
            </a:prstGeom>
          </p:spPr>
          <p:txBody>
            <a:bodyPr wrap="none">
              <a:spAutoFit/>
            </a:bodyPr>
            <a:lstStyle/>
            <a:p>
              <a:pPr algn="ctr"/>
              <a:r>
                <a:rPr lang="x-none" sz="2800" b="1" i="1" dirty="0">
                  <a:solidFill>
                    <a:schemeClr val="accent2"/>
                  </a:solidFill>
                  <a:latin typeface="Times New Roman" panose="02020603050405020304" pitchFamily="18" charset="0"/>
                  <a:cs typeface="Times New Roman" panose="020206030504050203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475683" y="1386498"/>
            <a:ext cx="6155313" cy="830997"/>
          </a:xfrm>
          <a:prstGeom prst="rect">
            <a:avLst/>
          </a:prstGeom>
          <a:noFill/>
        </p:spPr>
        <p:txBody>
          <a:bodyPr wrap="square" rtlCol="0">
            <a:spAutoFit/>
          </a:bodyPr>
          <a:lstStyle/>
          <a:p>
            <a:pPr indent="171450" algn="just"/>
            <a:r>
              <a:rPr lang="vi-VN" sz="1600" dirty="0" err="1">
                <a:latin typeface="Times New Roman" panose="02020603050405020304" pitchFamily="18" charset="0"/>
                <a:cs typeface="Times New Roman" panose="02020603050405020304" pitchFamily="18" charset="0"/>
              </a:rPr>
              <a:t>Việt</a:t>
            </a:r>
            <a:r>
              <a:rPr lang="vi-VN" sz="1600" dirty="0">
                <a:latin typeface="Times New Roman" panose="02020603050405020304" pitchFamily="18" charset="0"/>
                <a:cs typeface="Times New Roman" panose="02020603050405020304" pitchFamily="18" charset="0"/>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30099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408784" y="213051"/>
            <a:ext cx="1204847" cy="1092113"/>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1613631" y="527951"/>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câu</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8067CAC-FBEB-4D4A-9F81-8EEE1FFAA7CC}"/>
              </a:ext>
            </a:extLst>
          </p:cNvPr>
          <p:cNvSpPr txBox="1"/>
          <p:nvPr/>
        </p:nvSpPr>
        <p:spPr>
          <a:xfrm>
            <a:off x="408783" y="1602254"/>
            <a:ext cx="6141103" cy="1938992"/>
          </a:xfrm>
          <a:prstGeom prst="rect">
            <a:avLst/>
          </a:prstGeom>
          <a:noFill/>
        </p:spPr>
        <p:txBody>
          <a:bodyPr wrap="square">
            <a:spAutoFit/>
          </a:bodyPr>
          <a:lstStyle/>
          <a:p>
            <a:pPr indent="171450" algn="just"/>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Việt</a:t>
            </a:r>
            <a:r>
              <a:rPr lang="vi-VN" sz="2400" dirty="0">
                <a:latin typeface="Times New Roman" panose="02020603050405020304" pitchFamily="18" charset="0"/>
                <a:cs typeface="Times New Roman" panose="02020603050405020304" pitchFamily="18" charset="0"/>
              </a:rPr>
              <a:t> Nam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những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vị</a:t>
            </a:r>
            <a:r>
              <a:rPr lang="vi-VN" sz="2400" dirty="0">
                <a:latin typeface="Times New Roman" panose="02020603050405020304" pitchFamily="18" charset="0"/>
                <a:cs typeface="Times New Roman" panose="02020603050405020304" pitchFamily="18" charset="0"/>
              </a:rPr>
              <a:t> anh </a:t>
            </a:r>
            <a:r>
              <a:rPr lang="vi-VN" sz="2400" dirty="0" err="1">
                <a:latin typeface="Times New Roman" panose="02020603050405020304" pitchFamily="18" charset="0"/>
                <a:cs typeface="Times New Roman" panose="02020603050405020304" pitchFamily="18" charset="0"/>
              </a:rPr>
              <a:t>hùng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có</a:t>
            </a:r>
            <a:r>
              <a:rPr lang="vi-VN" sz="2400" dirty="0">
                <a:latin typeface="Times New Roman" panose="02020603050405020304" pitchFamily="18" charset="0"/>
                <a:cs typeface="Times New Roman" panose="02020603050405020304" pitchFamily="18" charset="0"/>
              </a:rPr>
              <a:t> công </a:t>
            </a:r>
            <a:r>
              <a:rPr lang="vi-VN" sz="2400" dirty="0" err="1">
                <a:latin typeface="Times New Roman" panose="02020603050405020304" pitchFamily="18" charset="0"/>
                <a:cs typeface="Times New Roman" panose="02020603050405020304" pitchFamily="18" charset="0"/>
              </a:rPr>
              <a:t>lớn</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với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đất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nước</a:t>
            </a:r>
            <a:r>
              <a:rPr lang="vi-VN" sz="2400" dirty="0">
                <a:latin typeface="Times New Roman" panose="02020603050405020304" pitchFamily="18" charset="0"/>
                <a:cs typeface="Times New Roman" panose="02020603050405020304" pitchFamily="18" charset="0"/>
              </a:rPr>
              <a:t> như </a:t>
            </a:r>
            <a:r>
              <a:rPr lang="vi-VN" sz="2400" b="1" dirty="0">
                <a:solidFill>
                  <a:srgbClr val="00B050"/>
                </a:solidFill>
                <a:latin typeface="Times New Roman" panose="02020603050405020304" pitchFamily="18" charset="0"/>
                <a:cs typeface="Times New Roman" panose="02020603050405020304" pitchFamily="18" charset="0"/>
              </a:rPr>
              <a:t>Hai </a:t>
            </a:r>
            <a:r>
              <a:rPr lang="vi-VN" sz="2400" b="1" dirty="0" err="1">
                <a:solidFill>
                  <a:srgbClr val="00B050"/>
                </a:solidFill>
                <a:latin typeface="Times New Roman" panose="02020603050405020304" pitchFamily="18" charset="0"/>
                <a:cs typeface="Times New Roman" panose="02020603050405020304" pitchFamily="18" charset="0"/>
              </a:rPr>
              <a:t>Bà</a:t>
            </a:r>
            <a:r>
              <a:rPr lang="vi-VN" sz="2400" b="1" dirty="0">
                <a:solidFill>
                  <a:srgbClr val="00B050"/>
                </a:solidFill>
                <a:latin typeface="Times New Roman" panose="02020603050405020304" pitchFamily="18" charset="0"/>
                <a:cs typeface="Times New Roman" panose="02020603050405020304" pitchFamily="18" charset="0"/>
              </a:rPr>
              <a:t> Trưng, </a:t>
            </a:r>
            <a:r>
              <a:rPr lang="vi-VN" sz="2400" b="1" dirty="0" err="1">
                <a:solidFill>
                  <a:srgbClr val="00B050"/>
                </a:solidFill>
                <a:latin typeface="Times New Roman" panose="02020603050405020304" pitchFamily="18" charset="0"/>
                <a:cs typeface="Times New Roman" panose="02020603050405020304" pitchFamily="18" charset="0"/>
              </a:rPr>
              <a:t>Bà</a:t>
            </a:r>
            <a:r>
              <a:rPr lang="vi-VN" sz="2400" b="1" dirty="0">
                <a:solidFill>
                  <a:srgbClr val="00B050"/>
                </a:solidFill>
                <a:latin typeface="Times New Roman" panose="02020603050405020304" pitchFamily="18" charset="0"/>
                <a:cs typeface="Times New Roman" panose="02020603050405020304" pitchFamily="18" charset="0"/>
              </a:rPr>
              <a:t> </a:t>
            </a:r>
            <a:r>
              <a:rPr lang="vi-VN" sz="2400" b="1" dirty="0" err="1">
                <a:solidFill>
                  <a:srgbClr val="00B050"/>
                </a:solidFill>
                <a:latin typeface="Times New Roman" panose="02020603050405020304" pitchFamily="18" charset="0"/>
                <a:cs typeface="Times New Roman" panose="02020603050405020304" pitchFamily="18" charset="0"/>
              </a:rPr>
              <a:t>Triệu</a:t>
            </a:r>
            <a:r>
              <a:rPr lang="vi-VN" sz="2400" b="1" dirty="0">
                <a:solidFill>
                  <a:srgbClr val="00B050"/>
                </a:solidFill>
                <a:latin typeface="Times New Roman" panose="02020603050405020304" pitchFamily="18" charset="0"/>
                <a:cs typeface="Times New Roman" panose="02020603050405020304" pitchFamily="18" charset="0"/>
              </a:rPr>
              <a:t>, </a:t>
            </a:r>
            <a:r>
              <a:rPr lang="vi-VN" sz="2400" b="1" dirty="0" err="1">
                <a:solidFill>
                  <a:srgbClr val="00B050"/>
                </a:solidFill>
                <a:latin typeface="Times New Roman" panose="02020603050405020304" pitchFamily="18" charset="0"/>
                <a:cs typeface="Times New Roman" panose="02020603050405020304" pitchFamily="18" charset="0"/>
              </a:rPr>
              <a:t>Trần</a:t>
            </a:r>
            <a:r>
              <a:rPr lang="vi-VN" sz="2400" b="1" dirty="0">
                <a:solidFill>
                  <a:srgbClr val="00B050"/>
                </a:solidFill>
                <a:latin typeface="Times New Roman" panose="02020603050405020304" pitchFamily="18" charset="0"/>
                <a:cs typeface="Times New Roman" panose="02020603050405020304" pitchFamily="18" charset="0"/>
              </a:rPr>
              <a:t> Hưng </a:t>
            </a:r>
            <a:r>
              <a:rPr lang="vi-VN" sz="2400" b="1" dirty="0" err="1">
                <a:solidFill>
                  <a:srgbClr val="00B050"/>
                </a:solidFill>
                <a:latin typeface="Times New Roman" panose="02020603050405020304" pitchFamily="18" charset="0"/>
                <a:cs typeface="Times New Roman" panose="02020603050405020304" pitchFamily="18" charset="0"/>
              </a:rPr>
              <a:t>Đạo</a:t>
            </a:r>
            <a:r>
              <a:rPr lang="vi-VN" sz="2400" b="1" dirty="0">
                <a:solidFill>
                  <a:srgbClr val="00B050"/>
                </a:solidFill>
                <a:latin typeface="Times New Roman" panose="02020603050405020304" pitchFamily="18" charset="0"/>
                <a:cs typeface="Times New Roman" panose="02020603050405020304" pitchFamily="18" charset="0"/>
              </a:rPr>
              <a:t>, Quang Trung, </a:t>
            </a:r>
            <a:r>
              <a:rPr lang="vi-VN" sz="2400" b="1" dirty="0" err="1">
                <a:solidFill>
                  <a:srgbClr val="00B050"/>
                </a:solidFill>
                <a:latin typeface="Times New Roman" panose="02020603050405020304" pitchFamily="18" charset="0"/>
                <a:cs typeface="Times New Roman" panose="02020603050405020304" pitchFamily="18" charset="0"/>
              </a:rPr>
              <a:t>Hồ</a:t>
            </a:r>
            <a:r>
              <a:rPr lang="vi-VN" sz="2400" b="1" dirty="0">
                <a:solidFill>
                  <a:srgbClr val="00B050"/>
                </a:solidFill>
                <a:latin typeface="Times New Roman" panose="02020603050405020304" pitchFamily="18" charset="0"/>
                <a:cs typeface="Times New Roman" panose="02020603050405020304" pitchFamily="18" charset="0"/>
              </a:rPr>
              <a:t> </a:t>
            </a:r>
            <a:r>
              <a:rPr lang="vi-VN" sz="2400" b="1" dirty="0" err="1">
                <a:solidFill>
                  <a:srgbClr val="00B050"/>
                </a:solidFill>
                <a:latin typeface="Times New Roman" panose="02020603050405020304" pitchFamily="18" charset="0"/>
                <a:cs typeface="Times New Roman" panose="02020603050405020304" pitchFamily="18" charset="0"/>
              </a:rPr>
              <a:t>Chí</a:t>
            </a:r>
            <a:r>
              <a:rPr lang="vi-VN" sz="2400" b="1" dirty="0">
                <a:solidFill>
                  <a:srgbClr val="00B050"/>
                </a:solidFill>
                <a:latin typeface="Times New Roman" panose="02020603050405020304" pitchFamily="18" charset="0"/>
                <a:cs typeface="Times New Roman" panose="02020603050405020304" pitchFamily="18" charset="0"/>
              </a:rPr>
              <a:t> Minh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Những</a:t>
            </a:r>
            <a:r>
              <a:rPr lang="vi-VN" sz="2400" dirty="0">
                <a:latin typeface="Times New Roman" panose="02020603050405020304" pitchFamily="18" charset="0"/>
                <a:cs typeface="Times New Roman" panose="02020603050405020304" pitchFamily="18" charset="0"/>
              </a:rPr>
              <a:t> con </a:t>
            </a:r>
            <a:r>
              <a:rPr lang="vi-VN" sz="2400" dirty="0" err="1">
                <a:latin typeface="Times New Roman" panose="02020603050405020304" pitchFamily="18" charset="0"/>
                <a:cs typeface="Times New Roman" panose="02020603050405020304" pitchFamily="18" charset="0"/>
              </a:rPr>
              <a:t>người</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ấy</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đã</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làm</a:t>
            </a:r>
            <a:r>
              <a:rPr lang="vi-VN" sz="2400" dirty="0">
                <a:latin typeface="Times New Roman" panose="02020603050405020304" pitchFamily="18" charset="0"/>
                <a:cs typeface="Times New Roman" panose="02020603050405020304" pitchFamily="18" charset="0"/>
              </a:rPr>
              <a:t> </a:t>
            </a:r>
            <a:r>
              <a:rPr lang="vi-VN" sz="2400" b="1" dirty="0" err="1">
                <a:solidFill>
                  <a:srgbClr val="FF0000"/>
                </a:solidFill>
                <a:latin typeface="Times New Roman" panose="02020603050405020304" pitchFamily="18" charset="0"/>
                <a:cs typeface="Times New Roman" panose="02020603050405020304" pitchFamily="18" charset="0"/>
              </a:rPr>
              <a:t>rạng</a:t>
            </a:r>
            <a:r>
              <a:rPr lang="vi-VN" sz="2400" b="1" dirty="0">
                <a:solidFill>
                  <a:srgbClr val="FF0000"/>
                </a:solidFill>
                <a:latin typeface="Times New Roman" panose="02020603050405020304" pitchFamily="18" charset="0"/>
                <a:cs typeface="Times New Roman" panose="02020603050405020304" pitchFamily="18" charset="0"/>
              </a:rPr>
              <a:t> danh </a:t>
            </a:r>
            <a:r>
              <a:rPr lang="vi-VN" sz="2400" dirty="0" err="1">
                <a:latin typeface="Times New Roman" panose="02020603050405020304" pitchFamily="18" charset="0"/>
                <a:cs typeface="Times New Roman" panose="02020603050405020304" pitchFamily="18" charset="0"/>
              </a:rPr>
              <a:t>lịch</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sử</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nước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nhà</a:t>
            </a:r>
            <a:r>
              <a:rPr lang="vi-VN" sz="2400" dirty="0">
                <a:latin typeface="Times New Roman" panose="02020603050405020304" pitchFamily="18" charset="0"/>
                <a:cs typeface="Times New Roman" panose="02020603050405020304" pitchFamily="18" charset="0"/>
              </a:rPr>
              <a:t>.</a:t>
            </a:r>
          </a:p>
        </p:txBody>
      </p:sp>
      <p:cxnSp>
        <p:nvCxnSpPr>
          <p:cNvPr id="4" name="Straight Connector 3">
            <a:extLst>
              <a:ext uri="{FF2B5EF4-FFF2-40B4-BE49-F238E27FC236}">
                <a16:creationId xmlns:a16="http://schemas.microsoft.com/office/drawing/2014/main" id="{2F43636E-8DEF-461D-B98F-1131A72477EB}"/>
              </a:ext>
            </a:extLst>
          </p:cNvPr>
          <p:cNvCxnSpPr>
            <a:cxnSpLocks/>
          </p:cNvCxnSpPr>
          <p:nvPr/>
        </p:nvCxnSpPr>
        <p:spPr>
          <a:xfrm flipH="1">
            <a:off x="4910551" y="1723102"/>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35A2F2F8-9B76-4373-B4D9-E88B3E2EB57E}"/>
              </a:ext>
            </a:extLst>
          </p:cNvPr>
          <p:cNvCxnSpPr>
            <a:cxnSpLocks/>
          </p:cNvCxnSpPr>
          <p:nvPr/>
        </p:nvCxnSpPr>
        <p:spPr>
          <a:xfrm flipH="1">
            <a:off x="2851520" y="2068937"/>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DE4DB39B-0A27-4E2D-AE46-A3A7F06DDEB2}"/>
              </a:ext>
            </a:extLst>
          </p:cNvPr>
          <p:cNvCxnSpPr>
            <a:cxnSpLocks/>
          </p:cNvCxnSpPr>
          <p:nvPr/>
        </p:nvCxnSpPr>
        <p:spPr>
          <a:xfrm flipH="1">
            <a:off x="5008763" y="2082965"/>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D9103D32-569B-4D65-9C5D-ACF9A4F42BD5}"/>
              </a:ext>
            </a:extLst>
          </p:cNvPr>
          <p:cNvCxnSpPr>
            <a:cxnSpLocks/>
          </p:cNvCxnSpPr>
          <p:nvPr/>
        </p:nvCxnSpPr>
        <p:spPr>
          <a:xfrm flipH="1">
            <a:off x="6549886" y="2082965"/>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3D4594C0-92FD-46CA-9BFC-1F3084C269DF}"/>
              </a:ext>
            </a:extLst>
          </p:cNvPr>
          <p:cNvCxnSpPr>
            <a:cxnSpLocks/>
          </p:cNvCxnSpPr>
          <p:nvPr/>
        </p:nvCxnSpPr>
        <p:spPr>
          <a:xfrm flipH="1">
            <a:off x="2960851" y="2384762"/>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73545DE3-B2EF-4A94-B101-0489148D9DA6}"/>
              </a:ext>
            </a:extLst>
          </p:cNvPr>
          <p:cNvCxnSpPr>
            <a:cxnSpLocks/>
          </p:cNvCxnSpPr>
          <p:nvPr/>
        </p:nvCxnSpPr>
        <p:spPr>
          <a:xfrm flipH="1">
            <a:off x="5248001" y="244042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a16="http://schemas.microsoft.com/office/drawing/2014/main" id="{BB98ED8A-3BE6-403F-B07E-900BB323FCAD}"/>
              </a:ext>
            </a:extLst>
          </p:cNvPr>
          <p:cNvGrpSpPr/>
          <p:nvPr/>
        </p:nvGrpSpPr>
        <p:grpSpPr>
          <a:xfrm>
            <a:off x="1320602" y="2794142"/>
            <a:ext cx="184719" cy="268357"/>
            <a:chOff x="5302667" y="2803974"/>
            <a:chExt cx="184719" cy="268357"/>
          </a:xfrm>
        </p:grpSpPr>
        <p:cxnSp>
          <p:nvCxnSpPr>
            <p:cNvPr id="23" name="Straight Connector 22">
              <a:extLst>
                <a:ext uri="{FF2B5EF4-FFF2-40B4-BE49-F238E27FC236}">
                  <a16:creationId xmlns:a16="http://schemas.microsoft.com/office/drawing/2014/main" id="{9CD12749-24D3-48B9-9EF6-7E81B323E651}"/>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656EDCEB-4CAA-4133-B13C-193F368EA57E}"/>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grpSp>
        <p:nvGrpSpPr>
          <p:cNvPr id="17" name="Group 16">
            <a:extLst>
              <a:ext uri="{FF2B5EF4-FFF2-40B4-BE49-F238E27FC236}">
                <a16:creationId xmlns:a16="http://schemas.microsoft.com/office/drawing/2014/main" id="{CB2AD3E3-D92E-4E1A-BF3E-EA0799A916EF}"/>
              </a:ext>
            </a:extLst>
          </p:cNvPr>
          <p:cNvGrpSpPr/>
          <p:nvPr/>
        </p:nvGrpSpPr>
        <p:grpSpPr>
          <a:xfrm>
            <a:off x="2641213" y="3187284"/>
            <a:ext cx="184719" cy="268357"/>
            <a:chOff x="5302667" y="2803974"/>
            <a:chExt cx="184719" cy="268357"/>
          </a:xfrm>
        </p:grpSpPr>
        <p:cxnSp>
          <p:nvCxnSpPr>
            <p:cNvPr id="19" name="Straight Connector 18">
              <a:extLst>
                <a:ext uri="{FF2B5EF4-FFF2-40B4-BE49-F238E27FC236}">
                  <a16:creationId xmlns:a16="http://schemas.microsoft.com/office/drawing/2014/main" id="{0DD5419B-CFD4-480B-BC30-261C2BF7B0BC}"/>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F22D15A0-0A37-4B4F-8555-2A22CB81F2E0}"/>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algn="ctr">
              <a:lnSpc>
                <a:spcPct val="150000"/>
              </a:lnSpc>
            </a:pPr>
            <a:r>
              <a:rPr lang="vi-VN" sz="2000" b="1" dirty="0">
                <a:solidFill>
                  <a:schemeClr val="bg1">
                    <a:lumMod val="10000"/>
                  </a:schemeClr>
                </a:solidFill>
                <a:latin typeface="Times New Roman" panose="02020603050405020304" pitchFamily="18" charset="0"/>
                <a:cs typeface="Times New Roman" panose="02020603050405020304" pitchFamily="18" charset="0"/>
              </a:rPr>
              <a:t>GIẢI NGHĨA TỪ</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Times New Roman" panose="02020603050405020304" pitchFamily="18" charset="0"/>
                <a:cs typeface="Times New Roman" panose="02020603050405020304" pitchFamily="18" charset="0"/>
              </a:rPr>
              <a:t>     Khí hậu</a:t>
            </a:r>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1624894" y="1266212"/>
            <a:ext cx="4966344" cy="87357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Times New Roman" panose="02020603050405020304" pitchFamily="18" charset="0"/>
                <a:cs typeface="Times New Roman" panose="02020603050405020304" pitchFamily="18" charset="0"/>
              </a:rPr>
              <a:t>: các đặc điểm về nắng, mưa, nhiệt độ,... được lặp lại hàng năm của một vùng.</a:t>
            </a:r>
            <a:endParaRPr lang="en-US" sz="18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830997"/>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a:t>
            </a:r>
            <a:r>
              <a:rPr lang="vi-VN" sz="1600" dirty="0" err="1">
                <a:latin typeface="Times New Roman" panose="02020603050405020304" pitchFamily="18" charset="0"/>
                <a:cs typeface="Times New Roman" panose="02020603050405020304" pitchFamily="18" charset="0"/>
              </a:rPr>
              <a:t>cánh</a:t>
            </a:r>
            <a:r>
              <a:rPr lang="vi-VN"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182904" y="-4810"/>
            <a:ext cx="1704889" cy="1235961"/>
            <a:chOff x="635794" y="14285"/>
            <a:chExt cx="1305582" cy="1235961"/>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1200329"/>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en-US" sz="2400" b="1" dirty="0">
                <a:solidFill>
                  <a:srgbClr val="17479D"/>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488487" y="117334"/>
            <a:ext cx="3712778" cy="553998"/>
          </a:xfrm>
          <a:prstGeom prst="rect">
            <a:avLst/>
          </a:prstGeom>
          <a:noFill/>
        </p:spPr>
        <p:txBody>
          <a:bodyPr wrap="square" rtlCol="0">
            <a:spAutoFit/>
          </a:bodyPr>
          <a:lstStyle/>
          <a:p>
            <a:pPr algn="ctr">
              <a:lnSpc>
                <a:spcPct val="150000"/>
              </a:lnSpc>
            </a:pPr>
            <a:r>
              <a:rPr lang="vi-VN" sz="2000" b="1" dirty="0">
                <a:solidFill>
                  <a:schemeClr val="accent1">
                    <a:lumMod val="75000"/>
                  </a:schemeClr>
                </a:solidFill>
                <a:latin typeface="Times New Roman" panose="02020603050405020304" pitchFamily="18" charset="0"/>
                <a:cs typeface="Times New Roman" panose="02020603050405020304" pitchFamily="18" charset="0"/>
              </a:rPr>
              <a:t>ĐẤT NƯỚC CHÚNG MÌNH</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323439"/>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2927557" y="3593564"/>
            <a:ext cx="2571016" cy="1323439"/>
          </a:xfrm>
          <a:prstGeom prst="rect">
            <a:avLst/>
          </a:prstGeom>
          <a:noFill/>
        </p:spPr>
        <p:txBody>
          <a:bodyPr wrap="square" rtlCol="0">
            <a:spAutoFit/>
          </a:bodyPr>
          <a:lstStyle/>
          <a:p>
            <a:pPr indent="171450" algn="just"/>
            <a:r>
              <a:rPr lang="vi-VN" sz="1600" dirty="0">
                <a:latin typeface="Times New Roman" panose="02020603050405020304" pitchFamily="18" charset="0"/>
                <a:cs typeface="Times New Roman" panose="02020603050405020304" pitchFamily="18" charset="0"/>
              </a:rPr>
              <a:t>Trang phục truyền thống của người Việt Nam là áo dài. Áo dài thường được mặc trong dịp Tết hay lễ hội.</a:t>
            </a:r>
          </a:p>
          <a:p>
            <a:pPr indent="171450" algn="r"/>
            <a:r>
              <a:rPr lang="vi-VN" sz="1600" dirty="0">
                <a:latin typeface="Times New Roman" panose="02020603050405020304" pitchFamily="18" charset="0"/>
                <a:cs typeface="Times New Roman" panose="020206030504050203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334891" y="3408895"/>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02499" y="2319064"/>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7049" y="143968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781808" y="3280171"/>
            <a:ext cx="466795" cy="769441"/>
            <a:chOff x="3338558" y="2827553"/>
            <a:chExt cx="466795" cy="76944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4400" i="1" dirty="0">
                <a:solidFill>
                  <a:schemeClr val="accent2"/>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38558" y="2827553"/>
              <a:ext cx="466795" cy="769441"/>
            </a:xfrm>
            <a:prstGeom prst="rect">
              <a:avLst/>
            </a:prstGeom>
          </p:spPr>
          <p:txBody>
            <a:bodyPr wrap="none">
              <a:spAutoFit/>
            </a:bodyPr>
            <a:lstStyle/>
            <a:p>
              <a:pPr algn="ctr"/>
              <a:r>
                <a:rPr lang="x-none" sz="4400" b="1" i="1" dirty="0">
                  <a:solidFill>
                    <a:schemeClr val="accent2"/>
                  </a:solidFill>
                  <a:latin typeface="Times New Roman" panose="02020603050405020304" pitchFamily="18" charset="0"/>
                  <a:cs typeface="Times New Roman" panose="020206030504050203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36706" y="1407825"/>
            <a:ext cx="6155313" cy="830997"/>
          </a:xfrm>
          <a:prstGeom prst="rect">
            <a:avLst/>
          </a:prstGeom>
          <a:noFill/>
        </p:spPr>
        <p:txBody>
          <a:bodyPr wrap="square" rtlCol="0">
            <a:spAutoFit/>
          </a:bodyPr>
          <a:lstStyle/>
          <a:p>
            <a:pPr indent="171450" algn="just"/>
            <a:r>
              <a:rPr lang="vi-VN" sz="1600" dirty="0" err="1">
                <a:latin typeface="Times New Roman" panose="02020603050405020304" pitchFamily="18" charset="0"/>
                <a:cs typeface="Times New Roman" panose="02020603050405020304" pitchFamily="18" charset="0"/>
              </a:rPr>
              <a:t>Việt</a:t>
            </a:r>
            <a:r>
              <a:rPr lang="vi-VN" sz="1600" dirty="0">
                <a:latin typeface="Times New Roman" panose="02020603050405020304" pitchFamily="18" charset="0"/>
                <a:cs typeface="Times New Roman" panose="02020603050405020304" pitchFamily="18" charset="0"/>
              </a:rPr>
              <a:t> Nam có những vị anh hùng có công lớn với đất nước như Hai Bà Trưng, Bà Triệu, Trần Hưng Đạo, Quang Trung, Hồ Chí Minh,... Những con người ấy đã làm rạng danh lịch sử nước nhà.</a:t>
            </a:r>
          </a:p>
        </p:txBody>
      </p:sp>
      <p:sp>
        <p:nvSpPr>
          <p:cNvPr id="7" name="TextBox 6">
            <a:extLst>
              <a:ext uri="{FF2B5EF4-FFF2-40B4-BE49-F238E27FC236}">
                <a16:creationId xmlns:a16="http://schemas.microsoft.com/office/drawing/2014/main" id="{C97D325F-758E-45FC-8064-BD3D1089CEA7}"/>
              </a:ext>
            </a:extLst>
          </p:cNvPr>
          <p:cNvSpPr txBox="1"/>
          <p:nvPr/>
        </p:nvSpPr>
        <p:spPr>
          <a:xfrm>
            <a:off x="5201266" y="76845"/>
            <a:ext cx="1838632" cy="307777"/>
          </a:xfrm>
          <a:prstGeom prst="rect">
            <a:avLst/>
          </a:prstGeom>
          <a:solidFill>
            <a:srgbClr val="FFC000"/>
          </a:solidFill>
        </p:spPr>
        <p:txBody>
          <a:bodyPr wrap="square" rtlCol="0">
            <a:spAutoFit/>
          </a:bodyPr>
          <a:lstStyle/>
          <a:p>
            <a:r>
              <a:rPr lang="vi-VN" dirty="0" err="1">
                <a:solidFill>
                  <a:srgbClr val="FF0000"/>
                </a:solidFill>
                <a:latin typeface="Times New Roman" panose="02020603050405020304" pitchFamily="18" charset="0"/>
                <a:cs typeface="Times New Roman" panose="02020603050405020304" pitchFamily="18" charset="0"/>
              </a:rPr>
              <a:t>Luyện</a:t>
            </a:r>
            <a:r>
              <a:rPr lang="vi-VN" dirty="0">
                <a:solidFill>
                  <a:srgbClr val="FF0000"/>
                </a:solidFill>
                <a:latin typeface="Times New Roman" panose="02020603050405020304" pitchFamily="18" charset="0"/>
                <a:cs typeface="Times New Roman" panose="02020603050405020304" pitchFamily="18" charset="0"/>
              </a:rPr>
              <a:t> </a:t>
            </a:r>
            <a:r>
              <a:rPr lang="vi-VN" dirty="0" err="1">
                <a:solidFill>
                  <a:srgbClr val="FF0000"/>
                </a:solidFill>
                <a:latin typeface="Times New Roman" panose="02020603050405020304" pitchFamily="18" charset="0"/>
                <a:cs typeface="Times New Roman" panose="02020603050405020304" pitchFamily="18" charset="0"/>
              </a:rPr>
              <a:t>đọc</a:t>
            </a:r>
            <a:r>
              <a:rPr lang="vi-VN" dirty="0">
                <a:solidFill>
                  <a:srgbClr val="FF0000"/>
                </a:solidFill>
                <a:latin typeface="Times New Roman" panose="02020603050405020304" pitchFamily="18" charset="0"/>
                <a:cs typeface="Times New Roman" panose="02020603050405020304" pitchFamily="18" charset="0"/>
              </a:rPr>
              <a:t> theo </a:t>
            </a:r>
            <a:r>
              <a:rPr lang="vi-VN" dirty="0" err="1">
                <a:solidFill>
                  <a:srgbClr val="FF0000"/>
                </a:solidFill>
                <a:latin typeface="Times New Roman" panose="02020603050405020304" pitchFamily="18" charset="0"/>
                <a:cs typeface="Times New Roman" panose="02020603050405020304" pitchFamily="18" charset="0"/>
              </a:rPr>
              <a:t>cặp</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384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3441</TotalTime>
  <Words>1319</Words>
  <Application>Microsoft Office PowerPoint</Application>
  <PresentationFormat>Custom</PresentationFormat>
  <Paragraphs>129</Paragraphs>
  <Slides>26</Slides>
  <Notes>4</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Kalam</vt:lpstr>
      <vt:lpstr>Arial</vt:lpstr>
      <vt:lpstr>UTM Avo</vt:lpstr>
      <vt:lpstr>Arial-Rounded</vt:lpstr>
      <vt:lpstr>UTM Cookies</vt:lpstr>
      <vt:lpstr>HP001 4 hàng</vt:lpstr>
      <vt:lpstr>Calibri Light</vt:lpstr>
      <vt:lpstr>Montserrat</vt:lpstr>
      <vt:lpstr>HP001</vt:lpstr>
      <vt:lpstr>Times New Roman</vt:lpstr>
      <vt:lpstr>Wingdings</vt:lpstr>
      <vt:lpstr>Calibri</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230</cp:revision>
  <dcterms:modified xsi:type="dcterms:W3CDTF">2022-04-26T02:58:31Z</dcterms:modified>
</cp:coreProperties>
</file>