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66" r:id="rId1"/>
    <p:sldMasterId id="2147483678" r:id="rId2"/>
  </p:sldMasterIdLst>
  <p:notesMasterIdLst>
    <p:notesMasterId r:id="rId39"/>
  </p:notesMasterIdLst>
  <p:sldIdLst>
    <p:sldId id="4152" r:id="rId3"/>
    <p:sldId id="4219" r:id="rId4"/>
    <p:sldId id="4403" r:id="rId5"/>
    <p:sldId id="4350" r:id="rId6"/>
    <p:sldId id="4375" r:id="rId7"/>
    <p:sldId id="4195" r:id="rId8"/>
    <p:sldId id="4289" r:id="rId9"/>
    <p:sldId id="4377" r:id="rId10"/>
    <p:sldId id="4378" r:id="rId11"/>
    <p:sldId id="4379" r:id="rId12"/>
    <p:sldId id="4380" r:id="rId13"/>
    <p:sldId id="4381" r:id="rId14"/>
    <p:sldId id="4382" r:id="rId15"/>
    <p:sldId id="4265" r:id="rId16"/>
    <p:sldId id="4376" r:id="rId17"/>
    <p:sldId id="4384" r:id="rId18"/>
    <p:sldId id="4386" r:id="rId19"/>
    <p:sldId id="4385" r:id="rId20"/>
    <p:sldId id="4202" r:id="rId21"/>
    <p:sldId id="4170" r:id="rId22"/>
    <p:sldId id="4387" r:id="rId23"/>
    <p:sldId id="4388" r:id="rId24"/>
    <p:sldId id="4389" r:id="rId25"/>
    <p:sldId id="4390" r:id="rId26"/>
    <p:sldId id="4391" r:id="rId27"/>
    <p:sldId id="4402" r:id="rId28"/>
    <p:sldId id="4392" r:id="rId29"/>
    <p:sldId id="4393" r:id="rId30"/>
    <p:sldId id="4394" r:id="rId31"/>
    <p:sldId id="4395" r:id="rId32"/>
    <p:sldId id="4396" r:id="rId33"/>
    <p:sldId id="4397" r:id="rId34"/>
    <p:sldId id="4398" r:id="rId35"/>
    <p:sldId id="4399" r:id="rId36"/>
    <p:sldId id="4400" r:id="rId37"/>
    <p:sldId id="4401" r:id="rId38"/>
  </p:sldIdLst>
  <p:sldSz cx="12192000" cy="6858000"/>
  <p:notesSz cx="6858000" cy="9144000"/>
  <p:embeddedFontLst>
    <p:embeddedFont>
      <p:font typeface="Calibri" panose="020F0502020204030204" pitchFamily="34" charset="0"/>
      <p:regular r:id="rId40"/>
      <p:bold r:id="rId41"/>
      <p:italic r:id="rId42"/>
      <p:boldItalic r:id="rId43"/>
    </p:embeddedFont>
    <p:embeddedFont>
      <p:font typeface="Calibri Light" panose="020F0302020204030204" pitchFamily="34" charset="0"/>
      <p:regular r:id="rId44"/>
      <p:italic r:id="rId45"/>
    </p:embeddedFont>
    <p:embeddedFont>
      <p:font typeface="Pangolin" panose="020B0604020202020204" charset="0"/>
      <p:regular r:id="rId46"/>
    </p:embeddedFont>
    <p:embeddedFont>
      <p:font typeface="Roboto" pitchFamily="2" charset="0"/>
      <p:regular r:id="rId47"/>
      <p:bold r:id="rId48"/>
      <p:italic r:id="rId49"/>
      <p:boldItalic r:id="rId50"/>
    </p:embeddedFont>
    <p:embeddedFont>
      <p:font typeface="Roboto Black" pitchFamily="2" charset="0"/>
      <p:regular r:id="rId51"/>
      <p:bold r:id="rId52"/>
      <p:boldItalic r:id="rId53"/>
    </p:embeddedFont>
  </p:embeddedFontLst>
  <p:defaultTextStyle>
    <a:defPPr>
      <a:defRPr lang="vi-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271FF"/>
    <a:srgbClr val="2B4A9D"/>
    <a:srgbClr val="F6D063"/>
    <a:srgbClr val="97C8F1"/>
    <a:srgbClr val="AFE3D0"/>
    <a:srgbClr val="F7959D"/>
    <a:srgbClr val="5A9B3F"/>
    <a:srgbClr val="E14FCC"/>
    <a:srgbClr val="6F7B57"/>
    <a:srgbClr val="29B1C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304" autoAdjust="0"/>
    <p:restoredTop sz="89601" autoAdjust="0"/>
  </p:normalViewPr>
  <p:slideViewPr>
    <p:cSldViewPr snapToGrid="0">
      <p:cViewPr varScale="1">
        <p:scale>
          <a:sx n="71" d="100"/>
          <a:sy n="71" d="100"/>
        </p:scale>
        <p:origin x="84" y="54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notesMaster" Target="notesMasters/notes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3.fntdata"/><Relationship Id="rId47" Type="http://schemas.openxmlformats.org/officeDocument/2006/relationships/font" Target="fonts/font8.fntdata"/><Relationship Id="rId50" Type="http://schemas.openxmlformats.org/officeDocument/2006/relationships/font" Target="fonts/font11.fntdata"/><Relationship Id="rId55"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font" Target="fonts/font7.fntdata"/><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font" Target="fonts/font2.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font" Target="fonts/font1.fntdata"/><Relationship Id="rId45" Type="http://schemas.openxmlformats.org/officeDocument/2006/relationships/font" Target="fonts/font6.fntdata"/><Relationship Id="rId53" Type="http://schemas.openxmlformats.org/officeDocument/2006/relationships/font" Target="fonts/font14.fntdata"/><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font" Target="fonts/font10.fntdata"/><Relationship Id="rId57"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5.fntdata"/><Relationship Id="rId52" Type="http://schemas.openxmlformats.org/officeDocument/2006/relationships/font" Target="fonts/font13.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font" Target="fonts/font4.fntdata"/><Relationship Id="rId48" Type="http://schemas.openxmlformats.org/officeDocument/2006/relationships/font" Target="fonts/font9.fntdata"/><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font" Target="fonts/font12.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vi-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886C9A-2569-46F8-987B-630E79973BE1}" type="datetimeFigureOut">
              <a:rPr lang="vi-VN" smtClean="0"/>
              <a:t>07/09/2023</a:t>
            </a:fld>
            <a:endParaRPr lang="vi-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vi-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vi-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vi-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BEB516E-07DC-497B-9789-361D47A843FC}" type="slidenum">
              <a:rPr lang="vi-VN" smtClean="0"/>
              <a:t>‹#›</a:t>
            </a:fld>
            <a:endParaRPr lang="vi-VN"/>
          </a:p>
        </p:txBody>
      </p:sp>
    </p:spTree>
    <p:extLst>
      <p:ext uri="{BB962C8B-B14F-4D97-AF65-F5344CB8AC3E}">
        <p14:creationId xmlns:p14="http://schemas.microsoft.com/office/powerpoint/2010/main" val="14530633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phổ biến luật chơi, có thể chơi chung hoặc chia thành các dội chơi, đội nào có bạn làm không đúng sẽ bị loại</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2</a:t>
            </a:fld>
            <a:endParaRPr lang="vi-VN"/>
          </a:p>
        </p:txBody>
      </p:sp>
    </p:spTree>
    <p:extLst>
      <p:ext uri="{BB962C8B-B14F-4D97-AF65-F5344CB8AC3E}">
        <p14:creationId xmlns:p14="http://schemas.microsoft.com/office/powerpoint/2010/main" val="22687459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a:t>GV dẫn dắt</a:t>
            </a:r>
            <a:r>
              <a:rPr lang="en-US"/>
              <a:t>:</a:t>
            </a:r>
            <a:r>
              <a:rPr lang="en-US" baseline="0"/>
              <a:t> bạn nhỏ đang làm gì? . Việc làm đó có lợi ích gì? (môi trường sống của cá sạch sẽ vệ sinh)</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11</a:t>
            </a:fld>
            <a:endParaRPr lang="vi-VN"/>
          </a:p>
        </p:txBody>
      </p:sp>
    </p:spTree>
    <p:extLst>
      <p:ext uri="{BB962C8B-B14F-4D97-AF65-F5344CB8AC3E}">
        <p14:creationId xmlns:p14="http://schemas.microsoft.com/office/powerpoint/2010/main" val="36509660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trình</a:t>
            </a:r>
            <a:r>
              <a:rPr lang="en-US" baseline="0"/>
              <a:t> bày, bạn khác nhận xét bổ sung. Cho HS xem video và hỏi, có những việc làm nào đã kể tên, việc chưa kể, việc nào em đã làm cho vật nuôi.</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12</a:t>
            </a:fld>
            <a:endParaRPr lang="vi-VN"/>
          </a:p>
        </p:txBody>
      </p:sp>
    </p:spTree>
    <p:extLst>
      <p:ext uri="{BB962C8B-B14F-4D97-AF65-F5344CB8AC3E}">
        <p14:creationId xmlns:p14="http://schemas.microsoft.com/office/powerpoint/2010/main" val="10833890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a:t>
            </a:r>
            <a:r>
              <a:rPr lang="en-US"/>
              <a:t>cho HS trình</a:t>
            </a:r>
            <a:r>
              <a:rPr lang="en-US" baseline="0"/>
              <a:t> bày, bạn khác nhận xét bổ sung. Cho HS xem video và hỏi, có những việc làm nào đã kể tên, việc chưa kể, việc nào em đã làm cho vật nuôi</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13</a:t>
            </a:fld>
            <a:endParaRPr lang="vi-VN"/>
          </a:p>
        </p:txBody>
      </p:sp>
    </p:spTree>
    <p:extLst>
      <p:ext uri="{BB962C8B-B14F-4D97-AF65-F5344CB8AC3E}">
        <p14:creationId xmlns:p14="http://schemas.microsoft.com/office/powerpoint/2010/main" val="33054100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2.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14</a:t>
            </a:fld>
            <a:endParaRPr lang="vi-VN"/>
          </a:p>
        </p:txBody>
      </p:sp>
    </p:spTree>
    <p:extLst>
      <p:ext uri="{BB962C8B-B14F-4D97-AF65-F5344CB8AC3E}">
        <p14:creationId xmlns:p14="http://schemas.microsoft.com/office/powerpoint/2010/main" val="35020014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a:t>
            </a:r>
            <a:r>
              <a:rPr lang="en-US"/>
              <a:t>:</a:t>
            </a:r>
            <a:r>
              <a:rPr lang="en-US" baseline="0"/>
              <a:t> em nhìn thấy gì? Bạn chơi đùa thế có đúng không? Cần phải làm gì để giữa an toàn trong trường hợp này? Em khuyên bạn điều gì?</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15</a:t>
            </a:fld>
            <a:endParaRPr lang="vi-VN"/>
          </a:p>
        </p:txBody>
      </p:sp>
    </p:spTree>
    <p:extLst>
      <p:ext uri="{BB962C8B-B14F-4D97-AF65-F5344CB8AC3E}">
        <p14:creationId xmlns:p14="http://schemas.microsoft.com/office/powerpoint/2010/main" val="39927446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a:t>
            </a:r>
            <a:r>
              <a:rPr lang="en-US"/>
              <a:t>:</a:t>
            </a:r>
            <a:r>
              <a:rPr lang="en-US" baseline="0"/>
              <a:t> em nhìn thấy gì? Bạn chơi đùa thế có đúng không? Cần phải làm gì để giữa an toàn trong trường hợp này? Em khuyên bạn điều gì?</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16</a:t>
            </a:fld>
            <a:endParaRPr lang="vi-VN"/>
          </a:p>
        </p:txBody>
      </p:sp>
    </p:spTree>
    <p:extLst>
      <p:ext uri="{BB962C8B-B14F-4D97-AF65-F5344CB8AC3E}">
        <p14:creationId xmlns:p14="http://schemas.microsoft.com/office/powerpoint/2010/main" val="431833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a:t>
            </a:r>
            <a:r>
              <a:rPr lang="en-US"/>
              <a:t>,</a:t>
            </a:r>
            <a:r>
              <a:rPr lang="en-US" baseline="0"/>
              <a:t> gợi ý cho HS về những nguy hiểm, tác hại của những việc làm đối lập, để HS khám phá ra cần phải làm gì trong trường hợp đó</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17</a:t>
            </a:fld>
            <a:endParaRPr lang="vi-VN"/>
          </a:p>
        </p:txBody>
      </p:sp>
    </p:spTree>
    <p:extLst>
      <p:ext uri="{BB962C8B-B14F-4D97-AF65-F5344CB8AC3E}">
        <p14:creationId xmlns:p14="http://schemas.microsoft.com/office/powerpoint/2010/main" val="1595840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3.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18</a:t>
            </a:fld>
            <a:endParaRPr lang="vi-VN"/>
          </a:p>
        </p:txBody>
      </p:sp>
    </p:spTree>
    <p:extLst>
      <p:ext uri="{BB962C8B-B14F-4D97-AF65-F5344CB8AC3E}">
        <p14:creationId xmlns:p14="http://schemas.microsoft.com/office/powerpoint/2010/main" val="29347376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yêu</a:t>
            </a:r>
            <a:r>
              <a:rPr lang="en-US" baseline="0"/>
              <a:t> cầu HS chuẩn bị nguyên, vật liệu cho buổi học sau</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19</a:t>
            </a:fld>
            <a:endParaRPr lang="vi-VN"/>
          </a:p>
        </p:txBody>
      </p:sp>
    </p:spTree>
    <p:extLst>
      <p:ext uri="{BB962C8B-B14F-4D97-AF65-F5344CB8AC3E}">
        <p14:creationId xmlns:p14="http://schemas.microsoft.com/office/powerpoint/2010/main" val="18611944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95674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3</a:t>
            </a:fld>
            <a:endParaRPr lang="vi-VN"/>
          </a:p>
        </p:txBody>
      </p:sp>
    </p:spTree>
    <p:extLst>
      <p:ext uri="{BB962C8B-B14F-4D97-AF65-F5344CB8AC3E}">
        <p14:creationId xmlns:p14="http://schemas.microsoft.com/office/powerpoint/2010/main" val="17622656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a:t>
            </a:r>
            <a:r>
              <a:rPr lang="en-US" baseline="0">
                <a:latin typeface="Times New Roman" panose="02020603050405020304" pitchFamily="18" charset="0"/>
                <a:cs typeface="Times New Roman" panose="02020603050405020304" pitchFamily="18" charset="0"/>
              </a:rPr>
              <a:t> nhắc lại nội dung bài học trước, cho HS chia sẻ ý tưởng làm sản phẩm, gợi ý những cách làm sáng tạo. Khi cho HS thảo luận, GV chiếu tiêu chí sản phẩm và yêu cầu HS thảo luận dựa vào các tiêu chí đó.</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231725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nêu</a:t>
            </a:r>
            <a:r>
              <a:rPr lang="en-US" baseline="0">
                <a:latin typeface="Times New Roman" panose="02020603050405020304" pitchFamily="18" charset="0"/>
                <a:cs typeface="Times New Roman" panose="02020603050405020304" pitchFamily="18" charset="0"/>
              </a:rPr>
              <a:t> ra tiêu chí sản phẩm,</a:t>
            </a:r>
            <a:r>
              <a:rPr lang="vi-VN">
                <a:latin typeface="Times New Roman" panose="02020603050405020304" pitchFamily="18" charset="0"/>
                <a:cs typeface="Times New Roman" panose="02020603050405020304" pitchFamily="18" charset="0"/>
              </a:rPr>
              <a:t> cho HS xem một vài ý tưởng</a:t>
            </a:r>
            <a:r>
              <a:rPr lang="en-US">
                <a:latin typeface="Times New Roman" panose="02020603050405020304" pitchFamily="18" charset="0"/>
                <a:cs typeface="Times New Roman" panose="02020603050405020304" pitchFamily="18" charset="0"/>
              </a:rPr>
              <a:t> sản</a:t>
            </a:r>
            <a:r>
              <a:rPr lang="en-US" baseline="0">
                <a:latin typeface="Times New Roman" panose="02020603050405020304" pitchFamily="18" charset="0"/>
                <a:cs typeface="Times New Roman" panose="02020603050405020304" pitchFamily="18" charset="0"/>
              </a:rPr>
              <a:t>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2018623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HS thảo</a:t>
            </a:r>
            <a:r>
              <a:rPr lang="en-US" baseline="0">
                <a:latin typeface="Times New Roman" panose="02020603050405020304" pitchFamily="18" charset="0"/>
                <a:cs typeface="Times New Roman" panose="02020603050405020304" pitchFamily="18" charset="0"/>
              </a:rPr>
              <a:t> luận thống nhất ý tưởng làm sản phẩm</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987563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a:t>
            </a:r>
            <a:r>
              <a:rPr lang="en-US" baseline="0"/>
              <a:t> </a:t>
            </a:r>
            <a:r>
              <a:rPr lang="vi-VN" baseline="0"/>
              <a:t>hướng dẫn HS hoàn thiện phiếu số </a:t>
            </a:r>
            <a:r>
              <a:rPr lang="en-US" baseline="0"/>
              <a:t>4</a:t>
            </a: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6742188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2.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26</a:t>
            </a:fld>
            <a:endParaRPr lang="vi-VN"/>
          </a:p>
        </p:txBody>
      </p:sp>
    </p:spTree>
    <p:extLst>
      <p:ext uri="{BB962C8B-B14F-4D97-AF65-F5344CB8AC3E}">
        <p14:creationId xmlns:p14="http://schemas.microsoft.com/office/powerpoint/2010/main" val="1927460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yêu</a:t>
            </a:r>
            <a:r>
              <a:rPr lang="en-US" dirty="0"/>
              <a:t> </a:t>
            </a:r>
            <a:r>
              <a:rPr lang="en-US" dirty="0" err="1"/>
              <a:t>cầu</a:t>
            </a:r>
            <a:r>
              <a:rPr lang="en-US" dirty="0"/>
              <a:t> </a:t>
            </a:r>
            <a:r>
              <a:rPr lang="en-US" dirty="0" err="1"/>
              <a:t>nhóm</a:t>
            </a:r>
            <a:r>
              <a:rPr lang="en-US" dirty="0"/>
              <a:t> HS </a:t>
            </a:r>
            <a:r>
              <a:rPr lang="en-US" dirty="0" err="1"/>
              <a:t>kiểm</a:t>
            </a:r>
            <a:r>
              <a:rPr lang="en-US" dirty="0"/>
              <a:t> </a:t>
            </a:r>
            <a:r>
              <a:rPr lang="en-US" dirty="0" err="1"/>
              <a:t>tra</a:t>
            </a:r>
            <a:r>
              <a:rPr lang="en-US" dirty="0"/>
              <a:t> </a:t>
            </a:r>
            <a:r>
              <a:rPr lang="en-US" dirty="0" err="1"/>
              <a:t>lại</a:t>
            </a:r>
            <a:r>
              <a:rPr lang="en-US" dirty="0"/>
              <a:t> </a:t>
            </a:r>
            <a:r>
              <a:rPr lang="en-US" dirty="0" err="1"/>
              <a:t>các</a:t>
            </a:r>
            <a:r>
              <a:rPr lang="en-US" dirty="0"/>
              <a:t> </a:t>
            </a:r>
            <a:r>
              <a:rPr lang="en-US" dirty="0" err="1"/>
              <a:t>nguyên</a:t>
            </a:r>
            <a:r>
              <a:rPr lang="en-US" dirty="0"/>
              <a:t>, </a:t>
            </a:r>
            <a:r>
              <a:rPr lang="en-US" dirty="0" err="1"/>
              <a:t>vật</a:t>
            </a:r>
            <a:r>
              <a:rPr lang="en-US" dirty="0"/>
              <a:t> </a:t>
            </a:r>
            <a:r>
              <a:rPr lang="en-US" dirty="0" err="1"/>
              <a:t>liệu</a:t>
            </a:r>
            <a:r>
              <a:rPr lang="en-US" dirty="0"/>
              <a:t> </a:t>
            </a:r>
            <a:r>
              <a:rPr lang="en-US" dirty="0" err="1"/>
              <a:t>của</a:t>
            </a:r>
            <a:r>
              <a:rPr lang="en-US" dirty="0"/>
              <a:t> </a:t>
            </a:r>
            <a:r>
              <a:rPr lang="en-US" dirty="0" err="1"/>
              <a:t>nhóm</a:t>
            </a:r>
            <a:r>
              <a:rPr lang="en-US" dirty="0"/>
              <a:t> </a:t>
            </a:r>
            <a:r>
              <a:rPr lang="en-US" dirty="0" err="1"/>
              <a:t>theo</a:t>
            </a:r>
            <a:r>
              <a:rPr lang="en-US" dirty="0"/>
              <a:t> </a:t>
            </a:r>
            <a:r>
              <a:rPr lang="en-US" dirty="0" err="1"/>
              <a:t>phiếu</a:t>
            </a:r>
            <a:r>
              <a:rPr lang="en-US" dirty="0"/>
              <a:t> </a:t>
            </a:r>
            <a:r>
              <a:rPr lang="en-US" dirty="0" err="1"/>
              <a:t>học</a:t>
            </a:r>
            <a:r>
              <a:rPr lang="en-US" dirty="0"/>
              <a:t> </a:t>
            </a:r>
            <a:r>
              <a:rPr lang="en-US" dirty="0" err="1"/>
              <a:t>tập</a:t>
            </a:r>
            <a:r>
              <a:rPr lang="en-US" dirty="0"/>
              <a:t>, </a:t>
            </a:r>
            <a:r>
              <a:rPr lang="en-US" dirty="0" err="1"/>
              <a:t>nếu</a:t>
            </a:r>
            <a:r>
              <a:rPr lang="en-US" dirty="0"/>
              <a:t> </a:t>
            </a:r>
            <a:r>
              <a:rPr lang="en-US" dirty="0" err="1"/>
              <a:t>có</a:t>
            </a:r>
            <a:r>
              <a:rPr lang="en-US" dirty="0"/>
              <a:t> </a:t>
            </a:r>
            <a:r>
              <a:rPr lang="en-US" dirty="0" err="1"/>
              <a:t>khác</a:t>
            </a:r>
            <a:r>
              <a:rPr lang="en-US" dirty="0"/>
              <a:t> </a:t>
            </a:r>
            <a:r>
              <a:rPr lang="en-US" dirty="0" err="1"/>
              <a:t>thì</a:t>
            </a:r>
            <a:r>
              <a:rPr lang="en-US" dirty="0"/>
              <a:t> </a:t>
            </a:r>
            <a:r>
              <a:rPr lang="en-US" dirty="0" err="1"/>
              <a:t>bổ</a:t>
            </a:r>
            <a:r>
              <a:rPr lang="en-US" dirty="0"/>
              <a:t> sung </a:t>
            </a:r>
            <a:r>
              <a:rPr lang="en-US" dirty="0" err="1"/>
              <a:t>vào</a:t>
            </a:r>
            <a:r>
              <a:rPr lang="en-US" dirty="0"/>
              <a:t> </a:t>
            </a:r>
            <a:r>
              <a:rPr lang="en-US" dirty="0" err="1"/>
              <a:t>phiếu</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31630505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cho</a:t>
            </a:r>
            <a:r>
              <a:rPr lang="en-US" dirty="0"/>
              <a:t> HS </a:t>
            </a:r>
            <a:r>
              <a:rPr lang="en-US" dirty="0" err="1"/>
              <a:t>quan</a:t>
            </a:r>
            <a:r>
              <a:rPr lang="en-US" dirty="0"/>
              <a:t> </a:t>
            </a:r>
            <a:r>
              <a:rPr lang="en-US" dirty="0" err="1"/>
              <a:t>sát</a:t>
            </a:r>
            <a:r>
              <a:rPr lang="en-US" dirty="0"/>
              <a:t> </a:t>
            </a:r>
            <a:r>
              <a:rPr lang="en-US" dirty="0" err="1"/>
              <a:t>một</a:t>
            </a:r>
            <a:r>
              <a:rPr lang="en-US" dirty="0"/>
              <a:t> </a:t>
            </a:r>
            <a:r>
              <a:rPr lang="en-US" dirty="0" err="1"/>
              <a:t>số</a:t>
            </a:r>
            <a:r>
              <a:rPr lang="en-US" dirty="0"/>
              <a:t> </a:t>
            </a:r>
            <a:r>
              <a:rPr lang="en-US" dirty="0" err="1"/>
              <a:t>mẫu</a:t>
            </a:r>
            <a:r>
              <a:rPr lang="en-US" dirty="0"/>
              <a:t> </a:t>
            </a:r>
            <a:r>
              <a:rPr lang="en-US" dirty="0" err="1"/>
              <a:t>trên</a:t>
            </a:r>
            <a:r>
              <a:rPr lang="en-US" dirty="0"/>
              <a:t>, </a:t>
            </a:r>
            <a:r>
              <a:rPr lang="en-US" dirty="0" err="1"/>
              <a:t>cho</a:t>
            </a:r>
            <a:r>
              <a:rPr lang="en-US" dirty="0"/>
              <a:t> HS </a:t>
            </a:r>
            <a:r>
              <a:rPr lang="en-US" dirty="0" err="1"/>
              <a:t>trình</a:t>
            </a:r>
            <a:r>
              <a:rPr lang="en-US" dirty="0"/>
              <a:t> </a:t>
            </a:r>
            <a:r>
              <a:rPr lang="en-US" dirty="0" err="1"/>
              <a:t>bày</a:t>
            </a:r>
            <a:r>
              <a:rPr lang="en-US" dirty="0"/>
              <a:t> </a:t>
            </a:r>
            <a:r>
              <a:rPr lang="en-US" dirty="0" err="1"/>
              <a:t>mẫu</a:t>
            </a:r>
            <a:r>
              <a:rPr lang="en-US" dirty="0"/>
              <a:t> </a:t>
            </a:r>
            <a:r>
              <a:rPr lang="en-US" dirty="0" err="1"/>
              <a:t>của</a:t>
            </a:r>
            <a:r>
              <a:rPr lang="en-US" dirty="0"/>
              <a:t> </a:t>
            </a:r>
            <a:r>
              <a:rPr lang="en-US" dirty="0" err="1"/>
              <a:t>nhóm</a:t>
            </a:r>
            <a:r>
              <a:rPr lang="en-US" dirty="0"/>
              <a:t> </a:t>
            </a:r>
            <a:r>
              <a:rPr lang="en-US" dirty="0" err="1"/>
              <a:t>mình</a:t>
            </a:r>
            <a:r>
              <a:rPr lang="en-US" dirty="0"/>
              <a:t>. </a:t>
            </a:r>
            <a:r>
              <a:rPr lang="en-US" dirty="0" err="1"/>
              <a:t>Các</a:t>
            </a:r>
            <a:r>
              <a:rPr lang="en-US" dirty="0"/>
              <a:t> </a:t>
            </a:r>
            <a:r>
              <a:rPr lang="en-US" dirty="0" err="1"/>
              <a:t>nhóm</a:t>
            </a:r>
            <a:r>
              <a:rPr lang="en-US" dirty="0"/>
              <a:t> </a:t>
            </a:r>
            <a:r>
              <a:rPr lang="en-US" dirty="0" err="1"/>
              <a:t>khác</a:t>
            </a:r>
            <a:r>
              <a:rPr lang="en-US" dirty="0"/>
              <a:t> </a:t>
            </a:r>
            <a:r>
              <a:rPr lang="en-US" dirty="0" err="1"/>
              <a:t>đặt</a:t>
            </a:r>
            <a:r>
              <a:rPr lang="en-US" dirty="0"/>
              <a:t> </a:t>
            </a:r>
            <a:r>
              <a:rPr lang="en-US" dirty="0" err="1"/>
              <a:t>câu</a:t>
            </a:r>
            <a:r>
              <a:rPr lang="en-US" dirty="0"/>
              <a:t> </a:t>
            </a:r>
            <a:r>
              <a:rPr lang="en-US" dirty="0" err="1"/>
              <a:t>hỏi</a:t>
            </a:r>
            <a:r>
              <a:rPr lang="en-US" dirty="0"/>
              <a:t> </a:t>
            </a:r>
            <a:r>
              <a:rPr lang="en-US" dirty="0" err="1"/>
              <a:t>nếu</a:t>
            </a:r>
            <a:r>
              <a:rPr lang="en-US" dirty="0"/>
              <a:t> </a:t>
            </a:r>
            <a:r>
              <a:rPr lang="en-US" dirty="0" err="1"/>
              <a:t>có</a:t>
            </a:r>
            <a:r>
              <a:rPr lang="en-US" dirty="0"/>
              <a:t> </a:t>
            </a:r>
            <a:r>
              <a:rPr lang="en-US" dirty="0" err="1"/>
              <a:t>thắc</a:t>
            </a:r>
            <a:r>
              <a:rPr lang="en-US" dirty="0"/>
              <a:t> </a:t>
            </a:r>
            <a:r>
              <a:rPr lang="en-US" dirty="0" err="1"/>
              <a:t>mắc</a:t>
            </a:r>
            <a:r>
              <a:rPr lang="en-US" dirty="0"/>
              <a:t> </a:t>
            </a:r>
            <a:r>
              <a:rPr lang="en-US" dirty="0" err="1"/>
              <a:t>hoặc</a:t>
            </a:r>
            <a:r>
              <a:rPr lang="en-US" dirty="0"/>
              <a:t> </a:t>
            </a:r>
            <a:r>
              <a:rPr lang="en-US" dirty="0" err="1"/>
              <a:t>góp</a:t>
            </a:r>
            <a:r>
              <a:rPr lang="en-US" dirty="0"/>
              <a:t> ý</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475479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3773861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107510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hướng</a:t>
            </a:r>
            <a:r>
              <a:rPr lang="en-US" baseline="0">
                <a:latin typeface="Times New Roman" panose="02020603050405020304" pitchFamily="18" charset="0"/>
                <a:cs typeface="Times New Roman" panose="02020603050405020304" pitchFamily="18" charset="0"/>
              </a:rPr>
              <a:t> dẫn HS thực hiện</a:t>
            </a:r>
            <a:endParaRPr lang="vi-VN"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672371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gợi</a:t>
            </a:r>
            <a:r>
              <a:rPr lang="en-US" baseline="0"/>
              <a:t> ý cho HS trả lời, sau đó chiếu hình ảnh các con vật và hỏi xem em có từng thấy hoặc nuôi chúng chưa? Hãy mô tả về nó</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4</a:t>
            </a:fld>
            <a:endParaRPr lang="vi-VN"/>
          </a:p>
        </p:txBody>
      </p:sp>
    </p:spTree>
    <p:extLst>
      <p:ext uri="{BB962C8B-B14F-4D97-AF65-F5344CB8AC3E}">
        <p14:creationId xmlns:p14="http://schemas.microsoft.com/office/powerpoint/2010/main" val="399263363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Times New Roman" panose="02020603050405020304" pitchFamily="18" charset="0"/>
                <a:cs typeface="Times New Roman" panose="02020603050405020304" pitchFamily="18" charset="0"/>
              </a:rPr>
              <a:t>GV cho HS kiểm</a:t>
            </a:r>
            <a:r>
              <a:rPr lang="en-US" baseline="0">
                <a:latin typeface="Times New Roman" panose="02020603050405020304" pitchFamily="18" charset="0"/>
                <a:cs typeface="Times New Roman" panose="02020603050405020304" pitchFamily="18" charset="0"/>
              </a:rPr>
              <a:t> tra sản phẩm so với tiêu chí để điều chỉnh, hoàn thiện sản phẩm. </a:t>
            </a:r>
            <a:endParaRPr lang="en-US" dirty="0">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7106112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tổ chức cho các nhóm </a:t>
            </a:r>
            <a:r>
              <a:rPr lang="en-US">
                <a:latin typeface="Times New Roman" panose="02020603050405020304" pitchFamily="18" charset="0"/>
                <a:cs typeface="Times New Roman" panose="02020603050405020304" pitchFamily="18" charset="0"/>
              </a:rPr>
              <a:t>trình</a:t>
            </a:r>
            <a:r>
              <a:rPr lang="en-US" baseline="0">
                <a:latin typeface="Times New Roman" panose="02020603050405020304" pitchFamily="18" charset="0"/>
                <a:cs typeface="Times New Roman" panose="02020603050405020304" pitchFamily="18" charset="0"/>
              </a:rPr>
              <a:t> bày sản phẩm: nhà làm cho vật nuôi nào? Có hình dạng, kích thước thế nào? Làm bằng vật liệu gì? Trang trí thế nào? Cách làm thế nào</a:t>
            </a:r>
            <a:endParaRPr lang="vi-VN">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1592473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latin typeface="Times New Roman" panose="02020603050405020304" pitchFamily="18" charset="0"/>
                <a:cs typeface="Times New Roman" panose="02020603050405020304" pitchFamily="18" charset="0"/>
              </a:rPr>
              <a:t>GV </a:t>
            </a:r>
            <a:r>
              <a:rPr lang="en-US">
                <a:latin typeface="Times New Roman" panose="02020603050405020304" pitchFamily="18" charset="0"/>
                <a:cs typeface="Times New Roman" panose="02020603050405020304" pitchFamily="18" charset="0"/>
              </a:rPr>
              <a:t>cho HS quan sát</a:t>
            </a:r>
            <a:r>
              <a:rPr lang="en-US" baseline="0">
                <a:latin typeface="Times New Roman" panose="02020603050405020304" pitchFamily="18" charset="0"/>
                <a:cs typeface="Times New Roman" panose="02020603050405020304" pitchFamily="18" charset="0"/>
              </a:rPr>
              <a:t> và bình chọn sản phẩm đẹp nhất, thích nhất, giải thích lí do</a:t>
            </a:r>
            <a:endParaRPr lang="vi-VN">
              <a:latin typeface="Times New Roman" panose="02020603050405020304" pitchFamily="18" charset="0"/>
              <a:cs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400265501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GV </a:t>
            </a:r>
            <a:r>
              <a:rPr lang="en-US" dirty="0" err="1"/>
              <a:t>hướng</a:t>
            </a:r>
            <a:r>
              <a:rPr lang="en-US" dirty="0"/>
              <a:t> </a:t>
            </a:r>
            <a:r>
              <a:rPr lang="en-US" dirty="0" err="1"/>
              <a:t>dẫn</a:t>
            </a:r>
            <a:r>
              <a:rPr lang="en-US" dirty="0"/>
              <a:t> HS </a:t>
            </a:r>
            <a:r>
              <a:rPr lang="en-US" dirty="0" err="1"/>
              <a:t>đánh</a:t>
            </a:r>
            <a:r>
              <a:rPr lang="en-US" dirty="0"/>
              <a:t> </a:t>
            </a:r>
            <a:r>
              <a:rPr lang="en-US" dirty="0" err="1"/>
              <a:t>giá</a:t>
            </a:r>
            <a:r>
              <a:rPr lang="en-US" dirty="0"/>
              <a:t> </a:t>
            </a:r>
            <a:r>
              <a:rPr lang="en-US" dirty="0" err="1"/>
              <a:t>theo</a:t>
            </a:r>
            <a:r>
              <a:rPr lang="en-US" dirty="0"/>
              <a:t> </a:t>
            </a:r>
            <a:r>
              <a:rPr lang="en-US" dirty="0" err="1"/>
              <a:t>từng</a:t>
            </a:r>
            <a:r>
              <a:rPr lang="en-US" dirty="0"/>
              <a:t> </a:t>
            </a:r>
            <a:r>
              <a:rPr lang="en-US" dirty="0" err="1"/>
              <a:t>tiêu</a:t>
            </a:r>
            <a:r>
              <a:rPr lang="en-US" dirty="0"/>
              <a:t> </a:t>
            </a:r>
            <a:r>
              <a:rPr lang="en-US" dirty="0" err="1"/>
              <a:t>chí</a:t>
            </a:r>
            <a:r>
              <a:rPr lang="en-US" dirty="0"/>
              <a:t> </a:t>
            </a:r>
            <a:r>
              <a:rPr lang="en-US" dirty="0" err="1"/>
              <a:t>bằng</a:t>
            </a:r>
            <a:r>
              <a:rPr lang="en-US" dirty="0"/>
              <a:t> </a:t>
            </a:r>
            <a:r>
              <a:rPr lang="en-US" dirty="0" err="1"/>
              <a:t>hình</a:t>
            </a:r>
            <a:r>
              <a:rPr lang="en-US" dirty="0"/>
              <a:t> </a:t>
            </a:r>
            <a:r>
              <a:rPr lang="en-US" dirty="0" err="1"/>
              <a:t>dán</a:t>
            </a:r>
            <a:r>
              <a:rPr lang="en-US" dirty="0"/>
              <a:t>. </a:t>
            </a:r>
            <a:r>
              <a:rPr lang="en-US" dirty="0" err="1"/>
              <a:t>Có</a:t>
            </a:r>
            <a:r>
              <a:rPr lang="en-US" dirty="0"/>
              <a:t> </a:t>
            </a:r>
            <a:r>
              <a:rPr lang="en-US" dirty="0" err="1"/>
              <a:t>thể</a:t>
            </a:r>
            <a:r>
              <a:rPr lang="en-US" dirty="0"/>
              <a:t> </a:t>
            </a:r>
            <a:r>
              <a:rPr lang="en-US" dirty="0" err="1"/>
              <a:t>tặng</a:t>
            </a:r>
            <a:r>
              <a:rPr lang="en-US" dirty="0"/>
              <a:t> </a:t>
            </a:r>
            <a:r>
              <a:rPr lang="en-US" dirty="0" err="1"/>
              <a:t>thêm</a:t>
            </a:r>
            <a:r>
              <a:rPr lang="en-US" dirty="0"/>
              <a:t> </a:t>
            </a:r>
            <a:r>
              <a:rPr lang="en-US" dirty="0" err="1"/>
              <a:t>hình</a:t>
            </a:r>
            <a:r>
              <a:rPr lang="en-US" dirty="0"/>
              <a:t> </a:t>
            </a:r>
            <a:r>
              <a:rPr lang="en-US" dirty="0" err="1"/>
              <a:t>dán</a:t>
            </a:r>
            <a:r>
              <a:rPr lang="en-US" dirty="0"/>
              <a:t> </a:t>
            </a:r>
            <a:r>
              <a:rPr lang="en-US" dirty="0" err="1"/>
              <a:t>cho</a:t>
            </a:r>
            <a:r>
              <a:rPr lang="en-US" dirty="0"/>
              <a:t> </a:t>
            </a:r>
            <a:r>
              <a:rPr lang="en-US" dirty="0" err="1"/>
              <a:t>điểm</a:t>
            </a:r>
            <a:r>
              <a:rPr lang="en-US" dirty="0"/>
              <a:t> </a:t>
            </a:r>
            <a:r>
              <a:rPr lang="en-US" dirty="0" err="1"/>
              <a:t>sáng</a:t>
            </a:r>
            <a:r>
              <a:rPr lang="en-US" dirty="0"/>
              <a:t> </a:t>
            </a:r>
            <a:r>
              <a:rPr lang="en-US" dirty="0" err="1"/>
              <a:t>tạo</a:t>
            </a:r>
            <a:r>
              <a:rPr lang="en-US" dirty="0"/>
              <a:t>, </a:t>
            </a:r>
            <a:r>
              <a:rPr lang="en-US" dirty="0" err="1"/>
              <a:t>làm</a:t>
            </a:r>
            <a:r>
              <a:rPr lang="en-US" dirty="0"/>
              <a:t> </a:t>
            </a:r>
            <a:r>
              <a:rPr lang="en-US" dirty="0" err="1"/>
              <a:t>nhanh</a:t>
            </a:r>
            <a:r>
              <a:rPr lang="en-US" dirty="0"/>
              <a:t>, </a:t>
            </a:r>
            <a:r>
              <a:rPr lang="en-US" dirty="0" err="1"/>
              <a:t>đẹp</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2120758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Trong </a:t>
            </a:r>
            <a:r>
              <a:rPr lang="en-US" dirty="0" err="1"/>
              <a:t>quá</a:t>
            </a:r>
            <a:r>
              <a:rPr lang="en-US" dirty="0"/>
              <a:t> </a:t>
            </a:r>
            <a:r>
              <a:rPr lang="en-US" dirty="0" err="1"/>
              <a:t>trình</a:t>
            </a:r>
            <a:r>
              <a:rPr lang="en-US" dirty="0"/>
              <a:t> </a:t>
            </a:r>
            <a:r>
              <a:rPr lang="en-US" dirty="0" err="1"/>
              <a:t>dạy</a:t>
            </a:r>
            <a:r>
              <a:rPr lang="en-US" dirty="0"/>
              <a:t> </a:t>
            </a:r>
            <a:r>
              <a:rPr lang="en-US" dirty="0" err="1"/>
              <a:t>học</a:t>
            </a:r>
            <a:r>
              <a:rPr lang="en-US" dirty="0"/>
              <a:t>, GV </a:t>
            </a:r>
            <a:r>
              <a:rPr lang="en-US" dirty="0" err="1"/>
              <a:t>thường</a:t>
            </a:r>
            <a:r>
              <a:rPr lang="en-US" dirty="0"/>
              <a:t> </a:t>
            </a:r>
            <a:r>
              <a:rPr lang="en-US" dirty="0" err="1"/>
              <a:t>xuyên</a:t>
            </a:r>
            <a:r>
              <a:rPr lang="en-US" dirty="0"/>
              <a:t> </a:t>
            </a:r>
            <a:r>
              <a:rPr lang="en-US" dirty="0" err="1"/>
              <a:t>khuyến</a:t>
            </a:r>
            <a:r>
              <a:rPr lang="en-US" dirty="0"/>
              <a:t> </a:t>
            </a:r>
            <a:r>
              <a:rPr lang="en-US" dirty="0" err="1"/>
              <a:t>khích</a:t>
            </a:r>
            <a:r>
              <a:rPr lang="en-US" dirty="0"/>
              <a:t> HS </a:t>
            </a:r>
            <a:r>
              <a:rPr lang="en-US" dirty="0" err="1"/>
              <a:t>bằng</a:t>
            </a:r>
            <a:r>
              <a:rPr lang="en-US" dirty="0"/>
              <a:t> </a:t>
            </a:r>
            <a:r>
              <a:rPr lang="en-US" dirty="0" err="1"/>
              <a:t>các</a:t>
            </a:r>
            <a:r>
              <a:rPr lang="en-US" dirty="0"/>
              <a:t> </a:t>
            </a:r>
            <a:r>
              <a:rPr lang="en-US" dirty="0" err="1"/>
              <a:t>câu</a:t>
            </a:r>
            <a:r>
              <a:rPr lang="en-US" dirty="0"/>
              <a:t> </a:t>
            </a:r>
            <a:r>
              <a:rPr lang="en-US" dirty="0" err="1"/>
              <a:t>khen</a:t>
            </a:r>
            <a:r>
              <a:rPr lang="en-US" dirty="0"/>
              <a:t> </a:t>
            </a:r>
            <a:r>
              <a:rPr lang="en-US" dirty="0" err="1"/>
              <a:t>khi</a:t>
            </a:r>
            <a:r>
              <a:rPr lang="en-US" dirty="0"/>
              <a:t> HS </a:t>
            </a:r>
            <a:r>
              <a:rPr lang="en-US" dirty="0" err="1"/>
              <a:t>trả</a:t>
            </a:r>
            <a:r>
              <a:rPr lang="en-US" dirty="0"/>
              <a:t> </a:t>
            </a:r>
            <a:r>
              <a:rPr lang="en-US" dirty="0" err="1"/>
              <a:t>lời</a:t>
            </a:r>
            <a:r>
              <a:rPr lang="en-US" dirty="0"/>
              <a:t> </a:t>
            </a:r>
            <a:r>
              <a:rPr lang="en-US" dirty="0" err="1"/>
              <a:t>đúng</a:t>
            </a:r>
            <a:endParaRPr lang="vi-VN"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BEB516E-07DC-497B-9789-361D47A843FC}" type="slidenum">
              <a:rPr kumimoji="0" lang="vi-VN" sz="1200" b="0" i="0" u="none" strike="noStrike" kern="120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vi-VN" sz="12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46661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gợi</a:t>
            </a:r>
            <a:r>
              <a:rPr lang="en-US" baseline="0"/>
              <a:t> ý cho HS trả lời, gọi một số HS lên trình bày trước lớp</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5</a:t>
            </a:fld>
            <a:endParaRPr lang="vi-VN"/>
          </a:p>
        </p:txBody>
      </p:sp>
    </p:spTree>
    <p:extLst>
      <p:ext uri="{BB962C8B-B14F-4D97-AF65-F5344CB8AC3E}">
        <p14:creationId xmlns:p14="http://schemas.microsoft.com/office/powerpoint/2010/main" val="5959037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GV hướng</a:t>
            </a:r>
            <a:r>
              <a:rPr lang="en-US" baseline="0"/>
              <a:t> dẫn HS hoàn thiện phiếu học tập số 1. Cho HS thảo luận nhóm, sau đó đại diện HS lên trình bày phiếu học tập của nhóm. Các nhóm khác đặt câu hỏi nếu có thắc mắc học muốn góp 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6</a:t>
            </a:fld>
            <a:endParaRPr lang="vi-VN"/>
          </a:p>
        </p:txBody>
      </p:sp>
    </p:spTree>
    <p:extLst>
      <p:ext uri="{BB962C8B-B14F-4D97-AF65-F5344CB8AC3E}">
        <p14:creationId xmlns:p14="http://schemas.microsoft.com/office/powerpoint/2010/main" val="2327433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a:t>
            </a:r>
            <a:r>
              <a:rPr lang="en-US"/>
              <a:t>:</a:t>
            </a:r>
            <a:r>
              <a:rPr lang="en-US" baseline="0"/>
              <a:t> Em nhìn thấy bạn nhỏ đang ôm gì? (vật nuôi) Bạn đến đâu? (phòng khám thú y) Đến đây để làm gì? (khám bệnh hoặc tiêm phòng cho vật nuôi). Việc  làm đó có ích lợi gì? (phòng/chữa bệnh)</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7</a:t>
            </a:fld>
            <a:endParaRPr lang="vi-VN"/>
          </a:p>
        </p:txBody>
      </p:sp>
    </p:spTree>
    <p:extLst>
      <p:ext uri="{BB962C8B-B14F-4D97-AF65-F5344CB8AC3E}">
        <p14:creationId xmlns:p14="http://schemas.microsoft.com/office/powerpoint/2010/main" val="4066727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a:t>GV dẫn dắt</a:t>
            </a:r>
            <a:r>
              <a:rPr lang="en-US"/>
              <a:t>:</a:t>
            </a:r>
            <a:r>
              <a:rPr lang="en-US" baseline="0"/>
              <a:t> Em nhìn thấy bạn nhỏ đang làm gì? (tắm cho mèo) mèo con có thích không? (mèo thích vì mặt mỉm cười). Việc làm đó có ích lợi gì? (để vật nuôi sạch sẽ)</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8</a:t>
            </a:fld>
            <a:endParaRPr lang="vi-VN"/>
          </a:p>
        </p:txBody>
      </p:sp>
    </p:spTree>
    <p:extLst>
      <p:ext uri="{BB962C8B-B14F-4D97-AF65-F5344CB8AC3E}">
        <p14:creationId xmlns:p14="http://schemas.microsoft.com/office/powerpoint/2010/main" val="2315445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a:t>GV dẫn dắt</a:t>
            </a:r>
            <a:r>
              <a:rPr lang="en-US"/>
              <a:t>:</a:t>
            </a:r>
            <a:r>
              <a:rPr lang="en-US" baseline="0"/>
              <a:t> Em miêu tả những gì em nhìn thấy trong bức tranh. (bạn nhỏ cầm cỏ, con bò đang ăn cỏ). Vậy bạn nhỏ đang làm gì? (cho bò ăn cỏ). Việc làm đó có lợi ích gì? (giúp con bò no bụng, duy trì sức sống)</a:t>
            </a:r>
            <a:endParaRPr lang="en-US"/>
          </a:p>
          <a:p>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9</a:t>
            </a:fld>
            <a:endParaRPr lang="vi-VN"/>
          </a:p>
        </p:txBody>
      </p:sp>
    </p:spTree>
    <p:extLst>
      <p:ext uri="{BB962C8B-B14F-4D97-AF65-F5344CB8AC3E}">
        <p14:creationId xmlns:p14="http://schemas.microsoft.com/office/powerpoint/2010/main" val="24845231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vi-VN"/>
              <a:t>GV dẫn dắt</a:t>
            </a:r>
            <a:r>
              <a:rPr lang="en-US"/>
              <a:t>:</a:t>
            </a:r>
            <a:r>
              <a:rPr lang="en-US" baseline="0"/>
              <a:t> Em miêu tả những gì em nhìn thấy trong bức tranh. Việc làm đó có lợi ích gì? (chỗ ở của mèo sạch sẽ, thì mèo cũng sạch sẽ, nhà cửa cũng sạch)</a:t>
            </a:r>
            <a:endParaRPr lang="en-US"/>
          </a:p>
        </p:txBody>
      </p:sp>
      <p:sp>
        <p:nvSpPr>
          <p:cNvPr id="4" name="Slide Number Placeholder 3"/>
          <p:cNvSpPr>
            <a:spLocks noGrp="1"/>
          </p:cNvSpPr>
          <p:nvPr>
            <p:ph type="sldNum" sz="quarter" idx="10"/>
          </p:nvPr>
        </p:nvSpPr>
        <p:spPr/>
        <p:txBody>
          <a:bodyPr/>
          <a:lstStyle/>
          <a:p>
            <a:fld id="{EBEB516E-07DC-497B-9789-361D47A843FC}" type="slidenum">
              <a:rPr lang="vi-VN" smtClean="0"/>
              <a:t>10</a:t>
            </a:fld>
            <a:endParaRPr lang="vi-VN"/>
          </a:p>
        </p:txBody>
      </p:sp>
    </p:spTree>
    <p:extLst>
      <p:ext uri="{BB962C8B-B14F-4D97-AF65-F5344CB8AC3E}">
        <p14:creationId xmlns:p14="http://schemas.microsoft.com/office/powerpoint/2010/main" val="23790229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95193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75274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6003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10508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039368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20091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422978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5488601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09969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668269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16844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03503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019998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943675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5375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62112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21879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4667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34887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23671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33669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5811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8242371"/>
      </p:ext>
    </p:extLst>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3653BE2C-E51D-4510-9725-C27103462189}"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9/7/2023</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935CA8D5-547D-4DAF-87A9-E2331C496A12}"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4926624"/>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microsoft.com/office/2007/relationships/hdphoto" Target="../media/hdphoto4.wdp"/><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8.png"/><Relationship Id="rId5" Type="http://schemas.openxmlformats.org/officeDocument/2006/relationships/image" Target="../media/image3.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9.png"/><Relationship Id="rId5" Type="http://schemas.openxmlformats.org/officeDocument/2006/relationships/image" Target="../media/image3.png"/><Relationship Id="rId4" Type="http://schemas.openxmlformats.org/officeDocument/2006/relationships/notesSlide" Target="../notesSlides/notesSlide1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png"/><Relationship Id="rId7"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6.png"/><Relationship Id="rId5" Type="http://schemas.microsoft.com/office/2007/relationships/hdphoto" Target="../media/hdphoto5.wdp"/><Relationship Id="rId10" Type="http://schemas.openxmlformats.org/officeDocument/2006/relationships/image" Target="../media/image30.png"/><Relationship Id="rId4" Type="http://schemas.openxmlformats.org/officeDocument/2006/relationships/image" Target="../media/image25.png"/><Relationship Id="rId9" Type="http://schemas.openxmlformats.org/officeDocument/2006/relationships/image" Target="../media/image29.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png"/><Relationship Id="rId1" Type="http://schemas.openxmlformats.org/officeDocument/2006/relationships/slideLayout" Target="../slideLayouts/slideLayout12.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2.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44.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1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6.xml"/><Relationship Id="rId1" Type="http://schemas.openxmlformats.org/officeDocument/2006/relationships/slideLayout" Target="../slideLayouts/slideLayout12.xml"/><Relationship Id="rId5" Type="http://schemas.openxmlformats.org/officeDocument/2006/relationships/image" Target="../media/image47.png"/><Relationship Id="rId4" Type="http://schemas.openxmlformats.org/officeDocument/2006/relationships/image" Target="../media/image46.png"/></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12.xml"/><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12.xml"/><Relationship Id="rId4" Type="http://schemas.openxmlformats.org/officeDocument/2006/relationships/image" Target="../media/image51.png"/></Relationships>
</file>

<file path=ppt/slides/_rels/slide3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2.xml"/><Relationship Id="rId6" Type="http://schemas.openxmlformats.org/officeDocument/2006/relationships/image" Target="../media/image54.png"/><Relationship Id="rId5" Type="http://schemas.openxmlformats.org/officeDocument/2006/relationships/image" Target="../media/image38.png"/><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8.png"/><Relationship Id="rId2" Type="http://schemas.openxmlformats.org/officeDocument/2006/relationships/notesSlide" Target="../notesSlides/notesSlide33.xml"/><Relationship Id="rId1" Type="http://schemas.openxmlformats.org/officeDocument/2006/relationships/slideLayout" Target="../slideLayouts/slideLayout12.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32.pn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4.xml"/><Relationship Id="rId1" Type="http://schemas.openxmlformats.org/officeDocument/2006/relationships/slideLayout" Target="../slideLayouts/slideLayout12.xml"/><Relationship Id="rId4" Type="http://schemas.openxmlformats.org/officeDocument/2006/relationships/image" Target="../media/image32.png"/></Relationships>
</file>

<file path=ppt/slides/_rels/slide4.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3.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microsoft.com/office/2007/relationships/hdphoto" Target="../media/hdphoto1.wdp"/><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1973259" y="435147"/>
            <a:ext cx="2380532"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BÀI 11</a:t>
            </a:r>
          </a:p>
        </p:txBody>
      </p:sp>
      <p:sp>
        <p:nvSpPr>
          <p:cNvPr id="7" name="TextBox 6"/>
          <p:cNvSpPr txBox="1"/>
          <p:nvPr/>
        </p:nvSpPr>
        <p:spPr>
          <a:xfrm>
            <a:off x="834322" y="1459991"/>
            <a:ext cx="8760219" cy="1938992"/>
          </a:xfrm>
          <a:prstGeom prst="rect">
            <a:avLst/>
          </a:prstGeom>
          <a:noFill/>
        </p:spPr>
        <p:txBody>
          <a:bodyPr wrap="square" rtlCol="0">
            <a:spAutoFit/>
          </a:bodyPr>
          <a:lstStyle/>
          <a:p>
            <a:pPr lvl="0" algn="ctr">
              <a:defRPr/>
            </a:pPr>
            <a:r>
              <a:rPr lang="en-US" altLang="zh-CN" sz="6000" b="1">
                <a:solidFill>
                  <a:srgbClr val="002060"/>
                </a:solidFill>
                <a:latin typeface="Roboto Black" panose="02000000000000000000" pitchFamily="2" charset="0"/>
                <a:ea typeface="Roboto Black" panose="02000000000000000000" pitchFamily="2" charset="0"/>
              </a:rPr>
              <a:t>CHĂM SÓC VÀ BẢO VỆ </a:t>
            </a:r>
          </a:p>
          <a:p>
            <a:pPr lvl="0" algn="ctr">
              <a:defRPr/>
            </a:pPr>
            <a:r>
              <a:rPr lang="en-US" altLang="zh-CN" sz="6000" b="1">
                <a:solidFill>
                  <a:srgbClr val="002060"/>
                </a:solidFill>
                <a:latin typeface="Roboto Black" panose="02000000000000000000" pitchFamily="2" charset="0"/>
                <a:ea typeface="Roboto Black" panose="02000000000000000000" pitchFamily="2" charset="0"/>
              </a:rPr>
              <a:t>VẬT NUÔI</a:t>
            </a:r>
            <a:endParaRPr kumimoji="0" lang="en-US" altLang="zh-CN" sz="60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9065496" y="6292351"/>
            <a:ext cx="10580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FF0000"/>
                </a:solidFill>
                <a:effectLst/>
                <a:uLnTx/>
                <a:uFillTx/>
                <a:latin typeface="Roboto Black" panose="02000000000000000000" pitchFamily="2" charset="0"/>
                <a:ea typeface="Roboto Black" panose="02000000000000000000" pitchFamily="2" charset="0"/>
                <a:cs typeface="+mn-cs"/>
              </a:rPr>
              <a:t>Tiết 1</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417791" cy="979395"/>
          </a:xfrm>
          <a:prstGeom prst="rect">
            <a:avLst/>
          </a:prstGeom>
        </p:spPr>
      </p:pic>
      <p:pic>
        <p:nvPicPr>
          <p:cNvPr id="2" name="Picture 1"/>
          <p:cNvPicPr>
            <a:picLocks noChangeAspect="1"/>
          </p:cNvPicPr>
          <p:nvPr/>
        </p:nvPicPr>
        <p:blipFill>
          <a:blip r:embed="rId3"/>
          <a:stretch>
            <a:fillRect/>
          </a:stretch>
        </p:blipFill>
        <p:spPr>
          <a:xfrm>
            <a:off x="2437893" y="3398983"/>
            <a:ext cx="5553075" cy="3124200"/>
          </a:xfrm>
          <a:prstGeom prst="rect">
            <a:avLst/>
          </a:prstGeom>
          <a:ln w="57150">
            <a:solidFill>
              <a:srgbClr val="5271FF"/>
            </a:solidFill>
          </a:ln>
        </p:spPr>
      </p:pic>
    </p:spTree>
    <p:extLst>
      <p:ext uri="{BB962C8B-B14F-4D97-AF65-F5344CB8AC3E}">
        <p14:creationId xmlns:p14="http://schemas.microsoft.com/office/powerpoint/2010/main" val="17152346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6" presetClass="entr" presetSubtype="16"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circle(in)">
                                      <p:cBhvr>
                                        <p:cTn id="14"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839557" y="299458"/>
            <a:ext cx="8423237" cy="1077218"/>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NHỮNG VIỆC LÀM ĐỂ CHĂM SÓC VÀ BẢO VỆ VẬT NUÔI</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824688" y="2932711"/>
            <a:ext cx="3243432"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Bạn nhỏ đang làm gì?</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663323" y="4101472"/>
            <a:ext cx="3790343" cy="830997"/>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Bạn đang làm nhà cho vật nuôi ở (con mèo)</a:t>
            </a:r>
            <a:endParaRPr kumimoji="0" lang="en-US"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pic>
        <p:nvPicPr>
          <p:cNvPr id="2" name="Picture 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555338" y="1538433"/>
            <a:ext cx="4824984" cy="4319016"/>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420769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21" presetClass="entr" presetSubtype="1"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heel(1)">
                                      <p:cBhvr>
                                        <p:cTn id="15" dur="20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839557" y="299458"/>
            <a:ext cx="8423237" cy="1077218"/>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NHỮNG VIỆC LÀM ĐỂ CHĂM SÓC VÀ BẢO VỆ VẬT NUÔI</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910749" y="2997257"/>
            <a:ext cx="3243432"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Bạn nhỏ đang làm gì?</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663323" y="4101472"/>
            <a:ext cx="4209891"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Bạn dọn bể, thay nước cho cá</a:t>
            </a:r>
            <a:endParaRPr kumimoji="0" lang="en-US"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pic>
        <p:nvPicPr>
          <p:cNvPr id="6" name="Picture 5"/>
          <p:cNvPicPr>
            <a:picLocks noChangeAspect="1"/>
          </p:cNvPicPr>
          <p:nvPr/>
        </p:nvPicPr>
        <p:blipFill rotWithShape="1">
          <a:blip r:embed="rId4" cstate="hqprint">
            <a:extLst>
              <a:ext uri="{BEBA8EAE-BF5A-486C-A8C5-ECC9F3942E4B}">
                <a14:imgProps xmlns:a14="http://schemas.microsoft.com/office/drawing/2010/main">
                  <a14:imgLayer r:embed="rId5">
                    <a14:imgEffect>
                      <a14:backgroundRemoval t="25347" b="93400" l="19569" r="76824">
                        <a14:foregroundMark x1="61451" y1="51026" x2="62353" y2="52967"/>
                        <a14:foregroundMark x1="64941" y1="53356" x2="69216" y2="51026"/>
                      </a14:backgroundRemoval>
                    </a14:imgEffect>
                  </a14:imgLayer>
                </a14:imgProps>
              </a:ext>
              <a:ext uri="{28A0092B-C50C-407E-A947-70E740481C1C}">
                <a14:useLocalDpi xmlns:a14="http://schemas.microsoft.com/office/drawing/2010/main" val="0"/>
              </a:ext>
            </a:extLst>
          </a:blip>
          <a:srcRect l="18645" t="23421" r="20567" b="5678"/>
          <a:stretch/>
        </p:blipFill>
        <p:spPr>
          <a:xfrm>
            <a:off x="5169020" y="2066160"/>
            <a:ext cx="4265369" cy="3517059"/>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963084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14" presetClass="entr" presetSubtype="1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randombar(horizontal)">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839557" y="299458"/>
            <a:ext cx="8423237" cy="1077218"/>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NHỮNG VIỆC LÀM ĐỂ CHĂM SÓC VÀ BẢO VỆ VẬT NUÔI</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1629782" y="1604495"/>
            <a:ext cx="7514218"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Những việc làm khác để chăm sóc và bảo vệ vật nuôi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 name="chăm sóc chó mèo">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329802" y="2216077"/>
            <a:ext cx="6655396" cy="3743660"/>
          </a:xfrm>
          <a:prstGeom prst="rect">
            <a:avLst/>
          </a:prstGeom>
        </p:spPr>
      </p:pic>
    </p:spTree>
    <p:extLst>
      <p:ext uri="{BB962C8B-B14F-4D97-AF65-F5344CB8AC3E}">
        <p14:creationId xmlns:p14="http://schemas.microsoft.com/office/powerpoint/2010/main" val="17852798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17" fill="hold" display="0">
                  <p:stCondLst>
                    <p:cond delay="indefinite"/>
                  </p:stCondLst>
                </p:cTn>
                <p:tgtEl>
                  <p:spTgt spid="2"/>
                </p:tgtEl>
              </p:cMediaNode>
            </p:video>
          </p:childTnLst>
        </p:cTn>
      </p:par>
    </p:tnLst>
    <p:bldLst>
      <p:bldP spid="8"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839557" y="299458"/>
            <a:ext cx="8423237" cy="1077218"/>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NHỮNG VIỆC LÀM ĐỂ CHĂM SÓC VÀ BẢO VỆ VẬT NUÔI</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199937" y="1582980"/>
            <a:ext cx="6858002"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Trao đổi về những việc làm em có thể thực hiện để đối xử tốt với vật nuôi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2" name="em chăm sóc vật nuô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1979407" y="2588008"/>
            <a:ext cx="6845449" cy="3850565"/>
          </a:xfrm>
          <a:prstGeom prst="rect">
            <a:avLst/>
          </a:prstGeom>
        </p:spPr>
      </p:pic>
    </p:spTree>
    <p:extLst>
      <p:ext uri="{BB962C8B-B14F-4D97-AF65-F5344CB8AC3E}">
        <p14:creationId xmlns:p14="http://schemas.microsoft.com/office/powerpoint/2010/main" val="1217090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mediacall" presetSubtype="0" fill="hold" nodeType="clickEffect">
                                  <p:stCondLst>
                                    <p:cond delay="0"/>
                                  </p:stCondLst>
                                  <p:childTnLst>
                                    <p:cmd type="call" cmd="togglePause">
                                      <p:cBhvr>
                                        <p:cTn id="1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fullScrn="1">
              <p:cMediaNode vol="80000">
                <p:cTn id="17" fill="hold" display="0">
                  <p:stCondLst>
                    <p:cond delay="indefinite"/>
                  </p:stCondLst>
                </p:cTn>
                <p:tgtEl>
                  <p:spTgt spid="2"/>
                </p:tgtEl>
              </p:cMediaNode>
            </p:video>
          </p:childTnLst>
        </p:cTn>
      </p:par>
    </p:tnLst>
    <p:bldLst>
      <p:bldP spid="8" grpId="0"/>
      <p:bldP spid="2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859003" y="1537770"/>
            <a:ext cx="10459385" cy="4941454"/>
          </a:xfrm>
          <a:prstGeom prst="roundRect">
            <a:avLst>
              <a:gd name="adj" fmla="val 10160"/>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2</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3" name="Rectangle 3"/>
          <p:cNvSpPr>
            <a:spLocks noChangeArrowheads="1"/>
          </p:cNvSpPr>
          <p:nvPr/>
        </p:nvSpPr>
        <p:spPr bwMode="auto">
          <a:xfrm>
            <a:off x="1879980" y="26567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sp>
        <p:nvSpPr>
          <p:cNvPr id="15" name="TextBox 14"/>
          <p:cNvSpPr txBox="1"/>
          <p:nvPr/>
        </p:nvSpPr>
        <p:spPr>
          <a:xfrm>
            <a:off x="5826200" y="1789536"/>
            <a:ext cx="4948518" cy="3416320"/>
          </a:xfrm>
          <a:prstGeom prst="rect">
            <a:avLst/>
          </a:prstGeom>
          <a:noFill/>
        </p:spPr>
        <p:txBody>
          <a:bodyPr wrap="square" rtlCol="0">
            <a:spAutoFit/>
          </a:bodyPr>
          <a:lstStyle/>
          <a:p>
            <a:r>
              <a:rPr lang="en-US" sz="2400">
                <a:latin typeface="Roboto" panose="02000000000000000000" pitchFamily="2" charset="0"/>
                <a:ea typeface="Roboto" panose="02000000000000000000" pitchFamily="2" charset="0"/>
              </a:rPr>
              <a:t>1. Miêu tả những gì em nhìn thấy trong bức tranh. </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2. Vậy bạn nhỏ đang làm gì? </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3. Việc làm đó có lợi ích gì? </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p:txBody>
      </p:sp>
      <p:sp>
        <p:nvSpPr>
          <p:cNvPr id="16" name="TextBox 15"/>
          <p:cNvSpPr txBox="1"/>
          <p:nvPr/>
        </p:nvSpPr>
        <p:spPr>
          <a:xfrm>
            <a:off x="4851146" y="2431974"/>
            <a:ext cx="6249668" cy="830997"/>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Bạn gái đang vãi thóc, có 2 con gà, một con đang mổ thóc, một con đang chờ thóc vãi ra</a:t>
            </a:r>
            <a:endParaRPr lang="vi-VN" altLang="zh-CN" sz="2400">
              <a:solidFill>
                <a:srgbClr val="FF0000"/>
              </a:solidFill>
              <a:latin typeface="Roboto" panose="02000000000000000000" pitchFamily="2" charset="0"/>
              <a:ea typeface="Roboto" panose="02000000000000000000" pitchFamily="2" charset="0"/>
            </a:endParaRPr>
          </a:p>
        </p:txBody>
      </p:sp>
      <p:sp>
        <p:nvSpPr>
          <p:cNvPr id="20" name="TextBox 19"/>
          <p:cNvSpPr txBox="1"/>
          <p:nvPr/>
        </p:nvSpPr>
        <p:spPr>
          <a:xfrm>
            <a:off x="1196746" y="5242375"/>
            <a:ext cx="9577972" cy="1200329"/>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2. Nếu em được nuôi gà, em sẽ làm gì để chăm sóc và bảo vệ chúng?</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274643" y="1789536"/>
            <a:ext cx="4104180" cy="3288073"/>
          </a:xfrm>
          <a:prstGeom prst="rect">
            <a:avLst/>
          </a:prstGeom>
        </p:spPr>
      </p:pic>
      <p:sp>
        <p:nvSpPr>
          <p:cNvPr id="23" name="TextBox 22"/>
          <p:cNvSpPr txBox="1"/>
          <p:nvPr/>
        </p:nvSpPr>
        <p:spPr>
          <a:xfrm>
            <a:off x="6046190" y="3560175"/>
            <a:ext cx="3539819"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Bạn nhỏ đang cho gà ăn</a:t>
            </a:r>
            <a:endParaRPr lang="vi-VN" altLang="zh-CN" sz="2400">
              <a:solidFill>
                <a:srgbClr val="FF0000"/>
              </a:solidFill>
              <a:latin typeface="Roboto" panose="02000000000000000000" pitchFamily="2" charset="0"/>
              <a:ea typeface="Roboto" panose="02000000000000000000" pitchFamily="2" charset="0"/>
            </a:endParaRPr>
          </a:p>
        </p:txBody>
      </p:sp>
      <p:sp>
        <p:nvSpPr>
          <p:cNvPr id="24" name="TextBox 23"/>
          <p:cNvSpPr txBox="1"/>
          <p:nvPr/>
        </p:nvSpPr>
        <p:spPr>
          <a:xfrm>
            <a:off x="1417791" y="5600561"/>
            <a:ext cx="8683640"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Em sẽ cho gà ăn, bắt giun cho gà, dọn dẹp chuồng, sân</a:t>
            </a:r>
            <a:endParaRPr lang="vi-VN" altLang="zh-CN" sz="2400">
              <a:solidFill>
                <a:srgbClr val="FF0000"/>
              </a:solidFill>
              <a:latin typeface="Roboto" panose="02000000000000000000" pitchFamily="2" charset="0"/>
              <a:ea typeface="Roboto" panose="02000000000000000000" pitchFamily="2" charset="0"/>
            </a:endParaRPr>
          </a:p>
        </p:txBody>
      </p:sp>
      <p:sp>
        <p:nvSpPr>
          <p:cNvPr id="25" name="TextBox 24"/>
          <p:cNvSpPr txBox="1"/>
          <p:nvPr/>
        </p:nvSpPr>
        <p:spPr>
          <a:xfrm>
            <a:off x="5985732" y="4285236"/>
            <a:ext cx="4115699" cy="830997"/>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Cho gà ăn giúp gà khoẻ mạnh, chóng lớn, đẻ trứng</a:t>
            </a:r>
            <a:endParaRPr lang="vi-VN" altLang="zh-CN" sz="2400">
              <a:solidFill>
                <a:srgbClr val="FF000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389213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839557" y="299458"/>
            <a:ext cx="8423237" cy="1077218"/>
          </a:xfrm>
          <a:prstGeom prst="rect">
            <a:avLst/>
          </a:prstGeom>
          <a:noFill/>
        </p:spPr>
        <p:txBody>
          <a:bodyPr wrap="square" rtlCol="0">
            <a:spAutoFit/>
          </a:bodyPr>
          <a:lstStyle/>
          <a:p>
            <a:pPr lvl="0" algn="ctr">
              <a:defRPr/>
            </a:pPr>
            <a:r>
              <a:rPr lang="vi-VN" altLang="zh-CN" sz="3200">
                <a:solidFill>
                  <a:srgbClr val="002060"/>
                </a:solidFill>
                <a:latin typeface="Roboto Black" panose="02000000000000000000" pitchFamily="2" charset="0"/>
                <a:ea typeface="Roboto Black" panose="02000000000000000000" pitchFamily="2" charset="0"/>
              </a:rPr>
              <a:t>TÌM HIỂU NHỮNG LƯU Ý ĐỂ GIỮ AN TOÀN CHO BẢN THÂN KHI TIẾP XÚC</a:t>
            </a:r>
            <a:r>
              <a:rPr lang="en-US" altLang="zh-CN" sz="3200">
                <a:solidFill>
                  <a:srgbClr val="002060"/>
                </a:solidFill>
                <a:latin typeface="Roboto Black" panose="02000000000000000000" pitchFamily="2" charset="0"/>
                <a:ea typeface="Roboto Black" panose="02000000000000000000" pitchFamily="2" charset="0"/>
              </a:rPr>
              <a:t> </a:t>
            </a:r>
            <a:r>
              <a:rPr lang="vi-VN" altLang="zh-CN" sz="3200">
                <a:solidFill>
                  <a:srgbClr val="002060"/>
                </a:solidFill>
                <a:latin typeface="Roboto Black" panose="02000000000000000000" pitchFamily="2" charset="0"/>
                <a:ea typeface="Roboto Black" panose="02000000000000000000" pitchFamily="2" charset="0"/>
              </a:rPr>
              <a:t>VẬT NUÔI</a:t>
            </a: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4" name="TextBox 13"/>
          <p:cNvSpPr txBox="1"/>
          <p:nvPr/>
        </p:nvSpPr>
        <p:spPr>
          <a:xfrm>
            <a:off x="5708970" y="3543116"/>
            <a:ext cx="3704633" cy="830997"/>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Bạn nhỏ đang cầm gậy trêu chú chó</a:t>
            </a:r>
            <a:endParaRPr kumimoji="0" lang="en-US"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8BAB906A-1694-05DB-A671-51D0AA73C0B5}"/>
              </a:ext>
            </a:extLst>
          </p:cNvPr>
          <p:cNvSpPr txBox="1"/>
          <p:nvPr/>
        </p:nvSpPr>
        <p:spPr>
          <a:xfrm>
            <a:off x="1922258" y="1660815"/>
            <a:ext cx="7243864"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Quan sát tranh và nêu những lưu ý để giữ an toàn cho bản thân khi tiếp xúc</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với vật nuôi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18" name="Picture 17"/>
          <p:cNvPicPr>
            <a:picLocks noChangeAspect="1"/>
          </p:cNvPicPr>
          <p:nvPr/>
        </p:nvPicPr>
        <p:blipFill rotWithShape="1">
          <a:blip r:embed="rId4" cstate="hqprint">
            <a:extLst>
              <a:ext uri="{28A0092B-C50C-407E-A947-70E740481C1C}">
                <a14:useLocalDpi xmlns:a14="http://schemas.microsoft.com/office/drawing/2010/main" val="0"/>
              </a:ext>
            </a:extLst>
          </a:blip>
          <a:srcRect l="8886" t="8267" r="9897" b="2466"/>
          <a:stretch/>
        </p:blipFill>
        <p:spPr>
          <a:xfrm flipH="1">
            <a:off x="944455" y="2814186"/>
            <a:ext cx="3815733" cy="2964925"/>
          </a:xfrm>
          <a:prstGeom prst="ellipse">
            <a:avLst/>
          </a:prstGeom>
          <a:effectLst>
            <a:outerShdw blurRad="63500" sx="102000" sy="102000" algn="ctr" rotWithShape="0">
              <a:prstClr val="black">
                <a:alpha val="40000"/>
              </a:prstClr>
            </a:outerShdw>
          </a:effectLst>
        </p:spPr>
      </p:pic>
      <p:sp>
        <p:nvSpPr>
          <p:cNvPr id="20" name="TextBox 19">
            <a:extLst>
              <a:ext uri="{FF2B5EF4-FFF2-40B4-BE49-F238E27FC236}">
                <a16:creationId xmlns:a16="http://schemas.microsoft.com/office/drawing/2014/main" id="{8BAB906A-1694-05DB-A671-51D0AA73C0B5}"/>
              </a:ext>
            </a:extLst>
          </p:cNvPr>
          <p:cNvSpPr txBox="1"/>
          <p:nvPr/>
        </p:nvSpPr>
        <p:spPr>
          <a:xfrm>
            <a:off x="5922690" y="2932395"/>
            <a:ext cx="3243432"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Bạn nhỏ đang làm gì?</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1" name="TextBox 20"/>
          <p:cNvSpPr txBox="1"/>
          <p:nvPr/>
        </p:nvSpPr>
        <p:spPr>
          <a:xfrm>
            <a:off x="5692089" y="5392919"/>
            <a:ext cx="3704633" cy="830997"/>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Hành động của bạn sai vì có thể bị chó cắn</a:t>
            </a:r>
            <a:endParaRPr kumimoji="0" lang="en-US"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22" name="TextBox 21">
            <a:extLst>
              <a:ext uri="{FF2B5EF4-FFF2-40B4-BE49-F238E27FC236}">
                <a16:creationId xmlns:a16="http://schemas.microsoft.com/office/drawing/2014/main" id="{8BAB906A-1694-05DB-A671-51D0AA73C0B5}"/>
              </a:ext>
            </a:extLst>
          </p:cNvPr>
          <p:cNvSpPr txBox="1"/>
          <p:nvPr/>
        </p:nvSpPr>
        <p:spPr>
          <a:xfrm>
            <a:off x="5922690" y="4561922"/>
            <a:ext cx="3243432"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Hành động của bạn đúng hay sai?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3" name="TextBox 22"/>
          <p:cNvSpPr txBox="1"/>
          <p:nvPr/>
        </p:nvSpPr>
        <p:spPr>
          <a:xfrm>
            <a:off x="1229461" y="5958821"/>
            <a:ext cx="3530727"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Em khuyên bạn điều gì?</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2512620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par>
                                <p:cTn id="13" presetID="14" presetClass="entr" presetSubtype="1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randombar(horizontal)">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down)">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6" grpId="0"/>
      <p:bldP spid="20" grpId="0"/>
      <p:bldP spid="21" grpId="0"/>
      <p:bldP spid="22" grpId="0"/>
      <p:bldP spid="2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839557" y="299458"/>
            <a:ext cx="8423237" cy="1077218"/>
          </a:xfrm>
          <a:prstGeom prst="rect">
            <a:avLst/>
          </a:prstGeom>
          <a:noFill/>
        </p:spPr>
        <p:txBody>
          <a:bodyPr wrap="square" rtlCol="0">
            <a:spAutoFit/>
          </a:bodyPr>
          <a:lstStyle/>
          <a:p>
            <a:pPr lvl="0" algn="ctr">
              <a:defRPr/>
            </a:pPr>
            <a:r>
              <a:rPr lang="vi-VN" altLang="zh-CN" sz="3200">
                <a:solidFill>
                  <a:srgbClr val="002060"/>
                </a:solidFill>
                <a:latin typeface="Roboto Black" panose="02000000000000000000" pitchFamily="2" charset="0"/>
                <a:ea typeface="Roboto Black" panose="02000000000000000000" pitchFamily="2" charset="0"/>
              </a:rPr>
              <a:t>TÌM HIỂU NHỮNG LƯU Ý ĐỂ GIỮ AN TOÀN CHO BẢN THÂN KHI TIẾP XÚC</a:t>
            </a:r>
            <a:r>
              <a:rPr lang="en-US" altLang="zh-CN" sz="3200">
                <a:solidFill>
                  <a:srgbClr val="002060"/>
                </a:solidFill>
                <a:latin typeface="Roboto Black" panose="02000000000000000000" pitchFamily="2" charset="0"/>
                <a:ea typeface="Roboto Black" panose="02000000000000000000" pitchFamily="2" charset="0"/>
              </a:rPr>
              <a:t> </a:t>
            </a:r>
            <a:r>
              <a:rPr lang="vi-VN" altLang="zh-CN" sz="3200">
                <a:solidFill>
                  <a:srgbClr val="002060"/>
                </a:solidFill>
                <a:latin typeface="Roboto Black" panose="02000000000000000000" pitchFamily="2" charset="0"/>
                <a:ea typeface="Roboto Black" panose="02000000000000000000" pitchFamily="2" charset="0"/>
              </a:rPr>
              <a:t>VẬT NUÔI</a:t>
            </a: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4" name="TextBox 13"/>
          <p:cNvSpPr txBox="1"/>
          <p:nvPr/>
        </p:nvSpPr>
        <p:spPr>
          <a:xfrm>
            <a:off x="5708970" y="3489328"/>
            <a:ext cx="3704633" cy="830997"/>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Bạn nhỏ cầm gậy chọc vào con ngựa</a:t>
            </a:r>
            <a:endParaRPr kumimoji="0" lang="en-US"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8BAB906A-1694-05DB-A671-51D0AA73C0B5}"/>
              </a:ext>
            </a:extLst>
          </p:cNvPr>
          <p:cNvSpPr txBox="1"/>
          <p:nvPr/>
        </p:nvSpPr>
        <p:spPr>
          <a:xfrm>
            <a:off x="1922258" y="1660815"/>
            <a:ext cx="7243864"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Quan sát tranh và nêu những lưu ý để giữ an toàn cho bản thân khi tiếp xúc</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với vật nuôi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0" name="TextBox 19">
            <a:extLst>
              <a:ext uri="{FF2B5EF4-FFF2-40B4-BE49-F238E27FC236}">
                <a16:creationId xmlns:a16="http://schemas.microsoft.com/office/drawing/2014/main" id="{8BAB906A-1694-05DB-A671-51D0AA73C0B5}"/>
              </a:ext>
            </a:extLst>
          </p:cNvPr>
          <p:cNvSpPr txBox="1"/>
          <p:nvPr/>
        </p:nvSpPr>
        <p:spPr>
          <a:xfrm>
            <a:off x="5922690" y="2878607"/>
            <a:ext cx="3243432"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Bạn nhỏ đang làm gì?</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1" name="TextBox 20"/>
          <p:cNvSpPr txBox="1"/>
          <p:nvPr/>
        </p:nvSpPr>
        <p:spPr>
          <a:xfrm>
            <a:off x="5692089" y="5339131"/>
            <a:ext cx="3704633" cy="830997"/>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Hành động của bạn sai vì có thể bị ngựa đá</a:t>
            </a:r>
            <a:endParaRPr kumimoji="0" lang="en-US"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22" name="TextBox 21">
            <a:extLst>
              <a:ext uri="{FF2B5EF4-FFF2-40B4-BE49-F238E27FC236}">
                <a16:creationId xmlns:a16="http://schemas.microsoft.com/office/drawing/2014/main" id="{8BAB906A-1694-05DB-A671-51D0AA73C0B5}"/>
              </a:ext>
            </a:extLst>
          </p:cNvPr>
          <p:cNvSpPr txBox="1"/>
          <p:nvPr/>
        </p:nvSpPr>
        <p:spPr>
          <a:xfrm>
            <a:off x="5922690" y="4508134"/>
            <a:ext cx="3243432"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Hành động của bạn đúng hay sai?</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3" name="TextBox 22"/>
          <p:cNvSpPr txBox="1"/>
          <p:nvPr/>
        </p:nvSpPr>
        <p:spPr>
          <a:xfrm>
            <a:off x="1533907" y="5958821"/>
            <a:ext cx="3530727"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Em khuyên bạn điều gì?</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pic>
        <p:nvPicPr>
          <p:cNvPr id="11" name="Picture 10"/>
          <p:cNvPicPr>
            <a:picLocks noChangeAspect="1"/>
          </p:cNvPicPr>
          <p:nvPr/>
        </p:nvPicPr>
        <p:blipFill rotWithShape="1">
          <a:blip r:embed="rId4" cstate="hqprint">
            <a:extLst>
              <a:ext uri="{28A0092B-C50C-407E-A947-70E740481C1C}">
                <a14:useLocalDpi xmlns:a14="http://schemas.microsoft.com/office/drawing/2010/main" val="0"/>
              </a:ext>
            </a:extLst>
          </a:blip>
          <a:srcRect l="6642" t="23679" r="17080" b="1802"/>
          <a:stretch/>
        </p:blipFill>
        <p:spPr>
          <a:xfrm>
            <a:off x="1229461" y="2697623"/>
            <a:ext cx="3835173" cy="2954043"/>
          </a:xfrm>
          <a:prstGeom prst="ellipse">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88159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par>
                                <p:cTn id="13" presetID="14" presetClass="entr" presetSubtype="1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down)">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down)">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down)">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down)">
                                      <p:cBhvr>
                                        <p:cTn id="35" dur="500"/>
                                        <p:tgtEl>
                                          <p:spTgt spid="21"/>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down)">
                                      <p:cBhvr>
                                        <p:cTn id="40"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P spid="16" grpId="0"/>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4" name="TextBox 13"/>
          <p:cNvSpPr txBox="1"/>
          <p:nvPr/>
        </p:nvSpPr>
        <p:spPr>
          <a:xfrm>
            <a:off x="3065928" y="2642184"/>
            <a:ext cx="4376726" cy="830997"/>
          </a:xfrm>
          <a:prstGeom prst="rect">
            <a:avLst/>
          </a:prstGeom>
          <a:noFill/>
        </p:spPr>
        <p:txBody>
          <a:bodyPr wrap="square" rtlCol="0">
            <a:spAutoFit/>
          </a:bodyPr>
          <a:lstStyle/>
          <a:p>
            <a:pPr lvl="0" algn="ctr">
              <a:defRPr/>
            </a:pPr>
            <a:r>
              <a:rPr lang="vi-VN" altLang="zh-CN" sz="2400">
                <a:solidFill>
                  <a:srgbClr val="FF0000"/>
                </a:solidFill>
                <a:latin typeface="Roboto" panose="02000000000000000000" pitchFamily="2" charset="0"/>
                <a:ea typeface="Roboto" panose="02000000000000000000" pitchFamily="2" charset="0"/>
              </a:rPr>
              <a:t>Hãy giữ vật nuôi sạch sẽ và khám thú y thường xuyên</a:t>
            </a:r>
            <a:endParaRPr kumimoji="0" lang="en-US"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16" name="TextBox 15">
            <a:extLst>
              <a:ext uri="{FF2B5EF4-FFF2-40B4-BE49-F238E27FC236}">
                <a16:creationId xmlns:a16="http://schemas.microsoft.com/office/drawing/2014/main" id="{8BAB906A-1694-05DB-A671-51D0AA73C0B5}"/>
              </a:ext>
            </a:extLst>
          </p:cNvPr>
          <p:cNvSpPr txBox="1"/>
          <p:nvPr/>
        </p:nvSpPr>
        <p:spPr>
          <a:xfrm>
            <a:off x="1602026" y="259833"/>
            <a:ext cx="10145323" cy="1077218"/>
          </a:xfrm>
          <a:prstGeom prst="rect">
            <a:avLst/>
          </a:prstGeom>
          <a:noFill/>
        </p:spPr>
        <p:txBody>
          <a:bodyPr wrap="square" rtlCol="0">
            <a:spAutoFit/>
          </a:bodyPr>
          <a:lstStyle/>
          <a:p>
            <a:pPr lvl="0" algn="ctr">
              <a:defRPr/>
            </a:pPr>
            <a:r>
              <a:rPr lang="vi-VN" altLang="zh-CN" sz="3200">
                <a:solidFill>
                  <a:srgbClr val="002060"/>
                </a:solidFill>
                <a:latin typeface="Roboto Black" panose="02000000000000000000" pitchFamily="2" charset="0"/>
                <a:ea typeface="Roboto Black" panose="02000000000000000000" pitchFamily="2" charset="0"/>
              </a:rPr>
              <a:t>TRAO ĐỔI VỀ NHỮNG LƯU Ý KHÁC ĐỂ GIỮ AN TOÀN CHO BẢN THÂN KHI TIẾP XÚC</a:t>
            </a:r>
            <a:r>
              <a:rPr lang="en-US" altLang="zh-CN" sz="3200">
                <a:solidFill>
                  <a:srgbClr val="002060"/>
                </a:solidFill>
                <a:latin typeface="Roboto Black" panose="02000000000000000000" pitchFamily="2" charset="0"/>
                <a:ea typeface="Roboto Black" panose="02000000000000000000" pitchFamily="2" charset="0"/>
              </a:rPr>
              <a:t> </a:t>
            </a:r>
            <a:r>
              <a:rPr lang="vi-VN" altLang="zh-CN" sz="3200">
                <a:solidFill>
                  <a:srgbClr val="002060"/>
                </a:solidFill>
                <a:latin typeface="Roboto Black" panose="02000000000000000000" pitchFamily="2" charset="0"/>
                <a:ea typeface="Roboto Black" panose="02000000000000000000" pitchFamily="2" charset="0"/>
              </a:rPr>
              <a:t>VẬT NUÔI</a:t>
            </a:r>
            <a:endParaRPr kumimoji="0" lang="en-US" altLang="zh-CN" sz="3200" b="0"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endParaRPr>
          </a:p>
        </p:txBody>
      </p:sp>
      <p:sp>
        <p:nvSpPr>
          <p:cNvPr id="20" name="TextBox 19">
            <a:extLst>
              <a:ext uri="{FF2B5EF4-FFF2-40B4-BE49-F238E27FC236}">
                <a16:creationId xmlns:a16="http://schemas.microsoft.com/office/drawing/2014/main" id="{8BAB906A-1694-05DB-A671-51D0AA73C0B5}"/>
              </a:ext>
            </a:extLst>
          </p:cNvPr>
          <p:cNvSpPr txBox="1"/>
          <p:nvPr/>
        </p:nvSpPr>
        <p:spPr>
          <a:xfrm>
            <a:off x="3141027" y="1532813"/>
            <a:ext cx="4340104" cy="830997"/>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Tiêm ngừa dại đầy đủ cho vật nuôi nhất là chó, mèo…</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1" name="TextBox 20"/>
          <p:cNvSpPr txBox="1"/>
          <p:nvPr/>
        </p:nvSpPr>
        <p:spPr>
          <a:xfrm>
            <a:off x="5311079" y="4951762"/>
            <a:ext cx="4626558" cy="830997"/>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Hãy cho vật nuôi ăn thực phẩm đóng gói hoặc thức ăn chín</a:t>
            </a:r>
            <a:endParaRPr kumimoji="0" lang="en-US"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sp>
        <p:nvSpPr>
          <p:cNvPr id="22" name="TextBox 21">
            <a:extLst>
              <a:ext uri="{FF2B5EF4-FFF2-40B4-BE49-F238E27FC236}">
                <a16:creationId xmlns:a16="http://schemas.microsoft.com/office/drawing/2014/main" id="{8BAB906A-1694-05DB-A671-51D0AA73C0B5}"/>
              </a:ext>
            </a:extLst>
          </p:cNvPr>
          <p:cNvSpPr txBox="1"/>
          <p:nvPr/>
        </p:nvSpPr>
        <p:spPr>
          <a:xfrm>
            <a:off x="2599743" y="3779884"/>
            <a:ext cx="6100193"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Hãy cho vật nuôi một nơi ẩn náu an toàn như một cái thùng hoặc một ngôi nhà nhỏ</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23" name="TextBox 22"/>
          <p:cNvSpPr txBox="1"/>
          <p:nvPr/>
        </p:nvSpPr>
        <p:spPr>
          <a:xfrm>
            <a:off x="403003" y="4948529"/>
            <a:ext cx="4908076" cy="830997"/>
          </a:xfrm>
          <a:prstGeom prst="rect">
            <a:avLst/>
          </a:prstGeom>
          <a:noFill/>
        </p:spPr>
        <p:txBody>
          <a:bodyPr wrap="square" rtlCol="0">
            <a:spAutoFit/>
          </a:bodyPr>
          <a:lstStyle/>
          <a:p>
            <a:pPr lvl="0" algn="ctr">
              <a:defRPr/>
            </a:pPr>
            <a:r>
              <a:rPr lang="vi-VN" altLang="zh-CN" sz="2400">
                <a:solidFill>
                  <a:srgbClr val="002060"/>
                </a:solidFill>
                <a:latin typeface="Roboto" panose="02000000000000000000" pitchFamily="2" charset="0"/>
                <a:ea typeface="Roboto" panose="02000000000000000000" pitchFamily="2" charset="0"/>
              </a:rPr>
              <a:t>Chú ý, không bao giờ để trẻ chơi trò kéo co hoặc vật lộn với vật nuôi</a:t>
            </a:r>
            <a:endParaRPr kumimoji="0" lang="en-US" altLang="zh-C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endParaRPr>
          </a:p>
        </p:txBody>
      </p:sp>
      <p:pic>
        <p:nvPicPr>
          <p:cNvPr id="2" name="Picture 1"/>
          <p:cNvPicPr>
            <a:picLocks noChangeAspect="1"/>
          </p:cNvPicPr>
          <p:nvPr/>
        </p:nvPicPr>
        <p:blipFill>
          <a:blip r:embed="rId4"/>
          <a:stretch>
            <a:fillRect/>
          </a:stretch>
        </p:blipFill>
        <p:spPr>
          <a:xfrm>
            <a:off x="494792" y="1795699"/>
            <a:ext cx="2409524" cy="1980952"/>
          </a:xfrm>
          <a:prstGeom prst="rect">
            <a:avLst/>
          </a:prstGeom>
          <a:effectLst>
            <a:outerShdw blurRad="63500" sx="102000" sy="102000" algn="ctr" rotWithShape="0">
              <a:prstClr val="black">
                <a:alpha val="40000"/>
              </a:prstClr>
            </a:outerShdw>
          </a:effectLst>
        </p:spPr>
      </p:pic>
      <p:sp>
        <p:nvSpPr>
          <p:cNvPr id="26" name="Freeform 25"/>
          <p:cNvSpPr/>
          <p:nvPr/>
        </p:nvSpPr>
        <p:spPr>
          <a:xfrm>
            <a:off x="8315660" y="484093"/>
            <a:ext cx="3854824" cy="5948979"/>
          </a:xfrm>
          <a:custGeom>
            <a:avLst/>
            <a:gdLst>
              <a:gd name="connsiteX0" fmla="*/ 4664399 w 4667436"/>
              <a:gd name="connsiteY0" fmla="*/ 0 h 5048907"/>
              <a:gd name="connsiteX1" fmla="*/ 4667436 w 4667436"/>
              <a:gd name="connsiteY1" fmla="*/ 0 h 5048907"/>
              <a:gd name="connsiteX2" fmla="*/ 4667436 w 4667436"/>
              <a:gd name="connsiteY2" fmla="*/ 5048907 h 5048907"/>
              <a:gd name="connsiteX3" fmla="*/ 4618410 w 4667436"/>
              <a:gd name="connsiteY3" fmla="*/ 5048907 h 5048907"/>
              <a:gd name="connsiteX4" fmla="*/ 0 w 4667436"/>
              <a:gd name="connsiteY4" fmla="*/ 2501127 h 5048907"/>
              <a:gd name="connsiteX5" fmla="*/ 0 w 4667436"/>
              <a:gd name="connsiteY5" fmla="*/ 2477561 h 5048907"/>
              <a:gd name="connsiteX6" fmla="*/ 4664399 w 4667436"/>
              <a:gd name="connsiteY6" fmla="*/ 0 h 504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67436" h="5048907">
                <a:moveTo>
                  <a:pt x="4664399" y="0"/>
                </a:moveTo>
                <a:lnTo>
                  <a:pt x="4667436" y="0"/>
                </a:lnTo>
                <a:lnTo>
                  <a:pt x="4667436" y="5048907"/>
                </a:lnTo>
                <a:lnTo>
                  <a:pt x="4618410" y="5048907"/>
                </a:lnTo>
                <a:lnTo>
                  <a:pt x="0" y="2501127"/>
                </a:lnTo>
                <a:lnTo>
                  <a:pt x="0" y="2477561"/>
                </a:lnTo>
                <a:lnTo>
                  <a:pt x="4664399" y="0"/>
                </a:lnTo>
                <a:close/>
              </a:path>
            </a:pathLst>
          </a:custGeom>
          <a:blipFill dpi="0" rotWithShape="1">
            <a:blip r:embed="rId5">
              <a:extLst>
                <a:ext uri="{28A0092B-C50C-407E-A947-70E740481C1C}">
                  <a14:useLocalDpi xmlns:a14="http://schemas.microsoft.com/office/drawing/2010/main" val="0"/>
                </a:ext>
              </a:extLst>
            </a:blip>
            <a:srcRect/>
            <a:stretch>
              <a:fillRect/>
            </a:stretch>
          </a:blipFill>
          <a:ln w="57150">
            <a:solidFill>
              <a:srgbClr val="5271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64051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par>
                                <p:cTn id="13" presetID="22" presetClass="entr" presetSubtype="2"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right)">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ipe(down)">
                                      <p:cBhvr>
                                        <p:cTn id="25" dur="500"/>
                                        <p:tgtEl>
                                          <p:spTgt spid="2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ipe(down)">
                                      <p:cBhvr>
                                        <p:cTn id="30" dur="500"/>
                                        <p:tgtEl>
                                          <p:spTgt spid="2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ipe(right)">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down)">
                                      <p:cBhvr>
                                        <p:cTn id="3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20" grpId="0"/>
      <p:bldP spid="21" grpId="0"/>
      <p:bldP spid="22" grpId="0"/>
      <p:bldP spid="23" grpId="0"/>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1010310" y="1486241"/>
            <a:ext cx="10459385" cy="4941454"/>
          </a:xfrm>
          <a:prstGeom prst="roundRect">
            <a:avLst>
              <a:gd name="adj" fmla="val 10160"/>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3</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3" name="Rectangle 3"/>
          <p:cNvSpPr>
            <a:spLocks noChangeArrowheads="1"/>
          </p:cNvSpPr>
          <p:nvPr/>
        </p:nvSpPr>
        <p:spPr bwMode="auto">
          <a:xfrm>
            <a:off x="1879980" y="26567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sp>
        <p:nvSpPr>
          <p:cNvPr id="14" name="TextBox 13"/>
          <p:cNvSpPr txBox="1"/>
          <p:nvPr/>
        </p:nvSpPr>
        <p:spPr>
          <a:xfrm>
            <a:off x="1250534" y="1903380"/>
            <a:ext cx="9577972" cy="3785652"/>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1.Điền từ thích hợp vào chỗ chấm:</a:t>
            </a:r>
          </a:p>
          <a:p>
            <a:r>
              <a:rPr lang="vi-VN" sz="2400">
                <a:latin typeface="Roboto" panose="02000000000000000000" pitchFamily="2" charset="0"/>
                <a:ea typeface="Roboto" panose="02000000000000000000" pitchFamily="2" charset="0"/>
              </a:rPr>
              <a:t>a. Khi ôm vật nuôi ……..….………………. siết chặt chúng quá.</a:t>
            </a:r>
          </a:p>
          <a:p>
            <a:r>
              <a:rPr lang="vi-VN" sz="2400">
                <a:latin typeface="Roboto" panose="02000000000000000000" pitchFamily="2" charset="0"/>
                <a:ea typeface="Roboto" panose="02000000000000000000" pitchFamily="2" charset="0"/>
              </a:rPr>
              <a:t>b. ………………………..kéo tai hoặc kéo</a:t>
            </a:r>
            <a:r>
              <a:rPr lang="en-US" sz="2400">
                <a:latin typeface="Roboto" panose="02000000000000000000" pitchFamily="2" charset="0"/>
                <a:ea typeface="Roboto" panose="02000000000000000000" pitchFamily="2" charset="0"/>
              </a:rPr>
              <a:t>,</a:t>
            </a:r>
            <a:r>
              <a:rPr lang="vi-VN" sz="2400">
                <a:latin typeface="Roboto" panose="02000000000000000000" pitchFamily="2" charset="0"/>
                <a:ea typeface="Roboto" panose="02000000000000000000" pitchFamily="2" charset="0"/>
              </a:rPr>
              <a:t> lôi vật nuôi.</a:t>
            </a:r>
          </a:p>
          <a:p>
            <a:r>
              <a:rPr lang="vi-VN" sz="2400">
                <a:latin typeface="Roboto" panose="02000000000000000000" pitchFamily="2" charset="0"/>
                <a:ea typeface="Roboto" panose="02000000000000000000" pitchFamily="2" charset="0"/>
              </a:rPr>
              <a:t>c. ……………………….. trêu đùa khi chúng đang ăn hoặc đang ngủ.</a:t>
            </a:r>
          </a:p>
          <a:p>
            <a:r>
              <a:rPr lang="vi-VN" sz="2400">
                <a:latin typeface="Roboto" panose="02000000000000000000" pitchFamily="2" charset="0"/>
                <a:ea typeface="Roboto" panose="02000000000000000000" pitchFamily="2" charset="0"/>
              </a:rPr>
              <a:t>d. ……………….... cho vật nuôi ăn thức ăn chín hoặc thức ăn đóng hộp.</a:t>
            </a:r>
          </a:p>
          <a:p>
            <a:r>
              <a:rPr lang="vi-VN" sz="2400">
                <a:latin typeface="Roboto" panose="02000000000000000000" pitchFamily="2" charset="0"/>
                <a:ea typeface="Roboto" panose="02000000000000000000" pitchFamily="2" charset="0"/>
              </a:rPr>
              <a:t>e. …………………… vuốt ve hoặc chơi với động vật khi chưa quen chúng.</a:t>
            </a:r>
          </a:p>
          <a:p>
            <a:r>
              <a:rPr lang="vi-VN" sz="2400">
                <a:latin typeface="Roboto" panose="02000000000000000000" pitchFamily="2" charset="0"/>
                <a:ea typeface="Roboto" panose="02000000000000000000" pitchFamily="2" charset="0"/>
              </a:rPr>
              <a:t>g. ………………rửa tay với xà phòng sau khi chơi và chăm sóc động vật.</a:t>
            </a:r>
          </a:p>
          <a:p>
            <a:r>
              <a:rPr lang="vi-VN" sz="2400">
                <a:latin typeface="Roboto" panose="02000000000000000000" pitchFamily="2" charset="0"/>
                <a:ea typeface="Roboto" panose="02000000000000000000" pitchFamily="2" charset="0"/>
              </a:rPr>
              <a:t>2. Khi nhà có vật nuôi em cần lưu ý những điều gì?</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a:t>
            </a:r>
          </a:p>
        </p:txBody>
      </p:sp>
      <p:sp>
        <p:nvSpPr>
          <p:cNvPr id="15" name="TextBox 14"/>
          <p:cNvSpPr txBox="1"/>
          <p:nvPr/>
        </p:nvSpPr>
        <p:spPr>
          <a:xfrm>
            <a:off x="3921185" y="2195038"/>
            <a:ext cx="2133122"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không được</a:t>
            </a:r>
            <a:endParaRPr lang="vi-VN" altLang="zh-CN" sz="2400">
              <a:solidFill>
                <a:srgbClr val="FF0000"/>
              </a:solidFill>
              <a:latin typeface="Roboto" panose="02000000000000000000" pitchFamily="2" charset="0"/>
              <a:ea typeface="Roboto" panose="02000000000000000000" pitchFamily="2" charset="0"/>
            </a:endParaRPr>
          </a:p>
        </p:txBody>
      </p:sp>
      <p:sp>
        <p:nvSpPr>
          <p:cNvPr id="16" name="TextBox 15"/>
          <p:cNvSpPr txBox="1"/>
          <p:nvPr/>
        </p:nvSpPr>
        <p:spPr>
          <a:xfrm>
            <a:off x="1484380" y="4770034"/>
            <a:ext cx="8683640"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Đảm bảo an toàn khi tiếp xúc, chơi đùa hoặc chăm sóc chúng</a:t>
            </a:r>
            <a:endParaRPr lang="vi-VN" altLang="zh-CN" sz="2400">
              <a:solidFill>
                <a:srgbClr val="FF0000"/>
              </a:solidFill>
              <a:latin typeface="Roboto" panose="02000000000000000000" pitchFamily="2" charset="0"/>
              <a:ea typeface="Roboto" panose="02000000000000000000" pitchFamily="2" charset="0"/>
            </a:endParaRPr>
          </a:p>
        </p:txBody>
      </p:sp>
      <p:sp>
        <p:nvSpPr>
          <p:cNvPr id="20" name="TextBox 19"/>
          <p:cNvSpPr txBox="1"/>
          <p:nvPr/>
        </p:nvSpPr>
        <p:spPr>
          <a:xfrm>
            <a:off x="1657599" y="2560799"/>
            <a:ext cx="2133122"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Không nên</a:t>
            </a:r>
            <a:endParaRPr lang="vi-VN" altLang="zh-CN" sz="2400">
              <a:solidFill>
                <a:srgbClr val="FF0000"/>
              </a:solidFill>
              <a:latin typeface="Roboto" panose="02000000000000000000" pitchFamily="2" charset="0"/>
              <a:ea typeface="Roboto" panose="02000000000000000000" pitchFamily="2" charset="0"/>
            </a:endParaRPr>
          </a:p>
        </p:txBody>
      </p:sp>
      <p:sp>
        <p:nvSpPr>
          <p:cNvPr id="22" name="TextBox 21"/>
          <p:cNvSpPr txBox="1"/>
          <p:nvPr/>
        </p:nvSpPr>
        <p:spPr>
          <a:xfrm>
            <a:off x="1657599" y="2930130"/>
            <a:ext cx="2133122"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Không nên</a:t>
            </a:r>
            <a:endParaRPr lang="vi-VN" altLang="zh-CN" sz="2400">
              <a:solidFill>
                <a:srgbClr val="FF0000"/>
              </a:solidFill>
              <a:latin typeface="Roboto" panose="02000000000000000000" pitchFamily="2" charset="0"/>
              <a:ea typeface="Roboto" panose="02000000000000000000" pitchFamily="2" charset="0"/>
            </a:endParaRPr>
          </a:p>
        </p:txBody>
      </p:sp>
      <p:sp>
        <p:nvSpPr>
          <p:cNvPr id="23" name="TextBox 22"/>
          <p:cNvSpPr txBox="1"/>
          <p:nvPr/>
        </p:nvSpPr>
        <p:spPr>
          <a:xfrm>
            <a:off x="1657599" y="3334541"/>
            <a:ext cx="859690"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Nên</a:t>
            </a:r>
            <a:endParaRPr lang="vi-VN" altLang="zh-CN" sz="2400">
              <a:solidFill>
                <a:srgbClr val="FF0000"/>
              </a:solidFill>
              <a:latin typeface="Roboto" panose="02000000000000000000" pitchFamily="2" charset="0"/>
              <a:ea typeface="Roboto" panose="02000000000000000000" pitchFamily="2" charset="0"/>
            </a:endParaRPr>
          </a:p>
        </p:txBody>
      </p:sp>
      <p:sp>
        <p:nvSpPr>
          <p:cNvPr id="24" name="TextBox 23"/>
          <p:cNvSpPr txBox="1"/>
          <p:nvPr/>
        </p:nvSpPr>
        <p:spPr>
          <a:xfrm>
            <a:off x="1570441" y="3654301"/>
            <a:ext cx="2133122"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Không được</a:t>
            </a:r>
            <a:endParaRPr lang="vi-VN" altLang="zh-CN" sz="2400">
              <a:solidFill>
                <a:srgbClr val="FF0000"/>
              </a:solidFill>
              <a:latin typeface="Roboto" panose="02000000000000000000" pitchFamily="2" charset="0"/>
              <a:ea typeface="Roboto" panose="02000000000000000000" pitchFamily="2" charset="0"/>
            </a:endParaRPr>
          </a:p>
        </p:txBody>
      </p:sp>
      <p:sp>
        <p:nvSpPr>
          <p:cNvPr id="25" name="TextBox 24"/>
          <p:cNvSpPr txBox="1"/>
          <p:nvPr/>
        </p:nvSpPr>
        <p:spPr>
          <a:xfrm>
            <a:off x="1657599" y="4064302"/>
            <a:ext cx="859690"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Nên</a:t>
            </a:r>
            <a:endParaRPr lang="vi-VN" altLang="zh-CN" sz="2400">
              <a:solidFill>
                <a:srgbClr val="FF000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146062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down)">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down)">
                                      <p:cBhvr>
                                        <p:cTn id="3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0" grpId="0"/>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B725248E-A0D6-AD5A-5800-9A78FC7887FD}"/>
              </a:ext>
            </a:extLst>
          </p:cNvPr>
          <p:cNvSpPr txBox="1"/>
          <p:nvPr/>
        </p:nvSpPr>
        <p:spPr>
          <a:xfrm>
            <a:off x="2709892" y="738816"/>
            <a:ext cx="6196024" cy="584775"/>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rPr>
              <a:t>CHUẨN</a:t>
            </a:r>
            <a:r>
              <a:rPr kumimoji="0" lang="en-US" sz="3200" b="1" i="0" u="none" strike="noStrike" kern="1200" cap="none" spc="0" normalizeH="0" noProof="0" dirty="0">
                <a:ln>
                  <a:noFill/>
                </a:ln>
                <a:solidFill>
                  <a:srgbClr val="0070C0"/>
                </a:solidFill>
                <a:effectLst/>
                <a:uLnTx/>
                <a:uFillTx/>
                <a:latin typeface="Roboto Black" panose="02000000000000000000" pitchFamily="2" charset="0"/>
                <a:ea typeface="Roboto Black" panose="02000000000000000000" pitchFamily="2" charset="0"/>
                <a:cs typeface="+mn-cs"/>
              </a:rPr>
              <a:t> BỊ CHO GIỜ HỌC SAU</a:t>
            </a:r>
            <a:endParaRPr kumimoji="0" lang="en-US" sz="3200" b="1" i="0" u="none" strike="noStrike" kern="1200" cap="none" spc="0" normalizeH="0" baseline="0" noProof="0" dirty="0">
              <a:ln>
                <a:noFill/>
              </a:ln>
              <a:solidFill>
                <a:srgbClr val="0070C0"/>
              </a:solidFill>
              <a:effectLst/>
              <a:uLnTx/>
              <a:uFillTx/>
              <a:latin typeface="Roboto Black" panose="02000000000000000000" pitchFamily="2" charset="0"/>
              <a:ea typeface="Roboto Black" panose="02000000000000000000" pitchFamily="2" charset="0"/>
              <a:cs typeface="+mn-cs"/>
            </a:endParaRPr>
          </a:p>
        </p:txBody>
      </p:sp>
      <p:sp>
        <p:nvSpPr>
          <p:cNvPr id="5" name="Rectangle: Rounded Corners 2">
            <a:extLst>
              <a:ext uri="{FF2B5EF4-FFF2-40B4-BE49-F238E27FC236}">
                <a16:creationId xmlns:a16="http://schemas.microsoft.com/office/drawing/2014/main" id="{8D375CCE-294A-4A06-B090-A5CB539AC2CB}"/>
              </a:ext>
            </a:extLst>
          </p:cNvPr>
          <p:cNvSpPr/>
          <p:nvPr/>
        </p:nvSpPr>
        <p:spPr>
          <a:xfrm>
            <a:off x="1474342" y="1685306"/>
            <a:ext cx="8991600" cy="4335350"/>
          </a:xfrm>
          <a:prstGeom prst="roundRect">
            <a:avLst>
              <a:gd name="adj" fmla="val 9417"/>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2060"/>
              </a:solidFill>
              <a:effectLst/>
              <a:uLnTx/>
              <a:uFillTx/>
              <a:latin typeface="Roboto" panose="02000000000000000000" pitchFamily="2" charset="0"/>
              <a:ea typeface="+mn-ea"/>
              <a:cs typeface="+mn-cs"/>
            </a:endParaRPr>
          </a:p>
        </p:txBody>
      </p:sp>
      <p:sp>
        <p:nvSpPr>
          <p:cNvPr id="6" name="TextBox 5">
            <a:extLst>
              <a:ext uri="{FF2B5EF4-FFF2-40B4-BE49-F238E27FC236}">
                <a16:creationId xmlns:a16="http://schemas.microsoft.com/office/drawing/2014/main" id="{F47EDC76-93E4-69B2-B3EB-FFBB9F9285CB}"/>
              </a:ext>
            </a:extLst>
          </p:cNvPr>
          <p:cNvSpPr txBox="1"/>
          <p:nvPr/>
        </p:nvSpPr>
        <p:spPr>
          <a:xfrm>
            <a:off x="2378904" y="1906827"/>
            <a:ext cx="68580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Chuẩn bị các nguyên, vật liệu cho buổi học sau:</a:t>
            </a:r>
          </a:p>
        </p:txBody>
      </p:sp>
      <p:pic>
        <p:nvPicPr>
          <p:cNvPr id="14" name="Picture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pic>
        <p:nvPicPr>
          <p:cNvPr id="17" name="Picture 16">
            <a:extLst>
              <a:ext uri="{FF2B5EF4-FFF2-40B4-BE49-F238E27FC236}">
                <a16:creationId xmlns:a16="http://schemas.microsoft.com/office/drawing/2014/main" id="{2F0B38A0-9C2A-CC9E-621D-1963F69D092A}"/>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0" b="97170" l="0" r="100000">
                        <a14:foregroundMark x1="32948" y1="37736" x2="18497" y2="30189"/>
                        <a14:foregroundMark x1="43931" y1="59434" x2="32948" y2="71698"/>
                        <a14:foregroundMark x1="45087" y1="46226" x2="34104" y2="37736"/>
                      </a14:backgroundRemoval>
                    </a14:imgEffect>
                  </a14:imgLayer>
                </a14:imgProps>
              </a:ext>
            </a:extLst>
          </a:blip>
          <a:stretch>
            <a:fillRect/>
          </a:stretch>
        </p:blipFill>
        <p:spPr>
          <a:xfrm rot="15758025">
            <a:off x="5251184" y="3295130"/>
            <a:ext cx="1054699" cy="646232"/>
          </a:xfrm>
          <a:prstGeom prst="rect">
            <a:avLst/>
          </a:prstGeom>
          <a:effectLst>
            <a:outerShdw blurRad="63500" sx="102000" sy="102000" algn="ctr" rotWithShape="0">
              <a:prstClr val="black">
                <a:alpha val="40000"/>
              </a:prstClr>
            </a:outerShdw>
          </a:effectLst>
        </p:spPr>
      </p:pic>
      <p:pic>
        <p:nvPicPr>
          <p:cNvPr id="13" name="Picture 12">
            <a:extLst>
              <a:ext uri="{FF2B5EF4-FFF2-40B4-BE49-F238E27FC236}">
                <a16:creationId xmlns:a16="http://schemas.microsoft.com/office/drawing/2014/main" id="{901E8F2F-82B1-8289-A128-7A4A6AA36DC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21564" y="2937903"/>
            <a:ext cx="1534400" cy="1534400"/>
          </a:xfrm>
          <a:prstGeom prst="rect">
            <a:avLst/>
          </a:prstGeom>
        </p:spPr>
      </p:pic>
      <p:pic>
        <p:nvPicPr>
          <p:cNvPr id="20" name="Picture 19">
            <a:extLst>
              <a:ext uri="{FF2B5EF4-FFF2-40B4-BE49-F238E27FC236}">
                <a16:creationId xmlns:a16="http://schemas.microsoft.com/office/drawing/2014/main" id="{4A2210E2-AFE1-878C-C378-54692377689D}"/>
              </a:ext>
            </a:extLst>
          </p:cNvPr>
          <p:cNvPicPr>
            <a:picLocks noChangeAspect="1"/>
          </p:cNvPicPr>
          <p:nvPr/>
        </p:nvPicPr>
        <p:blipFill rotWithShape="1">
          <a:blip r:embed="rId7">
            <a:extLst>
              <a:ext uri="{28A0092B-C50C-407E-A947-70E740481C1C}">
                <a14:useLocalDpi xmlns:a14="http://schemas.microsoft.com/office/drawing/2010/main" val="0"/>
              </a:ext>
            </a:extLst>
          </a:blip>
          <a:srcRect l="16228" r="13090"/>
          <a:stretch/>
        </p:blipFill>
        <p:spPr>
          <a:xfrm>
            <a:off x="6771986" y="2937903"/>
            <a:ext cx="1091108" cy="1412294"/>
          </a:xfrm>
          <a:prstGeom prst="rect">
            <a:avLst/>
          </a:prstGeom>
          <a:effectLst>
            <a:outerShdw blurRad="63500" sx="102000" sy="102000" algn="ctr" rotWithShape="0">
              <a:prstClr val="black">
                <a:alpha val="40000"/>
              </a:prstClr>
            </a:outerShdw>
          </a:effectLst>
        </p:spPr>
      </p:pic>
      <p:sp>
        <p:nvSpPr>
          <p:cNvPr id="15" name="TextBox 14">
            <a:extLst>
              <a:ext uri="{FF2B5EF4-FFF2-40B4-BE49-F238E27FC236}">
                <a16:creationId xmlns:a16="http://schemas.microsoft.com/office/drawing/2014/main" id="{C50EEADF-F242-4F8F-96FE-76601BA8159E}"/>
              </a:ext>
            </a:extLst>
          </p:cNvPr>
          <p:cNvSpPr txBox="1"/>
          <p:nvPr/>
        </p:nvSpPr>
        <p:spPr>
          <a:xfrm>
            <a:off x="1960464" y="2385746"/>
            <a:ext cx="763613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Giấy màu, kéo, bút dạ, băng dính, màu nước, thùng giấy</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22" name="Picture 4">
            <a:extLst>
              <a:ext uri="{FF2B5EF4-FFF2-40B4-BE49-F238E27FC236}">
                <a16:creationId xmlns:a16="http://schemas.microsoft.com/office/drawing/2014/main" id="{A324FA5E-FFC7-53AC-44A3-4C5E0E4D1401}"/>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rot="6877896">
            <a:off x="7694720" y="3971831"/>
            <a:ext cx="893291" cy="544349"/>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a:extLst>
              <a:ext uri="{FF2B5EF4-FFF2-40B4-BE49-F238E27FC236}">
                <a16:creationId xmlns:a16="http://schemas.microsoft.com/office/drawing/2014/main" id="{96E999C7-6F58-2A26-18DE-FF5ACB1BF10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26604" y="3478508"/>
            <a:ext cx="1893227" cy="79757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4">
            <a:extLst>
              <a:ext uri="{FF2B5EF4-FFF2-40B4-BE49-F238E27FC236}">
                <a16:creationId xmlns:a16="http://schemas.microsoft.com/office/drawing/2014/main" id="{B741D13F-905C-9113-A5DF-D9CD1590490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28091" y="4065815"/>
            <a:ext cx="1971452" cy="1875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16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childTnLst>
                                </p:cTn>
                              </p:par>
                              <p:par>
                                <p:cTn id="13" presetID="23" presetClass="entr" presetSubtype="16"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childTnLst>
                                </p:cTn>
                              </p:par>
                              <p:par>
                                <p:cTn id="17" presetID="23" presetClass="entr" presetSubtype="16"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p:cTn id="19" dur="500" fill="hold"/>
                                        <p:tgtEl>
                                          <p:spTgt spid="15"/>
                                        </p:tgtEl>
                                        <p:attrNameLst>
                                          <p:attrName>ppt_w</p:attrName>
                                        </p:attrNameLst>
                                      </p:cBhvr>
                                      <p:tavLst>
                                        <p:tav tm="0">
                                          <p:val>
                                            <p:fltVal val="0"/>
                                          </p:val>
                                        </p:tav>
                                        <p:tav tm="100000">
                                          <p:val>
                                            <p:strVal val="#ppt_w"/>
                                          </p:val>
                                        </p:tav>
                                      </p:tavLst>
                                    </p:anim>
                                    <p:anim calcmode="lin" valueType="num">
                                      <p:cBhvr>
                                        <p:cTn id="20" dur="500" fill="hold"/>
                                        <p:tgtEl>
                                          <p:spTgt spid="1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6"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247709" y="954198"/>
            <a:ext cx="4834614"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TRÒ CHƠI SÓNG BIỂN </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grpSp>
        <p:nvGrpSpPr>
          <p:cNvPr id="19" name="Group 18"/>
          <p:cNvGrpSpPr/>
          <p:nvPr/>
        </p:nvGrpSpPr>
        <p:grpSpPr>
          <a:xfrm>
            <a:off x="1987906" y="1991872"/>
            <a:ext cx="7119750" cy="1410686"/>
            <a:chOff x="722556" y="2115897"/>
            <a:chExt cx="7373218" cy="1477157"/>
          </a:xfrm>
        </p:grpSpPr>
        <p:sp>
          <p:nvSpPr>
            <p:cNvPr id="5" name="Rounded Rectangle 4"/>
            <p:cNvSpPr/>
            <p:nvPr/>
          </p:nvSpPr>
          <p:spPr>
            <a:xfrm>
              <a:off x="722556" y="2115897"/>
              <a:ext cx="7373218" cy="1477157"/>
            </a:xfrm>
            <a:prstGeom prst="roundRect">
              <a:avLst/>
            </a:prstGeom>
            <a:solidFill>
              <a:srgbClr val="527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TextBox 5"/>
            <p:cNvSpPr txBox="1"/>
            <p:nvPr/>
          </p:nvSpPr>
          <p:spPr>
            <a:xfrm>
              <a:off x="740260" y="2129613"/>
              <a:ext cx="7145095" cy="1256888"/>
            </a:xfrm>
            <a:prstGeom prst="rect">
              <a:avLst/>
            </a:prstGeom>
            <a:noFill/>
          </p:spPr>
          <p:txBody>
            <a:bodyPr wrap="square" rtlCol="0">
              <a:spAutoFit/>
            </a:bodyPr>
            <a:lstStyle/>
            <a:p>
              <a:pPr lvl="0">
                <a:defRPr/>
              </a:pPr>
              <a:r>
                <a:rPr lang="vi-VN" altLang="zh-CN" sz="2400" b="1">
                  <a:solidFill>
                    <a:srgbClr val="92D050"/>
                  </a:solidFill>
                  <a:latin typeface="Roboto" panose="02000000000000000000" pitchFamily="2" charset="0"/>
                  <a:ea typeface="Roboto" panose="02000000000000000000" pitchFamily="2" charset="0"/>
                </a:rPr>
                <a:t>Sóng nhấp nhô: </a:t>
              </a:r>
              <a:r>
                <a:rPr lang="vi-VN" altLang="zh-CN" sz="2400">
                  <a:solidFill>
                    <a:schemeClr val="bg1"/>
                  </a:solidFill>
                  <a:latin typeface="Roboto" panose="02000000000000000000" pitchFamily="2" charset="0"/>
                  <a:ea typeface="Roboto" panose="02000000000000000000" pitchFamily="2" charset="0"/>
                </a:rPr>
                <a:t>đứng lên ngồi xuống </a:t>
              </a:r>
              <a:endParaRPr lang="en-US" altLang="zh-CN" sz="2400">
                <a:solidFill>
                  <a:schemeClr val="bg1"/>
                </a:solidFill>
                <a:latin typeface="Roboto" panose="02000000000000000000" pitchFamily="2" charset="0"/>
                <a:ea typeface="Roboto" panose="02000000000000000000" pitchFamily="2" charset="0"/>
              </a:endParaRPr>
            </a:p>
            <a:p>
              <a:pPr lvl="0">
                <a:defRPr/>
              </a:pPr>
              <a:r>
                <a:rPr lang="vi-VN" altLang="zh-CN" sz="2400" b="1">
                  <a:solidFill>
                    <a:srgbClr val="92D050"/>
                  </a:solidFill>
                  <a:latin typeface="Roboto" panose="02000000000000000000" pitchFamily="2" charset="0"/>
                  <a:ea typeface="Roboto" panose="02000000000000000000" pitchFamily="2" charset="0"/>
                </a:rPr>
                <a:t>Sóng nghiêng: </a:t>
              </a:r>
              <a:r>
                <a:rPr lang="vi-VN" altLang="zh-CN" sz="2400">
                  <a:solidFill>
                    <a:schemeClr val="bg1"/>
                  </a:solidFill>
                  <a:latin typeface="Roboto" panose="02000000000000000000" pitchFamily="2" charset="0"/>
                  <a:ea typeface="Roboto" panose="02000000000000000000" pitchFamily="2" charset="0"/>
                </a:rPr>
                <a:t>nghiêng người sang trái, sang phải </a:t>
              </a:r>
              <a:endParaRPr lang="en-US" altLang="zh-CN" sz="2400">
                <a:solidFill>
                  <a:schemeClr val="bg1"/>
                </a:solidFill>
                <a:latin typeface="Roboto" panose="02000000000000000000" pitchFamily="2" charset="0"/>
                <a:ea typeface="Roboto" panose="02000000000000000000" pitchFamily="2" charset="0"/>
              </a:endParaRPr>
            </a:p>
            <a:p>
              <a:pPr lvl="0">
                <a:defRPr/>
              </a:pPr>
              <a:r>
                <a:rPr lang="vi-VN" altLang="zh-CN" sz="2400" b="1">
                  <a:solidFill>
                    <a:srgbClr val="92D050"/>
                  </a:solidFill>
                  <a:latin typeface="Roboto" panose="02000000000000000000" pitchFamily="2" charset="0"/>
                  <a:ea typeface="Roboto" panose="02000000000000000000" pitchFamily="2" charset="0"/>
                </a:rPr>
                <a:t>Sóng ngã: </a:t>
              </a:r>
              <a:r>
                <a:rPr lang="vi-VN" altLang="zh-CN" sz="2400">
                  <a:solidFill>
                    <a:schemeClr val="bg1"/>
                  </a:solidFill>
                  <a:latin typeface="Roboto" panose="02000000000000000000" pitchFamily="2" charset="0"/>
                  <a:ea typeface="Roboto" panose="02000000000000000000" pitchFamily="2" charset="0"/>
                </a:rPr>
                <a:t>ngã về trước h</a:t>
              </a:r>
              <a:r>
                <a:rPr lang="en-US" altLang="zh-CN" sz="2400">
                  <a:solidFill>
                    <a:schemeClr val="bg1"/>
                  </a:solidFill>
                  <a:latin typeface="Roboto" panose="02000000000000000000" pitchFamily="2" charset="0"/>
                  <a:ea typeface="Roboto" panose="02000000000000000000" pitchFamily="2" charset="0"/>
                </a:rPr>
                <a:t>oặc </a:t>
              </a:r>
              <a:r>
                <a:rPr lang="vi-VN" altLang="zh-CN" sz="2400">
                  <a:solidFill>
                    <a:schemeClr val="bg1"/>
                  </a:solidFill>
                  <a:latin typeface="Roboto" panose="02000000000000000000" pitchFamily="2" charset="0"/>
                  <a:ea typeface="Roboto" panose="02000000000000000000" pitchFamily="2" charset="0"/>
                </a:rPr>
                <a:t>ngả về phía sau</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mn-cs"/>
              </a:endParaRPr>
            </a:p>
          </p:txBody>
        </p:sp>
      </p:grpSp>
      <p:grpSp>
        <p:nvGrpSpPr>
          <p:cNvPr id="20" name="Group 19"/>
          <p:cNvGrpSpPr/>
          <p:nvPr/>
        </p:nvGrpSpPr>
        <p:grpSpPr>
          <a:xfrm>
            <a:off x="2005001" y="4165116"/>
            <a:ext cx="7097410" cy="1473047"/>
            <a:chOff x="3385456" y="4251057"/>
            <a:chExt cx="2379191" cy="2574437"/>
          </a:xfrm>
        </p:grpSpPr>
        <p:sp>
          <p:nvSpPr>
            <p:cNvPr id="7" name="Rounded Rectangle 6"/>
            <p:cNvSpPr/>
            <p:nvPr/>
          </p:nvSpPr>
          <p:spPr>
            <a:xfrm>
              <a:off x="3385456" y="4251057"/>
              <a:ext cx="2379191" cy="2574437"/>
            </a:xfrm>
            <a:prstGeom prst="roundRect">
              <a:avLst/>
            </a:prstGeom>
            <a:solidFill>
              <a:srgbClr val="5271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p:cNvSpPr txBox="1"/>
            <p:nvPr/>
          </p:nvSpPr>
          <p:spPr>
            <a:xfrm>
              <a:off x="3407680" y="4812109"/>
              <a:ext cx="2290613" cy="1452329"/>
            </a:xfrm>
            <a:prstGeom prst="rect">
              <a:avLst/>
            </a:prstGeom>
            <a:noFill/>
          </p:spPr>
          <p:txBody>
            <a:bodyPr wrap="square" rtlCol="0">
              <a:spAutoFit/>
            </a:bodyPr>
            <a:lstStyle/>
            <a:p>
              <a:pPr lvl="0">
                <a:defRPr/>
              </a:pPr>
              <a:r>
                <a:rPr lang="en-US" sz="2400">
                  <a:solidFill>
                    <a:schemeClr val="bg1"/>
                  </a:solidFill>
                  <a:latin typeface="Roboto" panose="02000000000000000000" pitchFamily="2" charset="0"/>
                  <a:ea typeface="Roboto" panose="02000000000000000000" pitchFamily="2" charset="0"/>
                </a:rPr>
                <a:t>Yêu cầu cả lớp đứng lên khoác vai nhau, nói và thực hiện theo quản trò.</a:t>
              </a:r>
              <a:endParaRPr kumimoji="0" lang="en-US" altLang="zh-C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mn-cs"/>
              </a:endParaRPr>
            </a:p>
          </p:txBody>
        </p:sp>
      </p:grpSp>
      <p:grpSp>
        <p:nvGrpSpPr>
          <p:cNvPr id="3" name="Group 2"/>
          <p:cNvGrpSpPr/>
          <p:nvPr/>
        </p:nvGrpSpPr>
        <p:grpSpPr>
          <a:xfrm>
            <a:off x="886931" y="1930561"/>
            <a:ext cx="1092121" cy="1579862"/>
            <a:chOff x="1152036" y="1222987"/>
            <a:chExt cx="1829996" cy="830997"/>
          </a:xfrm>
        </p:grpSpPr>
        <p:sp>
          <p:nvSpPr>
            <p:cNvPr id="12" name="Rounded Rectangle 11"/>
            <p:cNvSpPr/>
            <p:nvPr/>
          </p:nvSpPr>
          <p:spPr>
            <a:xfrm>
              <a:off x="1152036" y="1245068"/>
              <a:ext cx="1829996" cy="774813"/>
            </a:xfrm>
            <a:prstGeom prst="roundRect">
              <a:avLst/>
            </a:prstGeom>
            <a:solidFill>
              <a:srgbClr val="2B4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p:cNvSpPr txBox="1"/>
            <p:nvPr/>
          </p:nvSpPr>
          <p:spPr>
            <a:xfrm>
              <a:off x="1317904" y="1222987"/>
              <a:ext cx="1564244" cy="830997"/>
            </a:xfrm>
            <a:prstGeom prst="rect">
              <a:avLst/>
            </a:prstGeom>
            <a:noFill/>
          </p:spPr>
          <p:txBody>
            <a:bodyPr wrap="square" rtlCol="0">
              <a:spAutoFit/>
            </a:bodyPr>
            <a:lstStyle/>
            <a:p>
              <a:pPr lvl="0" algn="ctr">
                <a:defRPr/>
              </a:pPr>
              <a:r>
                <a:rPr lang="en-US" altLang="zh-CN" sz="2400" b="1">
                  <a:solidFill>
                    <a:schemeClr val="bg1"/>
                  </a:solidFill>
                  <a:latin typeface="Roboto" panose="02000000000000000000" pitchFamily="2" charset="0"/>
                  <a:ea typeface="Roboto" panose="02000000000000000000" pitchFamily="2" charset="0"/>
                </a:rPr>
                <a:t>Q</a:t>
              </a:r>
              <a:r>
                <a:rPr lang="vi-VN" altLang="zh-CN" sz="2400" b="1">
                  <a:solidFill>
                    <a:schemeClr val="bg1"/>
                  </a:solidFill>
                  <a:latin typeface="Roboto" panose="02000000000000000000" pitchFamily="2" charset="0"/>
                  <a:ea typeface="Roboto" panose="02000000000000000000" pitchFamily="2" charset="0"/>
                </a:rPr>
                <a:t>uy định động tác</a:t>
              </a:r>
              <a:endParaRPr kumimoji="0" lang="en-US" altLang="zh-CN" sz="2400" b="1"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grpSp>
      <p:grpSp>
        <p:nvGrpSpPr>
          <p:cNvPr id="23" name="Group 22"/>
          <p:cNvGrpSpPr/>
          <p:nvPr/>
        </p:nvGrpSpPr>
        <p:grpSpPr>
          <a:xfrm>
            <a:off x="901298" y="4165116"/>
            <a:ext cx="1092121" cy="1473047"/>
            <a:chOff x="1152036" y="1245068"/>
            <a:chExt cx="1829996" cy="774813"/>
          </a:xfrm>
        </p:grpSpPr>
        <p:sp>
          <p:nvSpPr>
            <p:cNvPr id="24" name="Rounded Rectangle 23"/>
            <p:cNvSpPr/>
            <p:nvPr/>
          </p:nvSpPr>
          <p:spPr>
            <a:xfrm>
              <a:off x="1152036" y="1245068"/>
              <a:ext cx="1829996" cy="774813"/>
            </a:xfrm>
            <a:prstGeom prst="roundRect">
              <a:avLst/>
            </a:prstGeom>
            <a:solidFill>
              <a:srgbClr val="2B4A9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TextBox 24"/>
            <p:cNvSpPr txBox="1"/>
            <p:nvPr/>
          </p:nvSpPr>
          <p:spPr>
            <a:xfrm>
              <a:off x="1303066" y="1413925"/>
              <a:ext cx="1564244" cy="437099"/>
            </a:xfrm>
            <a:prstGeom prst="rect">
              <a:avLst/>
            </a:prstGeom>
            <a:noFill/>
          </p:spPr>
          <p:txBody>
            <a:bodyPr wrap="square" rtlCol="0">
              <a:spAutoFit/>
            </a:bodyPr>
            <a:lstStyle/>
            <a:p>
              <a:pPr lvl="0" algn="ctr">
                <a:defRPr/>
              </a:pPr>
              <a:r>
                <a:rPr lang="en-US" altLang="zh-CN" sz="2400" b="1">
                  <a:solidFill>
                    <a:schemeClr val="bg1"/>
                  </a:solidFill>
                  <a:latin typeface="Roboto" panose="02000000000000000000" pitchFamily="2" charset="0"/>
                  <a:ea typeface="Roboto" panose="02000000000000000000" pitchFamily="2" charset="0"/>
                </a:rPr>
                <a:t>Làm theo</a:t>
              </a:r>
              <a:endParaRPr kumimoji="0" lang="en-US" altLang="zh-CN" sz="2400" b="1"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endParaRPr>
            </a:p>
          </p:txBody>
        </p:sp>
      </p:grpSp>
      <p:sp>
        <p:nvSpPr>
          <p:cNvPr id="29" name="TextBox 28"/>
          <p:cNvSpPr txBox="1"/>
          <p:nvPr/>
        </p:nvSpPr>
        <p:spPr>
          <a:xfrm>
            <a:off x="555613" y="1138862"/>
            <a:ext cx="2123041" cy="461665"/>
          </a:xfrm>
          <a:prstGeom prst="rect">
            <a:avLst/>
          </a:prstGeom>
          <a:noFill/>
        </p:spPr>
        <p:txBody>
          <a:bodyPr wrap="square" rtlCol="0">
            <a:spAutoFit/>
          </a:bodyPr>
          <a:lstStyle/>
          <a:p>
            <a:pPr lvl="0" algn="ctr">
              <a:defRPr/>
            </a:pPr>
            <a:r>
              <a:rPr lang="en-US" altLang="zh-CN" sz="2400">
                <a:solidFill>
                  <a:srgbClr val="FF0000"/>
                </a:solidFill>
                <a:latin typeface="Roboto" panose="02000000000000000000" pitchFamily="2" charset="0"/>
                <a:ea typeface="Roboto" panose="02000000000000000000" pitchFamily="2" charset="0"/>
              </a:rPr>
              <a:t>Cách chơi:</a:t>
            </a:r>
            <a:endParaRPr lang="vi-VN" altLang="zh-CN" sz="2400">
              <a:solidFill>
                <a:srgbClr val="FF0000"/>
              </a:solidFill>
              <a:latin typeface="Roboto" panose="02000000000000000000" pitchFamily="2" charset="0"/>
              <a:ea typeface="Roboto" panose="02000000000000000000" pitchFamily="2" charset="0"/>
            </a:endParaRPr>
          </a:p>
        </p:txBody>
      </p:sp>
      <p:sp>
        <p:nvSpPr>
          <p:cNvPr id="17" name="TextBox 16"/>
          <p:cNvSpPr txBox="1"/>
          <p:nvPr/>
        </p:nvSpPr>
        <p:spPr>
          <a:xfrm>
            <a:off x="3247709" y="208911"/>
            <a:ext cx="4931552" cy="584775"/>
          </a:xfrm>
          <a:prstGeom prst="rect">
            <a:avLst/>
          </a:prstGeom>
          <a:noFill/>
        </p:spPr>
        <p:txBody>
          <a:bodyPr wrap="square" rtlCol="0">
            <a:spAutoFit/>
          </a:bodyPr>
          <a:lstStyle/>
          <a:p>
            <a:pPr lvl="0" algn="ctr">
              <a:defRPr/>
            </a:pPr>
            <a:r>
              <a:rPr lang="en-US" altLang="zh-CN" sz="3200" b="1">
                <a:solidFill>
                  <a:srgbClr val="002060"/>
                </a:solidFill>
                <a:latin typeface="Roboto Black" panose="02000000000000000000" pitchFamily="2" charset="0"/>
                <a:ea typeface="Roboto Black" panose="02000000000000000000" pitchFamily="2" charset="0"/>
              </a:rPr>
              <a:t>KHỞI ĐỘNG TIẾT HỌC</a:t>
            </a:r>
          </a:p>
        </p:txBody>
      </p:sp>
    </p:spTree>
    <p:extLst>
      <p:ext uri="{BB962C8B-B14F-4D97-AF65-F5344CB8AC3E}">
        <p14:creationId xmlns:p14="http://schemas.microsoft.com/office/powerpoint/2010/main" val="1147279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9"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2259106" y="1550133"/>
            <a:ext cx="6429607" cy="2958353"/>
          </a:xfrm>
          <a:prstGeom prst="roundRect">
            <a:avLst/>
          </a:prstGeom>
          <a:solidFill>
            <a:srgbClr val="FDBB2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84602" y="3430402"/>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32516" y="2599405"/>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a:t>
            </a:r>
            <a:r>
              <a:rPr kumimoji="0" lang="en-US" sz="4800" b="1" i="0" u="none" strike="noStrike" kern="1200" cap="none" spc="0" normalizeH="0" noProof="0">
                <a:ln>
                  <a:noFill/>
                </a:ln>
                <a:solidFill>
                  <a:srgbClr val="00B050"/>
                </a:solidFill>
                <a:effectLst/>
                <a:uLnTx/>
                <a:uFillTx/>
                <a:latin typeface="Roboto Black" panose="02000000000000000000" pitchFamily="2" charset="0"/>
                <a:ea typeface="Roboto Black" panose="02000000000000000000" pitchFamily="2" charset="0"/>
                <a:cs typeface="+mn-cs"/>
              </a:rPr>
              <a:t>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8302" y="227513"/>
            <a:ext cx="1417791" cy="97939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4234782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par>
                                <p:cTn id="18" presetID="31" presetClass="entr" presetSubtype="0"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p:cTn id="20" dur="1000" fill="hold"/>
                                        <p:tgtEl>
                                          <p:spTgt spid="3"/>
                                        </p:tgtEl>
                                        <p:attrNameLst>
                                          <p:attrName>ppt_w</p:attrName>
                                        </p:attrNameLst>
                                      </p:cBhvr>
                                      <p:tavLst>
                                        <p:tav tm="0">
                                          <p:val>
                                            <p:fltVal val="0"/>
                                          </p:val>
                                        </p:tav>
                                        <p:tav tm="100000">
                                          <p:val>
                                            <p:strVal val="#ppt_w"/>
                                          </p:val>
                                        </p:tav>
                                      </p:tavLst>
                                    </p:anim>
                                    <p:anim calcmode="lin" valueType="num">
                                      <p:cBhvr>
                                        <p:cTn id="21" dur="1000" fill="hold"/>
                                        <p:tgtEl>
                                          <p:spTgt spid="3"/>
                                        </p:tgtEl>
                                        <p:attrNameLst>
                                          <p:attrName>ppt_h</p:attrName>
                                        </p:attrNameLst>
                                      </p:cBhvr>
                                      <p:tavLst>
                                        <p:tav tm="0">
                                          <p:val>
                                            <p:fltVal val="0"/>
                                          </p:val>
                                        </p:tav>
                                        <p:tav tm="100000">
                                          <p:val>
                                            <p:strVal val="#ppt_h"/>
                                          </p:val>
                                        </p:tav>
                                      </p:tavLst>
                                    </p:anim>
                                    <p:anim calcmode="lin" valueType="num">
                                      <p:cBhvr>
                                        <p:cTn id="22" dur="1000" fill="hold"/>
                                        <p:tgtEl>
                                          <p:spTgt spid="3"/>
                                        </p:tgtEl>
                                        <p:attrNameLst>
                                          <p:attrName>style.rotation</p:attrName>
                                        </p:attrNameLst>
                                      </p:cBhvr>
                                      <p:tavLst>
                                        <p:tav tm="0">
                                          <p:val>
                                            <p:fltVal val="90"/>
                                          </p:val>
                                        </p:tav>
                                        <p:tav tm="100000">
                                          <p:val>
                                            <p:fltVal val="0"/>
                                          </p:val>
                                        </p:tav>
                                      </p:tavLst>
                                    </p:anim>
                                    <p:animEffect transition="in" filter="fade">
                                      <p:cBhvr>
                                        <p:cTn id="2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 name="TextBox 39">
            <a:extLst>
              <a:ext uri="{FF2B5EF4-FFF2-40B4-BE49-F238E27FC236}">
                <a16:creationId xmlns:a16="http://schemas.microsoft.com/office/drawing/2014/main" id="{DA14CBFD-2C6F-E4A0-F468-3C5C731B2275}"/>
              </a:ext>
            </a:extLst>
          </p:cNvPr>
          <p:cNvSpPr txBox="1"/>
          <p:nvPr/>
        </p:nvSpPr>
        <p:spPr>
          <a:xfrm>
            <a:off x="3774458" y="945253"/>
            <a:ext cx="1911772" cy="707886"/>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a:ln>
                  <a:noFill/>
                </a:ln>
                <a:solidFill>
                  <a:srgbClr val="7030A0"/>
                </a:solidFill>
                <a:effectLst/>
                <a:uLnTx/>
                <a:uFillTx/>
                <a:latin typeface="Roboto Black" panose="02000000000000000000" pitchFamily="2" charset="0"/>
                <a:ea typeface="Roboto Black" panose="02000000000000000000" pitchFamily="2" charset="0"/>
                <a:cs typeface="+mn-cs"/>
              </a:rPr>
              <a:t>BÀI 11</a:t>
            </a:r>
          </a:p>
        </p:txBody>
      </p:sp>
      <p:sp>
        <p:nvSpPr>
          <p:cNvPr id="7" name="TextBox 6"/>
          <p:cNvSpPr txBox="1"/>
          <p:nvPr/>
        </p:nvSpPr>
        <p:spPr>
          <a:xfrm>
            <a:off x="703335" y="2070622"/>
            <a:ext cx="6863406" cy="193899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CHĂM SÓC VÀ BẢO VỆ VẬT NUÔI</a:t>
            </a:r>
          </a:p>
        </p:txBody>
      </p:sp>
      <p:grpSp>
        <p:nvGrpSpPr>
          <p:cNvPr id="22" name="Group 21"/>
          <p:cNvGrpSpPr/>
          <p:nvPr/>
        </p:nvGrpSpPr>
        <p:grpSpPr>
          <a:xfrm>
            <a:off x="1672876" y="4537045"/>
            <a:ext cx="1058090" cy="1011423"/>
            <a:chOff x="3331633" y="4437296"/>
            <a:chExt cx="1058090" cy="1011423"/>
          </a:xfrm>
        </p:grpSpPr>
        <p:sp>
          <p:nvSpPr>
            <p:cNvPr id="21" name="Oval 20"/>
            <p:cNvSpPr/>
            <p:nvPr/>
          </p:nvSpPr>
          <p:spPr>
            <a:xfrm>
              <a:off x="3331633" y="4437296"/>
              <a:ext cx="1011423" cy="1011423"/>
            </a:xfrm>
            <a:prstGeom prst="ellipse">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3" name="TextBox 42">
              <a:extLst>
                <a:ext uri="{FF2B5EF4-FFF2-40B4-BE49-F238E27FC236}">
                  <a16:creationId xmlns:a16="http://schemas.microsoft.com/office/drawing/2014/main" id="{5B1500B4-2A13-B105-884B-9C3A22343CC6}"/>
                </a:ext>
              </a:extLst>
            </p:cNvPr>
            <p:cNvSpPr txBox="1"/>
            <p:nvPr/>
          </p:nvSpPr>
          <p:spPr>
            <a:xfrm>
              <a:off x="3331633" y="4712176"/>
              <a:ext cx="1058090" cy="461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prstClr val="white"/>
                  </a:solidFill>
                  <a:effectLst/>
                  <a:uLnTx/>
                  <a:uFillTx/>
                  <a:latin typeface="Roboto Black" panose="02000000000000000000" pitchFamily="2" charset="0"/>
                  <a:ea typeface="Roboto Black" panose="02000000000000000000" pitchFamily="2" charset="0"/>
                  <a:cs typeface="+mn-cs"/>
                </a:rPr>
                <a:t>Tiết </a:t>
              </a:r>
              <a:r>
                <a:rPr kumimoji="0" lang="en-US" sz="2400" b="0" i="0" u="none" strike="noStrike" kern="1200" cap="none" spc="0" normalizeH="0" baseline="0" noProof="0" dirty="0">
                  <a:ln>
                    <a:noFill/>
                  </a:ln>
                  <a:solidFill>
                    <a:prstClr val="white"/>
                  </a:solidFill>
                  <a:effectLst/>
                  <a:uLnTx/>
                  <a:uFillTx/>
                  <a:latin typeface="Roboto Black" panose="02000000000000000000" pitchFamily="2" charset="0"/>
                  <a:ea typeface="Roboto Black" panose="02000000000000000000" pitchFamily="2" charset="0"/>
                  <a:cs typeface="+mn-cs"/>
                </a:rPr>
                <a:t>2</a:t>
              </a:r>
              <a:endParaRPr kumimoji="0" lang="vi-VN" sz="2400" b="0" i="0" u="none" strike="noStrike" kern="1200" cap="none" spc="0" normalizeH="0" baseline="0" noProof="0" dirty="0">
                <a:ln>
                  <a:noFill/>
                </a:ln>
                <a:solidFill>
                  <a:prstClr val="white"/>
                </a:solidFill>
                <a:effectLst/>
                <a:uLnTx/>
                <a:uFillTx/>
                <a:latin typeface="Roboto Black" panose="02000000000000000000" pitchFamily="2" charset="0"/>
                <a:ea typeface="Roboto Black" panose="02000000000000000000" pitchFamily="2" charset="0"/>
                <a:cs typeface="+mn-cs"/>
              </a:endParaRPr>
            </a:p>
          </p:txBody>
        </p:sp>
      </p:gr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65224"/>
            <a:ext cx="2269864" cy="1567998"/>
          </a:xfrm>
          <a:prstGeom prst="rect">
            <a:avLst/>
          </a:prstGeom>
        </p:spPr>
      </p:pic>
      <p:pic>
        <p:nvPicPr>
          <p:cNvPr id="1028" name="Picture 4">
            <a:extLst>
              <a:ext uri="{FF2B5EF4-FFF2-40B4-BE49-F238E27FC236}">
                <a16:creationId xmlns:a16="http://schemas.microsoft.com/office/drawing/2014/main" id="{2FC889D9-236E-35B2-048B-E46F23226D09}"/>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4316372" y="4506027"/>
            <a:ext cx="3861202" cy="2171926"/>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a:extLst>
              <a:ext uri="{FF2B5EF4-FFF2-40B4-BE49-F238E27FC236}">
                <a16:creationId xmlns:a16="http://schemas.microsoft.com/office/drawing/2014/main" id="{B8B5FD16-9A2D-070D-6C70-E445CBC7AA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89477" y="2149783"/>
            <a:ext cx="3719662" cy="37196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81127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additive="base">
                                        <p:cTn id="7" dur="500" fill="hold"/>
                                        <p:tgtEl>
                                          <p:spTgt spid="40"/>
                                        </p:tgtEl>
                                        <p:attrNameLst>
                                          <p:attrName>ppt_x</p:attrName>
                                        </p:attrNameLst>
                                      </p:cBhvr>
                                      <p:tavLst>
                                        <p:tav tm="0">
                                          <p:val>
                                            <p:strVal val="0-#ppt_w/2"/>
                                          </p:val>
                                        </p:tav>
                                        <p:tav tm="100000">
                                          <p:val>
                                            <p:strVal val="#ppt_x"/>
                                          </p:val>
                                        </p:tav>
                                      </p:tavLst>
                                    </p:anim>
                                    <p:anim calcmode="lin" valueType="num">
                                      <p:cBhvr additive="base">
                                        <p:cTn id="8" dur="500" fill="hold"/>
                                        <p:tgtEl>
                                          <p:spTgt spid="40"/>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31" presetClass="entr" presetSubtype="0" fill="hold" nodeType="withEffect">
                                  <p:stCondLst>
                                    <p:cond delay="0"/>
                                  </p:stCondLst>
                                  <p:childTnLst>
                                    <p:set>
                                      <p:cBhvr>
                                        <p:cTn id="13" dur="1" fill="hold">
                                          <p:stCondLst>
                                            <p:cond delay="0"/>
                                          </p:stCondLst>
                                        </p:cTn>
                                        <p:tgtEl>
                                          <p:spTgt spid="1028"/>
                                        </p:tgtEl>
                                        <p:attrNameLst>
                                          <p:attrName>style.visibility</p:attrName>
                                        </p:attrNameLst>
                                      </p:cBhvr>
                                      <p:to>
                                        <p:strVal val="visible"/>
                                      </p:to>
                                    </p:set>
                                    <p:anim calcmode="lin" valueType="num">
                                      <p:cBhvr>
                                        <p:cTn id="14" dur="1000" fill="hold"/>
                                        <p:tgtEl>
                                          <p:spTgt spid="1028"/>
                                        </p:tgtEl>
                                        <p:attrNameLst>
                                          <p:attrName>ppt_w</p:attrName>
                                        </p:attrNameLst>
                                      </p:cBhvr>
                                      <p:tavLst>
                                        <p:tav tm="0">
                                          <p:val>
                                            <p:fltVal val="0"/>
                                          </p:val>
                                        </p:tav>
                                        <p:tav tm="100000">
                                          <p:val>
                                            <p:strVal val="#ppt_w"/>
                                          </p:val>
                                        </p:tav>
                                      </p:tavLst>
                                    </p:anim>
                                    <p:anim calcmode="lin" valueType="num">
                                      <p:cBhvr>
                                        <p:cTn id="15" dur="1000" fill="hold"/>
                                        <p:tgtEl>
                                          <p:spTgt spid="1028"/>
                                        </p:tgtEl>
                                        <p:attrNameLst>
                                          <p:attrName>ppt_h</p:attrName>
                                        </p:attrNameLst>
                                      </p:cBhvr>
                                      <p:tavLst>
                                        <p:tav tm="0">
                                          <p:val>
                                            <p:fltVal val="0"/>
                                          </p:val>
                                        </p:tav>
                                        <p:tav tm="100000">
                                          <p:val>
                                            <p:strVal val="#ppt_h"/>
                                          </p:val>
                                        </p:tav>
                                      </p:tavLst>
                                    </p:anim>
                                    <p:anim calcmode="lin" valueType="num">
                                      <p:cBhvr>
                                        <p:cTn id="16" dur="1000" fill="hold"/>
                                        <p:tgtEl>
                                          <p:spTgt spid="1028"/>
                                        </p:tgtEl>
                                        <p:attrNameLst>
                                          <p:attrName>style.rotation</p:attrName>
                                        </p:attrNameLst>
                                      </p:cBhvr>
                                      <p:tavLst>
                                        <p:tav tm="0">
                                          <p:val>
                                            <p:fltVal val="90"/>
                                          </p:val>
                                        </p:tav>
                                        <p:tav tm="100000">
                                          <p:val>
                                            <p:fltVal val="0"/>
                                          </p:val>
                                        </p:tav>
                                      </p:tavLst>
                                    </p:anim>
                                    <p:animEffect transition="in" filter="fade">
                                      <p:cBhvr>
                                        <p:cTn id="17" dur="1000"/>
                                        <p:tgtEl>
                                          <p:spTgt spid="1028"/>
                                        </p:tgtEl>
                                      </p:cBhvr>
                                    </p:animEffect>
                                  </p:childTnLst>
                                </p:cTn>
                              </p:par>
                              <p:par>
                                <p:cTn id="18" presetID="31" presetClass="entr" presetSubtype="0" fill="hold" nodeType="withEffect">
                                  <p:stCondLst>
                                    <p:cond delay="0"/>
                                  </p:stCondLst>
                                  <p:childTnLst>
                                    <p:set>
                                      <p:cBhvr>
                                        <p:cTn id="19" dur="1" fill="hold">
                                          <p:stCondLst>
                                            <p:cond delay="0"/>
                                          </p:stCondLst>
                                        </p:cTn>
                                        <p:tgtEl>
                                          <p:spTgt spid="1032"/>
                                        </p:tgtEl>
                                        <p:attrNameLst>
                                          <p:attrName>style.visibility</p:attrName>
                                        </p:attrNameLst>
                                      </p:cBhvr>
                                      <p:to>
                                        <p:strVal val="visible"/>
                                      </p:to>
                                    </p:set>
                                    <p:anim calcmode="lin" valueType="num">
                                      <p:cBhvr>
                                        <p:cTn id="20" dur="1000" fill="hold"/>
                                        <p:tgtEl>
                                          <p:spTgt spid="1032"/>
                                        </p:tgtEl>
                                        <p:attrNameLst>
                                          <p:attrName>ppt_w</p:attrName>
                                        </p:attrNameLst>
                                      </p:cBhvr>
                                      <p:tavLst>
                                        <p:tav tm="0">
                                          <p:val>
                                            <p:fltVal val="0"/>
                                          </p:val>
                                        </p:tav>
                                        <p:tav tm="100000">
                                          <p:val>
                                            <p:strVal val="#ppt_w"/>
                                          </p:val>
                                        </p:tav>
                                      </p:tavLst>
                                    </p:anim>
                                    <p:anim calcmode="lin" valueType="num">
                                      <p:cBhvr>
                                        <p:cTn id="21" dur="1000" fill="hold"/>
                                        <p:tgtEl>
                                          <p:spTgt spid="1032"/>
                                        </p:tgtEl>
                                        <p:attrNameLst>
                                          <p:attrName>ppt_h</p:attrName>
                                        </p:attrNameLst>
                                      </p:cBhvr>
                                      <p:tavLst>
                                        <p:tav tm="0">
                                          <p:val>
                                            <p:fltVal val="0"/>
                                          </p:val>
                                        </p:tav>
                                        <p:tav tm="100000">
                                          <p:val>
                                            <p:strVal val="#ppt_h"/>
                                          </p:val>
                                        </p:tav>
                                      </p:tavLst>
                                    </p:anim>
                                    <p:anim calcmode="lin" valueType="num">
                                      <p:cBhvr>
                                        <p:cTn id="22" dur="1000" fill="hold"/>
                                        <p:tgtEl>
                                          <p:spTgt spid="1032"/>
                                        </p:tgtEl>
                                        <p:attrNameLst>
                                          <p:attrName>style.rotation</p:attrName>
                                        </p:attrNameLst>
                                      </p:cBhvr>
                                      <p:tavLst>
                                        <p:tav tm="0">
                                          <p:val>
                                            <p:fltVal val="90"/>
                                          </p:val>
                                        </p:tav>
                                        <p:tav tm="100000">
                                          <p:val>
                                            <p:fltVal val="0"/>
                                          </p:val>
                                        </p:tav>
                                      </p:tavLst>
                                    </p:anim>
                                    <p:animEffect transition="in" filter="fade">
                                      <p:cBhvr>
                                        <p:cTn id="23" dur="1000"/>
                                        <p:tgtEl>
                                          <p:spTgt spid="10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 name="TextBox 116"/>
          <p:cNvSpPr txBox="1"/>
          <p:nvPr/>
        </p:nvSpPr>
        <p:spPr>
          <a:xfrm>
            <a:off x="2356763" y="227624"/>
            <a:ext cx="6748302"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ĐỀ XUẤT Ý TƯỞNG VÀ CÁCH LÀM NHÀ CHO VẬT NUÔI</a:t>
            </a:r>
          </a:p>
        </p:txBody>
      </p:sp>
      <p:sp>
        <p:nvSpPr>
          <p:cNvPr id="12" name="TextBox 11"/>
          <p:cNvSpPr txBox="1"/>
          <p:nvPr/>
        </p:nvSpPr>
        <p:spPr>
          <a:xfrm>
            <a:off x="2741936" y="2120189"/>
            <a:ext cx="5968639"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rPr>
              <a:t>T</a:t>
            </a:r>
            <a:r>
              <a:rPr kumimoji="0" lang="vi-VN" sz="240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rPr>
              <a:t>hảo luận và chia sẻ ý tưởng</a:t>
            </a:r>
            <a:endParaRPr kumimoji="0" lang="en-US" altLang="zh-CN" sz="2400" i="0" u="none" strike="noStrike" kern="1200" cap="none" spc="0" normalizeH="0" baseline="0" noProof="0" dirty="0">
              <a:ln>
                <a:noFill/>
              </a:ln>
              <a:solidFill>
                <a:srgbClr val="FF0000"/>
              </a:solidFill>
              <a:effectLst/>
              <a:uLnTx/>
              <a:uFillTx/>
              <a:latin typeface="Roboto" panose="02000000000000000000" pitchFamily="2" charset="0"/>
              <a:ea typeface="Roboto" panose="02000000000000000000" pitchFamily="2" charset="0"/>
            </a:endParaRPr>
          </a:p>
        </p:txBody>
      </p:sp>
      <p:pic>
        <p:nvPicPr>
          <p:cNvPr id="24" name="Picture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493"/>
            <a:ext cx="1954771" cy="1350335"/>
          </a:xfrm>
          <a:prstGeom prst="rect">
            <a:avLst/>
          </a:prstGeom>
        </p:spPr>
      </p:pic>
      <p:pic>
        <p:nvPicPr>
          <p:cNvPr id="2050" name="Picture 2">
            <a:extLst>
              <a:ext uri="{FF2B5EF4-FFF2-40B4-BE49-F238E27FC236}">
                <a16:creationId xmlns:a16="http://schemas.microsoft.com/office/drawing/2014/main" id="{FFFDB5F1-667B-78F2-1D91-66382420F8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1262" y="1845899"/>
            <a:ext cx="3579703" cy="357970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054" name="Picture 6">
            <a:extLst>
              <a:ext uri="{FF2B5EF4-FFF2-40B4-BE49-F238E27FC236}">
                <a16:creationId xmlns:a16="http://schemas.microsoft.com/office/drawing/2014/main" id="{BBC2F534-CA8B-59BC-7983-DF06D369EF3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882788" y="3140303"/>
            <a:ext cx="5606415" cy="370717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4">
            <a:extLst>
              <a:ext uri="{FF2B5EF4-FFF2-40B4-BE49-F238E27FC236}">
                <a16:creationId xmlns:a16="http://schemas.microsoft.com/office/drawing/2014/main" id="{EAF6E4A4-D292-D66B-4E15-10F74D7169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66903" y="2581854"/>
            <a:ext cx="3116153" cy="233846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71059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42"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1000"/>
                                        <p:tgtEl>
                                          <p:spTgt spid="2050"/>
                                        </p:tgtEl>
                                      </p:cBhvr>
                                    </p:animEffect>
                                    <p:anim calcmode="lin" valueType="num">
                                      <p:cBhvr>
                                        <p:cTn id="14" dur="1000" fill="hold"/>
                                        <p:tgtEl>
                                          <p:spTgt spid="2050"/>
                                        </p:tgtEl>
                                        <p:attrNameLst>
                                          <p:attrName>ppt_x</p:attrName>
                                        </p:attrNameLst>
                                      </p:cBhvr>
                                      <p:tavLst>
                                        <p:tav tm="0">
                                          <p:val>
                                            <p:strVal val="#ppt_x"/>
                                          </p:val>
                                        </p:tav>
                                        <p:tav tm="100000">
                                          <p:val>
                                            <p:strVal val="#ppt_x"/>
                                          </p:val>
                                        </p:tav>
                                      </p:tavLst>
                                    </p:anim>
                                    <p:anim calcmode="lin" valueType="num">
                                      <p:cBhvr>
                                        <p:cTn id="15" dur="1000" fill="hold"/>
                                        <p:tgtEl>
                                          <p:spTgt spid="2050"/>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2054"/>
                                        </p:tgtEl>
                                        <p:attrNameLst>
                                          <p:attrName>style.visibility</p:attrName>
                                        </p:attrNameLst>
                                      </p:cBhvr>
                                      <p:to>
                                        <p:strVal val="visible"/>
                                      </p:to>
                                    </p:set>
                                    <p:animEffect transition="in" filter="fade">
                                      <p:cBhvr>
                                        <p:cTn id="18" dur="1000"/>
                                        <p:tgtEl>
                                          <p:spTgt spid="2054"/>
                                        </p:tgtEl>
                                      </p:cBhvr>
                                    </p:animEffect>
                                    <p:anim calcmode="lin" valueType="num">
                                      <p:cBhvr>
                                        <p:cTn id="19" dur="1000" fill="hold"/>
                                        <p:tgtEl>
                                          <p:spTgt spid="2054"/>
                                        </p:tgtEl>
                                        <p:attrNameLst>
                                          <p:attrName>ppt_x</p:attrName>
                                        </p:attrNameLst>
                                      </p:cBhvr>
                                      <p:tavLst>
                                        <p:tav tm="0">
                                          <p:val>
                                            <p:strVal val="#ppt_x"/>
                                          </p:val>
                                        </p:tav>
                                        <p:tav tm="100000">
                                          <p:val>
                                            <p:strVal val="#ppt_x"/>
                                          </p:val>
                                        </p:tav>
                                      </p:tavLst>
                                    </p:anim>
                                    <p:anim calcmode="lin" valueType="num">
                                      <p:cBhvr>
                                        <p:cTn id="20" dur="1000" fill="hold"/>
                                        <p:tgtEl>
                                          <p:spTgt spid="2054"/>
                                        </p:tgtEl>
                                        <p:attrNameLst>
                                          <p:attrName>ppt_y</p:attrName>
                                        </p:attrNameLst>
                                      </p:cBhvr>
                                      <p:tavLst>
                                        <p:tav tm="0">
                                          <p:val>
                                            <p:strVal val="#ppt_y+.1"/>
                                          </p:val>
                                        </p:tav>
                                        <p:tav tm="100000">
                                          <p:val>
                                            <p:strVal val="#ppt_y"/>
                                          </p:val>
                                        </p:tav>
                                      </p:tavLst>
                                    </p:anim>
                                  </p:childTnLst>
                                </p:cTn>
                              </p:par>
                              <p:par>
                                <p:cTn id="21" presetID="53" presetClass="entr" presetSubtype="16"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Rounded Rectangle 12"/>
          <p:cNvSpPr/>
          <p:nvPr/>
        </p:nvSpPr>
        <p:spPr>
          <a:xfrm>
            <a:off x="274320" y="1180993"/>
            <a:ext cx="11635739" cy="1590405"/>
          </a:xfrm>
          <a:prstGeom prst="roundRect">
            <a:avLst/>
          </a:prstGeom>
          <a:solidFill>
            <a:schemeClr val="accent2">
              <a:lumMod val="50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17" name="TextBox 116"/>
          <p:cNvSpPr txBox="1"/>
          <p:nvPr/>
        </p:nvSpPr>
        <p:spPr>
          <a:xfrm>
            <a:off x="2721849"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LÀM NHÀ CHO VẬT NUÔI</a:t>
            </a:r>
          </a:p>
        </p:txBody>
      </p:sp>
      <p:sp>
        <p:nvSpPr>
          <p:cNvPr id="7" name="TextBox 6"/>
          <p:cNvSpPr txBox="1"/>
          <p:nvPr/>
        </p:nvSpPr>
        <p:spPr>
          <a:xfrm>
            <a:off x="2281741" y="1226282"/>
            <a:ext cx="2474914"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92D05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dirty="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Nhà có chỗ     cho vật nuôi nghỉ ngơi, </a:t>
            </a:r>
            <a:r>
              <a:rPr kumimoji="0" lang="vi-VN" sz="2400" b="0" i="0" u="none" strike="noStrike" kern="1200" cap="none" spc="0" normalizeH="0" baseline="0" noProof="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vui chơi</a:t>
            </a:r>
            <a:r>
              <a:rPr kumimoji="0" lang="en-US" sz="2400" b="0" i="0" u="none" strike="noStrike" kern="1200" cap="none" spc="0" normalizeH="0" baseline="0" noProof="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endParaRPr kumimoji="0" lang="vi-VN" altLang="zh-CN" sz="2400" b="0" i="0" u="none" strike="noStrike" kern="1200" cap="none" spc="0" normalizeH="0" baseline="0" noProof="0" dirty="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4" name="TextBox 3">
            <a:extLst>
              <a:ext uri="{FF2B5EF4-FFF2-40B4-BE49-F238E27FC236}">
                <a16:creationId xmlns:a16="http://schemas.microsoft.com/office/drawing/2014/main" id="{3050298F-436E-3C34-55F8-7C8982CABA69}"/>
              </a:ext>
            </a:extLst>
          </p:cNvPr>
          <p:cNvSpPr txBox="1"/>
          <p:nvPr/>
        </p:nvSpPr>
        <p:spPr>
          <a:xfrm>
            <a:off x="321984" y="1556517"/>
            <a:ext cx="1794431"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Roboto" panose="02000000000000000000" pitchFamily="2" charset="0"/>
                <a:ea typeface="Roboto" panose="02000000000000000000" pitchFamily="2" charset="0"/>
                <a:cs typeface="+mn-cs"/>
              </a:rPr>
              <a:t>TIÊU CHÍ SẢN PHẨM</a:t>
            </a:r>
          </a:p>
        </p:txBody>
      </p:sp>
      <p:sp>
        <p:nvSpPr>
          <p:cNvPr id="9" name="TextBox 8"/>
          <p:cNvSpPr txBox="1"/>
          <p:nvPr/>
        </p:nvSpPr>
        <p:spPr>
          <a:xfrm>
            <a:off x="4394573" y="1226282"/>
            <a:ext cx="3116152"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92D05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en-US" sz="2400" b="0" i="0" u="none" strike="noStrike" kern="1200" cap="none" spc="0" normalizeH="0" baseline="0" noProof="0" dirty="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400" b="0" i="0" u="none" strike="noStrike" kern="1200" cap="none" spc="0" normalizeH="0" baseline="0" noProof="0" dirty="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rPr>
              <a:t>Nhà có các dạng khối, kích thước phù hợp với </a:t>
            </a:r>
            <a:r>
              <a:rPr kumimoji="0" lang="vi-VN" sz="2400" b="0" i="0" u="none" strike="noStrike" kern="1200" cap="none" spc="0" normalizeH="0" baseline="0" noProof="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rPr>
              <a:t>vật nuôi</a:t>
            </a:r>
            <a:r>
              <a:rPr kumimoji="0" lang="en-US" sz="2400" b="0" i="0" u="none" strike="noStrike" kern="1200" cap="none" spc="0" normalizeH="0" baseline="0" noProof="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vi-VN" altLang="zh-CN" sz="2400" b="0" i="0" u="none" strike="noStrike" kern="1200" cap="none" spc="0" normalizeH="0" baseline="0" noProof="0" dirty="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10" name="TextBox 9"/>
          <p:cNvSpPr txBox="1"/>
          <p:nvPr/>
        </p:nvSpPr>
        <p:spPr>
          <a:xfrm>
            <a:off x="7350202" y="1226282"/>
            <a:ext cx="2429194"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92D05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vi-VN" sz="2400" b="0" i="0" u="none" strike="noStrike" kern="1200" cap="none" spc="0" normalizeH="0" baseline="0" noProof="0" dirty="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Chắc chắn, có thể sử dụng được </a:t>
            </a:r>
            <a:r>
              <a:rPr kumimoji="0" lang="vi-VN" sz="2400" b="0" i="0" u="none" strike="noStrike" kern="1200" cap="none" spc="0" normalizeH="0" baseline="0" noProof="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nhiều lần</a:t>
            </a:r>
            <a:r>
              <a:rPr kumimoji="0" lang="en-US" sz="2400" b="0" i="0" u="none" strike="noStrike" kern="1200" cap="none" spc="0" normalizeH="0" baseline="0" noProof="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endParaRPr kumimoji="0" lang="vi-VN" altLang="zh-CN" sz="2400" b="0" i="0" u="none" strike="noStrike" kern="1200" cap="none" spc="0" normalizeH="0" baseline="0" noProof="0" dirty="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22" name="Picture 2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493"/>
            <a:ext cx="1954771" cy="1350335"/>
          </a:xfrm>
          <a:prstGeom prst="rect">
            <a:avLst/>
          </a:prstGeom>
        </p:spPr>
      </p:pic>
      <p:pic>
        <p:nvPicPr>
          <p:cNvPr id="3074" name="Picture 2">
            <a:extLst>
              <a:ext uri="{FF2B5EF4-FFF2-40B4-BE49-F238E27FC236}">
                <a16:creationId xmlns:a16="http://schemas.microsoft.com/office/drawing/2014/main" id="{22C394B4-FF66-655C-8A10-D2522B2941B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603" y="3163888"/>
            <a:ext cx="2994335" cy="323089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5A704814-2E10-0F86-0D75-7887BAAB94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0725" y="3420545"/>
            <a:ext cx="4826420" cy="2717579"/>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7" name="TextBox 26">
            <a:extLst>
              <a:ext uri="{FF2B5EF4-FFF2-40B4-BE49-F238E27FC236}">
                <a16:creationId xmlns:a16="http://schemas.microsoft.com/office/drawing/2014/main" id="{43A887F5-22DA-EE84-0655-2AA15D90F409}"/>
              </a:ext>
            </a:extLst>
          </p:cNvPr>
          <p:cNvSpPr txBox="1"/>
          <p:nvPr/>
        </p:nvSpPr>
        <p:spPr>
          <a:xfrm>
            <a:off x="9551479" y="1226282"/>
            <a:ext cx="2211309" cy="156966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92D05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vi-VN" sz="2400" b="0" i="0" u="none" strike="noStrike" kern="1200" cap="none" spc="0" normalizeH="0" baseline="0" noProof="0" dirty="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Đảm bảo tính thẩm mĩ, thân thiện với </a:t>
            </a:r>
            <a:r>
              <a:rPr kumimoji="0" lang="vi-VN" sz="2400" b="0" i="0" u="none" strike="noStrike" kern="1200" cap="none" spc="0" normalizeH="0" baseline="0" noProof="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môi trường</a:t>
            </a:r>
            <a:r>
              <a:rPr kumimoji="0" lang="en-US" sz="2400" b="0" i="0" u="none" strike="noStrike" kern="1200" cap="none" spc="0" normalizeH="0" baseline="0" noProof="0">
                <a:ln>
                  <a:noFill/>
                </a:ln>
                <a:solidFill>
                  <a:srgbClr val="FFC000">
                    <a:lumMod val="40000"/>
                    <a:lumOff val="60000"/>
                  </a:srgbClr>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endParaRPr kumimoji="0" lang="vi-VN" sz="2400" b="0" i="0" u="none" strike="noStrike" kern="1200" cap="none" spc="0" normalizeH="0" baseline="0" noProof="0" dirty="0">
              <a:ln>
                <a:noFill/>
              </a:ln>
              <a:solidFill>
                <a:srgbClr val="FFC000">
                  <a:lumMod val="40000"/>
                  <a:lumOff val="60000"/>
                </a:srgbClr>
              </a:solidFill>
              <a:effectLst/>
              <a:uLnTx/>
              <a:uFillTx/>
              <a:latin typeface="Arial" panose="020B0604020202020204" pitchFamily="34" charset="0"/>
              <a:ea typeface="+mn-ea"/>
              <a:cs typeface="+mn-cs"/>
            </a:endParaRPr>
          </a:p>
        </p:txBody>
      </p:sp>
      <p:pic>
        <p:nvPicPr>
          <p:cNvPr id="14" name="Picture 4">
            <a:extLst>
              <a:ext uri="{FF2B5EF4-FFF2-40B4-BE49-F238E27FC236}">
                <a16:creationId xmlns:a16="http://schemas.microsoft.com/office/drawing/2014/main" id="{16C9BEA4-6467-0E77-C183-DC7DE56B00D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672150" y="3465861"/>
            <a:ext cx="3838575" cy="2672263"/>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961634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42"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1000"/>
                                        <p:tgtEl>
                                          <p:spTgt spid="14"/>
                                        </p:tgtEl>
                                      </p:cBhvr>
                                    </p:animEffect>
                                    <p:anim calcmode="lin" valueType="num">
                                      <p:cBhvr>
                                        <p:cTn id="11" dur="1000" fill="hold"/>
                                        <p:tgtEl>
                                          <p:spTgt spid="14"/>
                                        </p:tgtEl>
                                        <p:attrNameLst>
                                          <p:attrName>ppt_x</p:attrName>
                                        </p:attrNameLst>
                                      </p:cBhvr>
                                      <p:tavLst>
                                        <p:tav tm="0">
                                          <p:val>
                                            <p:strVal val="#ppt_x"/>
                                          </p:val>
                                        </p:tav>
                                        <p:tav tm="100000">
                                          <p:val>
                                            <p:strVal val="#ppt_x"/>
                                          </p:val>
                                        </p:tav>
                                      </p:tavLst>
                                    </p:anim>
                                    <p:anim calcmode="lin" valueType="num">
                                      <p:cBhvr>
                                        <p:cTn id="12" dur="1000" fill="hold"/>
                                        <p:tgtEl>
                                          <p:spTgt spid="14"/>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Effect transition="in" filter="fade">
                                      <p:cBhvr>
                                        <p:cTn id="15" dur="500"/>
                                        <p:tgtEl>
                                          <p:spTgt spid="3074"/>
                                        </p:tgtEl>
                                      </p:cBhvr>
                                    </p:animEffect>
                                  </p:childTnLst>
                                </p:cTn>
                              </p:par>
                              <p:par>
                                <p:cTn id="16" presetID="10" presetClass="entr" presetSubtype="0" fill="hold" nodeType="withEffect">
                                  <p:stCondLst>
                                    <p:cond delay="0"/>
                                  </p:stCondLst>
                                  <p:childTnLst>
                                    <p:set>
                                      <p:cBhvr>
                                        <p:cTn id="17" dur="1" fill="hold">
                                          <p:stCondLst>
                                            <p:cond delay="0"/>
                                          </p:stCondLst>
                                        </p:cTn>
                                        <p:tgtEl>
                                          <p:spTgt spid="3078"/>
                                        </p:tgtEl>
                                        <p:attrNameLst>
                                          <p:attrName>style.visibility</p:attrName>
                                        </p:attrNameLst>
                                      </p:cBhvr>
                                      <p:to>
                                        <p:strVal val="visible"/>
                                      </p:to>
                                    </p:set>
                                    <p:animEffect transition="in" filter="fade">
                                      <p:cBhvr>
                                        <p:cTn id="18" dur="500"/>
                                        <p:tgtEl>
                                          <p:spTgt spid="3078"/>
                                        </p:tgtEl>
                                      </p:cBhvr>
                                    </p:animEffect>
                                  </p:childTnLst>
                                </p:cTn>
                              </p:par>
                            </p:childTnLst>
                          </p:cTn>
                        </p:par>
                        <p:par>
                          <p:cTn id="19" fill="hold">
                            <p:stCondLst>
                              <p:cond delay="1000"/>
                            </p:stCondLst>
                            <p:childTnLst>
                              <p:par>
                                <p:cTn id="20" presetID="22" presetClass="entr" presetSubtype="4"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left)">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left)">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fade">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7" grpId="0"/>
      <p:bldP spid="4" grpId="0"/>
      <p:bldP spid="9" grpId="0"/>
      <p:bldP spid="10" grpId="0"/>
      <p:bldP spid="27"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7" name="TextBox 116"/>
          <p:cNvSpPr txBox="1"/>
          <p:nvPr/>
        </p:nvSpPr>
        <p:spPr>
          <a:xfrm>
            <a:off x="2611095" y="629674"/>
            <a:ext cx="6993464"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LỰA CHỌN </a:t>
            </a: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Ý TƯỞNG </a:t>
            </a:r>
            <a:endParaRPr kumimoji="0" lang="en-US"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LÀM NHÀ CHO VẬT NUÔI</a:t>
            </a:r>
          </a:p>
        </p:txBody>
      </p:sp>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493"/>
            <a:ext cx="1954771" cy="1350335"/>
          </a:xfrm>
          <a:prstGeom prst="rect">
            <a:avLst/>
          </a:prstGeom>
        </p:spPr>
      </p:pic>
      <p:pic>
        <p:nvPicPr>
          <p:cNvPr id="4098" name="Picture 2">
            <a:extLst>
              <a:ext uri="{FF2B5EF4-FFF2-40B4-BE49-F238E27FC236}">
                <a16:creationId xmlns:a16="http://schemas.microsoft.com/office/drawing/2014/main" id="{7A5F4E3D-2F28-DD21-68AF-7410A3A88C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16" y="1313021"/>
            <a:ext cx="3851910" cy="385191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0" name="Picture 4">
            <a:extLst>
              <a:ext uri="{FF2B5EF4-FFF2-40B4-BE49-F238E27FC236}">
                <a16:creationId xmlns:a16="http://schemas.microsoft.com/office/drawing/2014/main" id="{F2FFE10A-F843-E8E2-2A65-712F3AB49B4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70953" y="2461260"/>
            <a:ext cx="4762500" cy="4762500"/>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DC0989BE-A52A-EB51-01F8-E37308334D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853767" y="1503045"/>
            <a:ext cx="3006361" cy="3471862"/>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532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 presetClass="entr" presetSubtype="2" fill="hold" nodeType="withEffect">
                                  <p:stCondLst>
                                    <p:cond delay="0"/>
                                  </p:stCondLst>
                                  <p:childTnLst>
                                    <p:set>
                                      <p:cBhvr>
                                        <p:cTn id="9" dur="1" fill="hold">
                                          <p:stCondLst>
                                            <p:cond delay="0"/>
                                          </p:stCondLst>
                                        </p:cTn>
                                        <p:tgtEl>
                                          <p:spTgt spid="4098"/>
                                        </p:tgtEl>
                                        <p:attrNameLst>
                                          <p:attrName>style.visibility</p:attrName>
                                        </p:attrNameLst>
                                      </p:cBhvr>
                                      <p:to>
                                        <p:strVal val="visible"/>
                                      </p:to>
                                    </p:set>
                                    <p:anim calcmode="lin" valueType="num">
                                      <p:cBhvr additive="base">
                                        <p:cTn id="10" dur="500" fill="hold"/>
                                        <p:tgtEl>
                                          <p:spTgt spid="4098"/>
                                        </p:tgtEl>
                                        <p:attrNameLst>
                                          <p:attrName>ppt_x</p:attrName>
                                        </p:attrNameLst>
                                      </p:cBhvr>
                                      <p:tavLst>
                                        <p:tav tm="0">
                                          <p:val>
                                            <p:strVal val="1+#ppt_w/2"/>
                                          </p:val>
                                        </p:tav>
                                        <p:tav tm="100000">
                                          <p:val>
                                            <p:strVal val="#ppt_x"/>
                                          </p:val>
                                        </p:tav>
                                      </p:tavLst>
                                    </p:anim>
                                    <p:anim calcmode="lin" valueType="num">
                                      <p:cBhvr additive="base">
                                        <p:cTn id="11" dur="500" fill="hold"/>
                                        <p:tgtEl>
                                          <p:spTgt spid="4098"/>
                                        </p:tgtEl>
                                        <p:attrNameLst>
                                          <p:attrName>ppt_y</p:attrName>
                                        </p:attrNameLst>
                                      </p:cBhvr>
                                      <p:tavLst>
                                        <p:tav tm="0">
                                          <p:val>
                                            <p:strVal val="#ppt_y"/>
                                          </p:val>
                                        </p:tav>
                                        <p:tav tm="100000">
                                          <p:val>
                                            <p:strVal val="#ppt_y"/>
                                          </p:val>
                                        </p:tav>
                                      </p:tavLst>
                                    </p:anim>
                                  </p:childTnLst>
                                </p:cTn>
                              </p:par>
                              <p:par>
                                <p:cTn id="12" presetID="2" presetClass="entr" presetSubtype="2" fill="hold" nodeType="withEffect">
                                  <p:stCondLst>
                                    <p:cond delay="0"/>
                                  </p:stCondLst>
                                  <p:childTnLst>
                                    <p:set>
                                      <p:cBhvr>
                                        <p:cTn id="13" dur="1" fill="hold">
                                          <p:stCondLst>
                                            <p:cond delay="0"/>
                                          </p:stCondLst>
                                        </p:cTn>
                                        <p:tgtEl>
                                          <p:spTgt spid="4100"/>
                                        </p:tgtEl>
                                        <p:attrNameLst>
                                          <p:attrName>style.visibility</p:attrName>
                                        </p:attrNameLst>
                                      </p:cBhvr>
                                      <p:to>
                                        <p:strVal val="visible"/>
                                      </p:to>
                                    </p:set>
                                    <p:anim calcmode="lin" valueType="num">
                                      <p:cBhvr additive="base">
                                        <p:cTn id="14" dur="500" fill="hold"/>
                                        <p:tgtEl>
                                          <p:spTgt spid="4100"/>
                                        </p:tgtEl>
                                        <p:attrNameLst>
                                          <p:attrName>ppt_x</p:attrName>
                                        </p:attrNameLst>
                                      </p:cBhvr>
                                      <p:tavLst>
                                        <p:tav tm="0">
                                          <p:val>
                                            <p:strVal val="1+#ppt_w/2"/>
                                          </p:val>
                                        </p:tav>
                                        <p:tav tm="100000">
                                          <p:val>
                                            <p:strVal val="#ppt_x"/>
                                          </p:val>
                                        </p:tav>
                                      </p:tavLst>
                                    </p:anim>
                                    <p:anim calcmode="lin" valueType="num">
                                      <p:cBhvr additive="base">
                                        <p:cTn id="15" dur="500" fill="hold"/>
                                        <p:tgtEl>
                                          <p:spTgt spid="4100"/>
                                        </p:tgtEl>
                                        <p:attrNameLst>
                                          <p:attrName>ppt_y</p:attrName>
                                        </p:attrNameLst>
                                      </p:cBhvr>
                                      <p:tavLst>
                                        <p:tav tm="0">
                                          <p:val>
                                            <p:strVal val="#ppt_y"/>
                                          </p:val>
                                        </p:tav>
                                        <p:tav tm="100000">
                                          <p:val>
                                            <p:strVal val="#ppt_y"/>
                                          </p:val>
                                        </p:tav>
                                      </p:tavLst>
                                    </p:anim>
                                  </p:childTnLst>
                                </p:cTn>
                              </p:par>
                              <p:par>
                                <p:cTn id="16" presetID="2" presetClass="entr" presetSubtype="2" fill="hold" nodeType="withEffect">
                                  <p:stCondLst>
                                    <p:cond delay="0"/>
                                  </p:stCondLst>
                                  <p:childTnLst>
                                    <p:set>
                                      <p:cBhvr>
                                        <p:cTn id="17" dur="1" fill="hold">
                                          <p:stCondLst>
                                            <p:cond delay="0"/>
                                          </p:stCondLst>
                                        </p:cTn>
                                        <p:tgtEl>
                                          <p:spTgt spid="4102"/>
                                        </p:tgtEl>
                                        <p:attrNameLst>
                                          <p:attrName>style.visibility</p:attrName>
                                        </p:attrNameLst>
                                      </p:cBhvr>
                                      <p:to>
                                        <p:strVal val="visible"/>
                                      </p:to>
                                    </p:set>
                                    <p:anim calcmode="lin" valueType="num">
                                      <p:cBhvr additive="base">
                                        <p:cTn id="18" dur="500" fill="hold"/>
                                        <p:tgtEl>
                                          <p:spTgt spid="4102"/>
                                        </p:tgtEl>
                                        <p:attrNameLst>
                                          <p:attrName>ppt_x</p:attrName>
                                        </p:attrNameLst>
                                      </p:cBhvr>
                                      <p:tavLst>
                                        <p:tav tm="0">
                                          <p:val>
                                            <p:strVal val="1+#ppt_w/2"/>
                                          </p:val>
                                        </p:tav>
                                        <p:tav tm="100000">
                                          <p:val>
                                            <p:strVal val="#ppt_x"/>
                                          </p:val>
                                        </p:tav>
                                      </p:tavLst>
                                    </p:anim>
                                    <p:anim calcmode="lin" valueType="num">
                                      <p:cBhvr additive="base">
                                        <p:cTn id="19" dur="500" fill="hold"/>
                                        <p:tgtEl>
                                          <p:spTgt spid="4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extBox 7"/>
          <p:cNvSpPr txBox="1"/>
          <p:nvPr/>
        </p:nvSpPr>
        <p:spPr>
          <a:xfrm>
            <a:off x="3376987" y="708680"/>
            <a:ext cx="5819333" cy="584775"/>
          </a:xfrm>
          <a:prstGeom prst="rect">
            <a:avLst/>
          </a:prstGeom>
          <a:noFill/>
        </p:spPr>
        <p:txBody>
          <a:bodyPr wrap="square" rtlCol="0">
            <a:spAutoFit/>
          </a:bodyPr>
          <a:lstStyle/>
          <a:p>
            <a:pPr lvl="0" algn="ctr">
              <a:defRPr/>
            </a:pPr>
            <a:r>
              <a:rPr lang="en-US" altLang="zh-CN" sz="3200" b="1">
                <a:solidFill>
                  <a:srgbClr val="00B050"/>
                </a:solidFill>
                <a:latin typeface="Pangolin" panose="00000500000000000000" pitchFamily="2" charset="0"/>
                <a:ea typeface="Roboto" panose="02000000000000000000" pitchFamily="2" charset="0"/>
              </a:rPr>
              <a:t>PHIẾU HỌC TẬP SỐ 4</a:t>
            </a:r>
            <a:endParaRPr lang="en-US" altLang="zh-CN" sz="3200" b="1" dirty="0">
              <a:solidFill>
                <a:srgbClr val="00B050"/>
              </a:solidFill>
              <a:latin typeface="Pangolin" panose="00000500000000000000" pitchFamily="2" charset="0"/>
              <a:ea typeface="Roboto" panose="02000000000000000000" pitchFamily="2" charset="0"/>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493"/>
            <a:ext cx="1954771" cy="1350335"/>
          </a:xfrm>
          <a:prstGeom prst="rect">
            <a:avLst/>
          </a:prstGeom>
        </p:spPr>
      </p:pic>
      <p:sp>
        <p:nvSpPr>
          <p:cNvPr id="20" name="Rounded Rectangle 19"/>
          <p:cNvSpPr/>
          <p:nvPr/>
        </p:nvSpPr>
        <p:spPr>
          <a:xfrm>
            <a:off x="859003" y="1537770"/>
            <a:ext cx="10459385" cy="4941454"/>
          </a:xfrm>
          <a:prstGeom prst="roundRect">
            <a:avLst>
              <a:gd name="adj" fmla="val 10160"/>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TextBox 20"/>
          <p:cNvSpPr txBox="1"/>
          <p:nvPr/>
        </p:nvSpPr>
        <p:spPr>
          <a:xfrm>
            <a:off x="5847716" y="1783701"/>
            <a:ext cx="4948518" cy="3416320"/>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1. Em làm nhà để nuôi con gì?</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2. Mô tả hình dạng và kích thước của ngôi nhà</a:t>
            </a:r>
            <a:r>
              <a:rPr lang="en-US" sz="2400">
                <a:latin typeface="Roboto" panose="02000000000000000000" pitchFamily="2" charset="0"/>
                <a:ea typeface="Roboto" panose="02000000000000000000" pitchFamily="2" charset="0"/>
              </a:rPr>
              <a:t>.</a:t>
            </a:r>
            <a:endParaRPr lang="vi-VN" sz="2400">
              <a:latin typeface="Roboto" panose="02000000000000000000" pitchFamily="2" charset="0"/>
              <a:ea typeface="Roboto" panose="02000000000000000000" pitchFamily="2" charset="0"/>
            </a:endParaRP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3. Ngôi nhà làm bằng vật liệu gì?</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4. Ngôi nhà có những gì?</a:t>
            </a:r>
          </a:p>
          <a:p>
            <a:r>
              <a:rPr lang="vi-VN" sz="2400">
                <a:latin typeface="Roboto" panose="02000000000000000000" pitchFamily="2" charset="0"/>
                <a:ea typeface="Roboto" panose="02000000000000000000" pitchFamily="2" charset="0"/>
              </a:rPr>
              <a:t>……………………………………………………………</a:t>
            </a:r>
          </a:p>
        </p:txBody>
      </p:sp>
      <p:sp>
        <p:nvSpPr>
          <p:cNvPr id="23" name="TextBox 22"/>
          <p:cNvSpPr txBox="1"/>
          <p:nvPr/>
        </p:nvSpPr>
        <p:spPr>
          <a:xfrm>
            <a:off x="1395362" y="5200021"/>
            <a:ext cx="9577972" cy="1200329"/>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5. Mô tả ngắn gọn cách làm nhà cho vật nuôi</a:t>
            </a:r>
            <a:r>
              <a:rPr lang="en-US"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a:t>
            </a:r>
          </a:p>
        </p:txBody>
      </p:sp>
      <p:sp>
        <p:nvSpPr>
          <p:cNvPr id="26" name="TextBox 25"/>
          <p:cNvSpPr txBox="1"/>
          <p:nvPr/>
        </p:nvSpPr>
        <p:spPr>
          <a:xfrm>
            <a:off x="1825668" y="1856936"/>
            <a:ext cx="3286235"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Vẽ ý tưởng của nhóm</a:t>
            </a:r>
          </a:p>
        </p:txBody>
      </p:sp>
      <p:pic>
        <p:nvPicPr>
          <p:cNvPr id="2" name="Picture 1"/>
          <p:cNvPicPr>
            <a:picLocks noChangeAspect="1"/>
          </p:cNvPicPr>
          <p:nvPr/>
        </p:nvPicPr>
        <p:blipFill>
          <a:blip r:embed="rId4"/>
          <a:stretch>
            <a:fillRect/>
          </a:stretch>
        </p:blipFill>
        <p:spPr>
          <a:xfrm>
            <a:off x="2196130" y="2426346"/>
            <a:ext cx="2915773" cy="2651517"/>
          </a:xfrm>
          <a:prstGeom prst="rect">
            <a:avLst/>
          </a:prstGeom>
        </p:spPr>
      </p:pic>
    </p:spTree>
    <p:extLst>
      <p:ext uri="{BB962C8B-B14F-4D97-AF65-F5344CB8AC3E}">
        <p14:creationId xmlns:p14="http://schemas.microsoft.com/office/powerpoint/2010/main" val="217167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wipe(down)">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859003" y="1537770"/>
            <a:ext cx="10459385" cy="4941454"/>
          </a:xfrm>
          <a:prstGeom prst="roundRect">
            <a:avLst>
              <a:gd name="adj" fmla="val 10160"/>
            </a:avLst>
          </a:pr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790721" y="585440"/>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5</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3" name="Rectangle 3"/>
          <p:cNvSpPr>
            <a:spLocks noChangeArrowheads="1"/>
          </p:cNvSpPr>
          <p:nvPr/>
        </p:nvSpPr>
        <p:spPr bwMode="auto">
          <a:xfrm>
            <a:off x="1879980" y="265670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vi-VN" altLang="en-US" sz="1600" b="0" i="0" u="none" strike="noStrike" cap="none" normalizeH="0" baseline="0">
                <a:ln>
                  <a:noFill/>
                </a:ln>
                <a:solidFill>
                  <a:schemeClr val="tx1"/>
                </a:solidFill>
                <a:effectLst/>
                <a:latin typeface="Roboto" panose="02000000000000000000" pitchFamily="2" charset="0"/>
                <a:ea typeface="Calibri" panose="020F0502020204030204" pitchFamily="34" charset="0"/>
                <a:cs typeface="Times New Roman" panose="02020603050405020304" pitchFamily="18" charset="0"/>
              </a:rPr>
            </a:br>
            <a:endParaRPr kumimoji="0" lang="vi-VN" altLang="en-US" sz="1800" b="0" i="0" u="none" strike="noStrike" cap="none" normalizeH="0" baseline="0">
              <a:ln>
                <a:noFill/>
              </a:ln>
              <a:solidFill>
                <a:schemeClr val="tx1"/>
              </a:solidFill>
              <a:effectLst/>
              <a:latin typeface="Arial" panose="020B0604020202020204" pitchFamily="34" charset="0"/>
            </a:endParaRPr>
          </a:p>
        </p:txBody>
      </p:sp>
      <p:sp>
        <p:nvSpPr>
          <p:cNvPr id="15" name="TextBox 14"/>
          <p:cNvSpPr txBox="1"/>
          <p:nvPr/>
        </p:nvSpPr>
        <p:spPr>
          <a:xfrm>
            <a:off x="5826200" y="1789536"/>
            <a:ext cx="4948518" cy="3416320"/>
          </a:xfrm>
          <a:prstGeom prst="rect">
            <a:avLst/>
          </a:prstGeom>
          <a:noFill/>
        </p:spPr>
        <p:txBody>
          <a:bodyPr wrap="square" rtlCol="0">
            <a:spAutoFit/>
          </a:bodyPr>
          <a:lstStyle/>
          <a:p>
            <a:r>
              <a:rPr lang="en-US" sz="2400">
                <a:latin typeface="Roboto" panose="02000000000000000000" pitchFamily="2" charset="0"/>
                <a:ea typeface="Roboto" panose="02000000000000000000" pitchFamily="2" charset="0"/>
              </a:rPr>
              <a:t>1. Em miêu tả những gì em nhìn thấy trong bức tranh. </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2. Vậy bạn nhỏ đang làm gì? </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3. Việc làm đó có lợi ích gì? </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p:txBody>
      </p:sp>
      <p:sp>
        <p:nvSpPr>
          <p:cNvPr id="16" name="TextBox 15"/>
          <p:cNvSpPr txBox="1"/>
          <p:nvPr/>
        </p:nvSpPr>
        <p:spPr>
          <a:xfrm>
            <a:off x="4851146" y="2431974"/>
            <a:ext cx="6249668" cy="830997"/>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Bạn gái đang vãi thóc, có 2 con gà, một con đang mổ thóc, một con đang chờ thóc vãi ra</a:t>
            </a:r>
            <a:endParaRPr lang="vi-VN" altLang="zh-CN" sz="2400">
              <a:solidFill>
                <a:srgbClr val="FF0000"/>
              </a:solidFill>
              <a:latin typeface="Roboto" panose="02000000000000000000" pitchFamily="2" charset="0"/>
              <a:ea typeface="Roboto" panose="02000000000000000000" pitchFamily="2" charset="0"/>
            </a:endParaRPr>
          </a:p>
        </p:txBody>
      </p:sp>
      <p:sp>
        <p:nvSpPr>
          <p:cNvPr id="20" name="TextBox 19"/>
          <p:cNvSpPr txBox="1"/>
          <p:nvPr/>
        </p:nvSpPr>
        <p:spPr>
          <a:xfrm>
            <a:off x="1196746" y="5242375"/>
            <a:ext cx="9577972" cy="1200329"/>
          </a:xfrm>
          <a:prstGeom prst="rect">
            <a:avLst/>
          </a:prstGeom>
          <a:noFill/>
        </p:spPr>
        <p:txBody>
          <a:bodyPr wrap="square" rtlCol="0">
            <a:spAutoFit/>
          </a:bodyPr>
          <a:lstStyle/>
          <a:p>
            <a:r>
              <a:rPr lang="vi-VN" sz="2400">
                <a:latin typeface="Roboto" panose="02000000000000000000" pitchFamily="2" charset="0"/>
                <a:ea typeface="Roboto" panose="02000000000000000000" pitchFamily="2" charset="0"/>
              </a:rPr>
              <a:t>2. Nếu em được nuôi gà, em sẽ làm gì để chăm sóc và bảo vệ chúng?</a:t>
            </a:r>
          </a:p>
          <a:p>
            <a:r>
              <a:rPr lang="vi-VN" sz="2400">
                <a:latin typeface="Roboto" panose="02000000000000000000" pitchFamily="2" charset="0"/>
                <a:ea typeface="Roboto" panose="02000000000000000000" pitchFamily="2" charset="0"/>
              </a:rPr>
              <a:t>………………………………………..……………………………………………………………………</a:t>
            </a:r>
          </a:p>
          <a:p>
            <a:r>
              <a:rPr lang="vi-VN" sz="2400">
                <a:latin typeface="Roboto" panose="02000000000000000000" pitchFamily="2" charset="0"/>
                <a:ea typeface="Roboto" panose="02000000000000000000" pitchFamily="2" charset="0"/>
              </a:rPr>
              <a:t>………………………………………..……………………………………………………………………</a:t>
            </a: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274643" y="1789536"/>
            <a:ext cx="4104180" cy="3288073"/>
          </a:xfrm>
          <a:prstGeom prst="rect">
            <a:avLst/>
          </a:prstGeom>
        </p:spPr>
      </p:pic>
      <p:sp>
        <p:nvSpPr>
          <p:cNvPr id="23" name="TextBox 22"/>
          <p:cNvSpPr txBox="1"/>
          <p:nvPr/>
        </p:nvSpPr>
        <p:spPr>
          <a:xfrm>
            <a:off x="6046190" y="3560175"/>
            <a:ext cx="3539819"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Bạn nhỏ đang cho gà ăn</a:t>
            </a:r>
            <a:endParaRPr lang="vi-VN" altLang="zh-CN" sz="2400">
              <a:solidFill>
                <a:srgbClr val="FF0000"/>
              </a:solidFill>
              <a:latin typeface="Roboto" panose="02000000000000000000" pitchFamily="2" charset="0"/>
              <a:ea typeface="Roboto" panose="02000000000000000000" pitchFamily="2" charset="0"/>
            </a:endParaRPr>
          </a:p>
        </p:txBody>
      </p:sp>
      <p:sp>
        <p:nvSpPr>
          <p:cNvPr id="24" name="TextBox 23"/>
          <p:cNvSpPr txBox="1"/>
          <p:nvPr/>
        </p:nvSpPr>
        <p:spPr>
          <a:xfrm>
            <a:off x="1417791" y="5600561"/>
            <a:ext cx="8683640"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Em sẽ cho gà ăn, bắt giun cho gà, dọn dẹp chuồng, sân</a:t>
            </a:r>
            <a:endParaRPr lang="vi-VN" altLang="zh-CN" sz="2400">
              <a:solidFill>
                <a:srgbClr val="FF0000"/>
              </a:solidFill>
              <a:latin typeface="Roboto" panose="02000000000000000000" pitchFamily="2" charset="0"/>
              <a:ea typeface="Roboto" panose="02000000000000000000" pitchFamily="2" charset="0"/>
            </a:endParaRPr>
          </a:p>
        </p:txBody>
      </p:sp>
      <p:sp>
        <p:nvSpPr>
          <p:cNvPr id="25" name="TextBox 24"/>
          <p:cNvSpPr txBox="1"/>
          <p:nvPr/>
        </p:nvSpPr>
        <p:spPr>
          <a:xfrm>
            <a:off x="5985732" y="4285236"/>
            <a:ext cx="4115699" cy="830997"/>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Cho gà ăn giúp gà khỏe mạnh, chóng lớn, đẻ trứng</a:t>
            </a:r>
            <a:endParaRPr lang="vi-VN" altLang="zh-CN" sz="2400">
              <a:solidFill>
                <a:srgbClr val="FF0000"/>
              </a:solidFill>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3199049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down)">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wipe(down)">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down)">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down)">
                                      <p:cBhvr>
                                        <p:cTn id="2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3" grpId="0"/>
      <p:bldP spid="24" grpId="0"/>
      <p:bldP spid="25"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F47EDC76-93E4-69B2-B3EB-FFBB9F9285CB}"/>
              </a:ext>
            </a:extLst>
          </p:cNvPr>
          <p:cNvSpPr txBox="1"/>
          <p:nvPr/>
        </p:nvSpPr>
        <p:spPr>
          <a:xfrm>
            <a:off x="1694296" y="1827476"/>
            <a:ext cx="4042582" cy="369332"/>
          </a:xfrm>
          <a:prstGeom prst="rect">
            <a:avLst/>
          </a:prstGeom>
          <a:noFill/>
        </p:spPr>
        <p:txBody>
          <a:bodyPr wrap="square" lIns="0" tIns="0" rIns="0" bIns="0" rtlCol="0">
            <a:spAutoFit/>
          </a:bodyPr>
          <a:lstStyle>
            <a:defPPr>
              <a:defRPr lang="vi-VN"/>
            </a:defPPr>
            <a:lvl1pPr marR="0" lvl="0" indent="0" algn="just" fontAlgn="auto">
              <a:lnSpc>
                <a:spcPct val="100000"/>
              </a:lnSpc>
              <a:spcBef>
                <a:spcPts val="0"/>
              </a:spcBef>
              <a:spcAft>
                <a:spcPts val="0"/>
              </a:spcAft>
              <a:buClrTx/>
              <a:buSzTx/>
              <a:buFontTx/>
              <a:buNone/>
              <a:tabLst/>
              <a:defRPr kumimoji="0" sz="2400" b="0" i="0" u="none" strike="noStrike" cap="none" spc="0" normalizeH="0" baseline="0">
                <a:ln>
                  <a:noFill/>
                </a:ln>
                <a:solidFill>
                  <a:srgbClr val="002060"/>
                </a:solidFill>
                <a:effectLst/>
                <a:uLnTx/>
                <a:uFillTx/>
                <a:latin typeface="Roboto" panose="02000000000000000000" pitchFamily="2" charset="0"/>
                <a:ea typeface="Roboto" panose="02000000000000000000" pitchFamily="2" charset="0"/>
              </a:defRPr>
            </a:lvl1pPr>
          </a:lstStyle>
          <a:p>
            <a:r>
              <a:rPr lang="en-US" dirty="0" err="1"/>
              <a:t>Lựa</a:t>
            </a:r>
            <a:r>
              <a:rPr lang="en-US" dirty="0"/>
              <a:t> </a:t>
            </a:r>
            <a:r>
              <a:rPr lang="en-US" dirty="0" err="1"/>
              <a:t>chọn</a:t>
            </a:r>
            <a:r>
              <a:rPr lang="en-US" dirty="0"/>
              <a:t> </a:t>
            </a:r>
            <a:r>
              <a:rPr lang="en-US" dirty="0" err="1"/>
              <a:t>dụng</a:t>
            </a:r>
            <a:r>
              <a:rPr lang="en-US" dirty="0"/>
              <a:t> </a:t>
            </a:r>
            <a:r>
              <a:rPr lang="en-US" dirty="0" err="1"/>
              <a:t>cụ</a:t>
            </a:r>
            <a:r>
              <a:rPr lang="en-US" dirty="0"/>
              <a:t> </a:t>
            </a:r>
            <a:r>
              <a:rPr lang="en-US" dirty="0" err="1"/>
              <a:t>và</a:t>
            </a:r>
            <a:r>
              <a:rPr lang="en-US" dirty="0"/>
              <a:t> </a:t>
            </a:r>
            <a:r>
              <a:rPr lang="en-US" dirty="0" err="1"/>
              <a:t>vật</a:t>
            </a:r>
            <a:r>
              <a:rPr lang="en-US" dirty="0"/>
              <a:t> </a:t>
            </a:r>
            <a:r>
              <a:rPr lang="en-US" dirty="0" err="1"/>
              <a:t>liệu</a:t>
            </a:r>
            <a:endParaRPr lang="en-US" dirty="0"/>
          </a:p>
        </p:txBody>
      </p:sp>
      <p:sp>
        <p:nvSpPr>
          <p:cNvPr id="7" name="TextBox 6">
            <a:extLst>
              <a:ext uri="{FF2B5EF4-FFF2-40B4-BE49-F238E27FC236}">
                <a16:creationId xmlns:a16="http://schemas.microsoft.com/office/drawing/2014/main" id="{C50EEADF-F242-4F8F-96FE-76601BA8159E}"/>
              </a:ext>
            </a:extLst>
          </p:cNvPr>
          <p:cNvSpPr txBox="1"/>
          <p:nvPr/>
        </p:nvSpPr>
        <p:spPr>
          <a:xfrm>
            <a:off x="1626698" y="2436827"/>
            <a:ext cx="7636137"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Giấy màu, kéo, bút dạ, băng dính, màu nước, thùng giấy</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028" name="Picture 4">
            <a:extLst>
              <a:ext uri="{FF2B5EF4-FFF2-40B4-BE49-F238E27FC236}">
                <a16:creationId xmlns:a16="http://schemas.microsoft.com/office/drawing/2014/main" id="{A324FA5E-FFC7-53AC-44A3-4C5E0E4D1401}"/>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rot="6877896">
            <a:off x="7056716" y="3936409"/>
            <a:ext cx="1707587" cy="1040561"/>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2721849"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LÀM NHÀ CHO VẬT NUÔI</a:t>
            </a: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5493"/>
            <a:ext cx="1954771" cy="1350335"/>
          </a:xfrm>
          <a:prstGeom prst="rect">
            <a:avLst/>
          </a:prstGeom>
        </p:spPr>
      </p:pic>
      <p:pic>
        <p:nvPicPr>
          <p:cNvPr id="5122" name="Picture 2">
            <a:extLst>
              <a:ext uri="{FF2B5EF4-FFF2-40B4-BE49-F238E27FC236}">
                <a16:creationId xmlns:a16="http://schemas.microsoft.com/office/drawing/2014/main" id="{96E999C7-6F58-2A26-18DE-FF5ACB1BF10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06092" y="4057903"/>
            <a:ext cx="1893227" cy="797572"/>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a:extLst>
              <a:ext uri="{FF2B5EF4-FFF2-40B4-BE49-F238E27FC236}">
                <a16:creationId xmlns:a16="http://schemas.microsoft.com/office/drawing/2014/main" id="{B741D13F-905C-9113-A5DF-D9CD1590490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13455" y="3446816"/>
            <a:ext cx="1971452" cy="18751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4037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31" presetClass="entr" presetSubtype="0" fill="hold" nodeType="withEffect">
                                  <p:stCondLst>
                                    <p:cond delay="0"/>
                                  </p:stCondLst>
                                  <p:childTnLst>
                                    <p:set>
                                      <p:cBhvr>
                                        <p:cTn id="17" dur="1" fill="hold">
                                          <p:stCondLst>
                                            <p:cond delay="0"/>
                                          </p:stCondLst>
                                        </p:cTn>
                                        <p:tgtEl>
                                          <p:spTgt spid="5124"/>
                                        </p:tgtEl>
                                        <p:attrNameLst>
                                          <p:attrName>style.visibility</p:attrName>
                                        </p:attrNameLst>
                                      </p:cBhvr>
                                      <p:to>
                                        <p:strVal val="visible"/>
                                      </p:to>
                                    </p:set>
                                    <p:anim calcmode="lin" valueType="num">
                                      <p:cBhvr>
                                        <p:cTn id="18" dur="1000" fill="hold"/>
                                        <p:tgtEl>
                                          <p:spTgt spid="5124"/>
                                        </p:tgtEl>
                                        <p:attrNameLst>
                                          <p:attrName>ppt_w</p:attrName>
                                        </p:attrNameLst>
                                      </p:cBhvr>
                                      <p:tavLst>
                                        <p:tav tm="0">
                                          <p:val>
                                            <p:fltVal val="0"/>
                                          </p:val>
                                        </p:tav>
                                        <p:tav tm="100000">
                                          <p:val>
                                            <p:strVal val="#ppt_w"/>
                                          </p:val>
                                        </p:tav>
                                      </p:tavLst>
                                    </p:anim>
                                    <p:anim calcmode="lin" valueType="num">
                                      <p:cBhvr>
                                        <p:cTn id="19" dur="1000" fill="hold"/>
                                        <p:tgtEl>
                                          <p:spTgt spid="5124"/>
                                        </p:tgtEl>
                                        <p:attrNameLst>
                                          <p:attrName>ppt_h</p:attrName>
                                        </p:attrNameLst>
                                      </p:cBhvr>
                                      <p:tavLst>
                                        <p:tav tm="0">
                                          <p:val>
                                            <p:fltVal val="0"/>
                                          </p:val>
                                        </p:tav>
                                        <p:tav tm="100000">
                                          <p:val>
                                            <p:strVal val="#ppt_h"/>
                                          </p:val>
                                        </p:tav>
                                      </p:tavLst>
                                    </p:anim>
                                    <p:anim calcmode="lin" valueType="num">
                                      <p:cBhvr>
                                        <p:cTn id="20" dur="1000" fill="hold"/>
                                        <p:tgtEl>
                                          <p:spTgt spid="5124"/>
                                        </p:tgtEl>
                                        <p:attrNameLst>
                                          <p:attrName>style.rotation</p:attrName>
                                        </p:attrNameLst>
                                      </p:cBhvr>
                                      <p:tavLst>
                                        <p:tav tm="0">
                                          <p:val>
                                            <p:fltVal val="90"/>
                                          </p:val>
                                        </p:tav>
                                        <p:tav tm="100000">
                                          <p:val>
                                            <p:fltVal val="0"/>
                                          </p:val>
                                        </p:tav>
                                      </p:tavLst>
                                    </p:anim>
                                    <p:animEffect transition="in" filter="fade">
                                      <p:cBhvr>
                                        <p:cTn id="21" dur="1000"/>
                                        <p:tgtEl>
                                          <p:spTgt spid="5124"/>
                                        </p:tgtEl>
                                      </p:cBhvr>
                                    </p:animEffect>
                                  </p:childTnLst>
                                </p:cTn>
                              </p:par>
                              <p:par>
                                <p:cTn id="22" presetID="31" presetClass="entr" presetSubtype="0" fill="hold" nodeType="withEffect">
                                  <p:stCondLst>
                                    <p:cond delay="0"/>
                                  </p:stCondLst>
                                  <p:childTnLst>
                                    <p:set>
                                      <p:cBhvr>
                                        <p:cTn id="23" dur="1" fill="hold">
                                          <p:stCondLst>
                                            <p:cond delay="0"/>
                                          </p:stCondLst>
                                        </p:cTn>
                                        <p:tgtEl>
                                          <p:spTgt spid="1028"/>
                                        </p:tgtEl>
                                        <p:attrNameLst>
                                          <p:attrName>style.visibility</p:attrName>
                                        </p:attrNameLst>
                                      </p:cBhvr>
                                      <p:to>
                                        <p:strVal val="visible"/>
                                      </p:to>
                                    </p:set>
                                    <p:anim calcmode="lin" valueType="num">
                                      <p:cBhvr>
                                        <p:cTn id="24" dur="1000" fill="hold"/>
                                        <p:tgtEl>
                                          <p:spTgt spid="1028"/>
                                        </p:tgtEl>
                                        <p:attrNameLst>
                                          <p:attrName>ppt_w</p:attrName>
                                        </p:attrNameLst>
                                      </p:cBhvr>
                                      <p:tavLst>
                                        <p:tav tm="0">
                                          <p:val>
                                            <p:fltVal val="0"/>
                                          </p:val>
                                        </p:tav>
                                        <p:tav tm="100000">
                                          <p:val>
                                            <p:strVal val="#ppt_w"/>
                                          </p:val>
                                        </p:tav>
                                      </p:tavLst>
                                    </p:anim>
                                    <p:anim calcmode="lin" valueType="num">
                                      <p:cBhvr>
                                        <p:cTn id="25" dur="1000" fill="hold"/>
                                        <p:tgtEl>
                                          <p:spTgt spid="1028"/>
                                        </p:tgtEl>
                                        <p:attrNameLst>
                                          <p:attrName>ppt_h</p:attrName>
                                        </p:attrNameLst>
                                      </p:cBhvr>
                                      <p:tavLst>
                                        <p:tav tm="0">
                                          <p:val>
                                            <p:fltVal val="0"/>
                                          </p:val>
                                        </p:tav>
                                        <p:tav tm="100000">
                                          <p:val>
                                            <p:strVal val="#ppt_h"/>
                                          </p:val>
                                        </p:tav>
                                      </p:tavLst>
                                    </p:anim>
                                    <p:anim calcmode="lin" valueType="num">
                                      <p:cBhvr>
                                        <p:cTn id="26" dur="1000" fill="hold"/>
                                        <p:tgtEl>
                                          <p:spTgt spid="1028"/>
                                        </p:tgtEl>
                                        <p:attrNameLst>
                                          <p:attrName>style.rotation</p:attrName>
                                        </p:attrNameLst>
                                      </p:cBhvr>
                                      <p:tavLst>
                                        <p:tav tm="0">
                                          <p:val>
                                            <p:fltVal val="90"/>
                                          </p:val>
                                        </p:tav>
                                        <p:tav tm="100000">
                                          <p:val>
                                            <p:fltVal val="0"/>
                                          </p:val>
                                        </p:tav>
                                      </p:tavLst>
                                    </p:anim>
                                    <p:animEffect transition="in" filter="fade">
                                      <p:cBhvr>
                                        <p:cTn id="27" dur="1000"/>
                                        <p:tgtEl>
                                          <p:spTgt spid="1028"/>
                                        </p:tgtEl>
                                      </p:cBhvr>
                                    </p:animEffect>
                                  </p:childTnLst>
                                </p:cTn>
                              </p:par>
                              <p:par>
                                <p:cTn id="28" presetID="31" presetClass="entr" presetSubtype="0" fill="hold" nodeType="withEffect">
                                  <p:stCondLst>
                                    <p:cond delay="0"/>
                                  </p:stCondLst>
                                  <p:childTnLst>
                                    <p:set>
                                      <p:cBhvr>
                                        <p:cTn id="29" dur="1" fill="hold">
                                          <p:stCondLst>
                                            <p:cond delay="0"/>
                                          </p:stCondLst>
                                        </p:cTn>
                                        <p:tgtEl>
                                          <p:spTgt spid="5122"/>
                                        </p:tgtEl>
                                        <p:attrNameLst>
                                          <p:attrName>style.visibility</p:attrName>
                                        </p:attrNameLst>
                                      </p:cBhvr>
                                      <p:to>
                                        <p:strVal val="visible"/>
                                      </p:to>
                                    </p:set>
                                    <p:anim calcmode="lin" valueType="num">
                                      <p:cBhvr>
                                        <p:cTn id="30" dur="1000" fill="hold"/>
                                        <p:tgtEl>
                                          <p:spTgt spid="5122"/>
                                        </p:tgtEl>
                                        <p:attrNameLst>
                                          <p:attrName>ppt_w</p:attrName>
                                        </p:attrNameLst>
                                      </p:cBhvr>
                                      <p:tavLst>
                                        <p:tav tm="0">
                                          <p:val>
                                            <p:fltVal val="0"/>
                                          </p:val>
                                        </p:tav>
                                        <p:tav tm="100000">
                                          <p:val>
                                            <p:strVal val="#ppt_w"/>
                                          </p:val>
                                        </p:tav>
                                      </p:tavLst>
                                    </p:anim>
                                    <p:anim calcmode="lin" valueType="num">
                                      <p:cBhvr>
                                        <p:cTn id="31" dur="1000" fill="hold"/>
                                        <p:tgtEl>
                                          <p:spTgt spid="5122"/>
                                        </p:tgtEl>
                                        <p:attrNameLst>
                                          <p:attrName>ppt_h</p:attrName>
                                        </p:attrNameLst>
                                      </p:cBhvr>
                                      <p:tavLst>
                                        <p:tav tm="0">
                                          <p:val>
                                            <p:fltVal val="0"/>
                                          </p:val>
                                        </p:tav>
                                        <p:tav tm="100000">
                                          <p:val>
                                            <p:strVal val="#ppt_h"/>
                                          </p:val>
                                        </p:tav>
                                      </p:tavLst>
                                    </p:anim>
                                    <p:anim calcmode="lin" valueType="num">
                                      <p:cBhvr>
                                        <p:cTn id="32" dur="1000" fill="hold"/>
                                        <p:tgtEl>
                                          <p:spTgt spid="5122"/>
                                        </p:tgtEl>
                                        <p:attrNameLst>
                                          <p:attrName>style.rotation</p:attrName>
                                        </p:attrNameLst>
                                      </p:cBhvr>
                                      <p:tavLst>
                                        <p:tav tm="0">
                                          <p:val>
                                            <p:fltVal val="90"/>
                                          </p:val>
                                        </p:tav>
                                        <p:tav tm="100000">
                                          <p:val>
                                            <p:fltVal val="0"/>
                                          </p:val>
                                        </p:tav>
                                      </p:tavLst>
                                    </p:anim>
                                    <p:animEffect transition="in" filter="fade">
                                      <p:cBhvr>
                                        <p:cTn id="33" dur="1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1"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extBox 3"/>
          <p:cNvSpPr txBox="1"/>
          <p:nvPr/>
        </p:nvSpPr>
        <p:spPr>
          <a:xfrm>
            <a:off x="2721849"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LÀM NHÀ CHO VẬT NUÔI</a:t>
            </a:r>
          </a:p>
        </p:txBody>
      </p:sp>
      <p:sp>
        <p:nvSpPr>
          <p:cNvPr id="5" name="TextBox 4">
            <a:extLst>
              <a:ext uri="{FF2B5EF4-FFF2-40B4-BE49-F238E27FC236}">
                <a16:creationId xmlns:a16="http://schemas.microsoft.com/office/drawing/2014/main" id="{F47EDC76-93E4-69B2-B3EB-FFBB9F9285CB}"/>
              </a:ext>
            </a:extLst>
          </p:cNvPr>
          <p:cNvSpPr txBox="1"/>
          <p:nvPr/>
        </p:nvSpPr>
        <p:spPr>
          <a:xfrm>
            <a:off x="2144232" y="1547361"/>
            <a:ext cx="7967956"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Làm </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nhà cho vật nuôi </a:t>
            </a:r>
            <a:r>
              <a:rPr kumimoji="0" lang="pt-BR"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theo cách của em hoặc nhóm em</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493"/>
            <a:ext cx="1954771" cy="1350335"/>
          </a:xfrm>
          <a:prstGeom prst="rect">
            <a:avLst/>
          </a:prstGeom>
        </p:spPr>
      </p:pic>
      <p:pic>
        <p:nvPicPr>
          <p:cNvPr id="6148" name="Picture 4">
            <a:extLst>
              <a:ext uri="{FF2B5EF4-FFF2-40B4-BE49-F238E27FC236}">
                <a16:creationId xmlns:a16="http://schemas.microsoft.com/office/drawing/2014/main" id="{943D7CDB-3998-587B-D567-080F5ABA44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0932" y="1916693"/>
            <a:ext cx="3397585" cy="339758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AutoShape 6">
            <a:extLst>
              <a:ext uri="{FF2B5EF4-FFF2-40B4-BE49-F238E27FC236}">
                <a16:creationId xmlns:a16="http://schemas.microsoft.com/office/drawing/2014/main" id="{EF6859CB-C703-B156-3CAC-3DFDDADE1040}"/>
              </a:ext>
            </a:extLst>
          </p:cNvPr>
          <p:cNvSpPr>
            <a:spLocks noChangeAspect="1" noChangeArrowheads="1"/>
          </p:cNvSpPr>
          <p:nvPr/>
        </p:nvSpPr>
        <p:spPr bwMode="auto">
          <a:xfrm>
            <a:off x="8110692" y="4145543"/>
            <a:ext cx="256764" cy="256764"/>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pic>
        <p:nvPicPr>
          <p:cNvPr id="6152" name="Picture 8">
            <a:extLst>
              <a:ext uri="{FF2B5EF4-FFF2-40B4-BE49-F238E27FC236}">
                <a16:creationId xmlns:a16="http://schemas.microsoft.com/office/drawing/2014/main" id="{D2CD7AD2-1E60-5FC6-573F-E4FE7C663A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99963" y="2746194"/>
            <a:ext cx="3312225" cy="331222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72383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3" presetClass="entr" presetSubtype="16"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childTnLst>
                                </p:cTn>
                              </p:par>
                              <p:par>
                                <p:cTn id="12" presetID="2" presetClass="entr" presetSubtype="8" fill="hold" nodeType="withEffect">
                                  <p:stCondLst>
                                    <p:cond delay="0"/>
                                  </p:stCondLst>
                                  <p:childTnLst>
                                    <p:set>
                                      <p:cBhvr>
                                        <p:cTn id="13" dur="1" fill="hold">
                                          <p:stCondLst>
                                            <p:cond delay="0"/>
                                          </p:stCondLst>
                                        </p:cTn>
                                        <p:tgtEl>
                                          <p:spTgt spid="6148"/>
                                        </p:tgtEl>
                                        <p:attrNameLst>
                                          <p:attrName>style.visibility</p:attrName>
                                        </p:attrNameLst>
                                      </p:cBhvr>
                                      <p:to>
                                        <p:strVal val="visible"/>
                                      </p:to>
                                    </p:set>
                                    <p:anim calcmode="lin" valueType="num">
                                      <p:cBhvr additive="base">
                                        <p:cTn id="14" dur="500" fill="hold"/>
                                        <p:tgtEl>
                                          <p:spTgt spid="6148"/>
                                        </p:tgtEl>
                                        <p:attrNameLst>
                                          <p:attrName>ppt_x</p:attrName>
                                        </p:attrNameLst>
                                      </p:cBhvr>
                                      <p:tavLst>
                                        <p:tav tm="0">
                                          <p:val>
                                            <p:strVal val="0-#ppt_w/2"/>
                                          </p:val>
                                        </p:tav>
                                        <p:tav tm="100000">
                                          <p:val>
                                            <p:strVal val="#ppt_x"/>
                                          </p:val>
                                        </p:tav>
                                      </p:tavLst>
                                    </p:anim>
                                    <p:anim calcmode="lin" valueType="num">
                                      <p:cBhvr additive="base">
                                        <p:cTn id="15" dur="500" fill="hold"/>
                                        <p:tgtEl>
                                          <p:spTgt spid="6148"/>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6152"/>
                                        </p:tgtEl>
                                        <p:attrNameLst>
                                          <p:attrName>style.visibility</p:attrName>
                                        </p:attrNameLst>
                                      </p:cBhvr>
                                      <p:to>
                                        <p:strVal val="visible"/>
                                      </p:to>
                                    </p:set>
                                    <p:anim calcmode="lin" valueType="num">
                                      <p:cBhvr additive="base">
                                        <p:cTn id="18" dur="500" fill="hold"/>
                                        <p:tgtEl>
                                          <p:spTgt spid="6152"/>
                                        </p:tgtEl>
                                        <p:attrNameLst>
                                          <p:attrName>ppt_x</p:attrName>
                                        </p:attrNameLst>
                                      </p:cBhvr>
                                      <p:tavLst>
                                        <p:tav tm="0">
                                          <p:val>
                                            <p:strVal val="0-#ppt_w/2"/>
                                          </p:val>
                                        </p:tav>
                                        <p:tav tm="100000">
                                          <p:val>
                                            <p:strVal val="#ppt_x"/>
                                          </p:val>
                                        </p:tav>
                                      </p:tavLst>
                                    </p:anim>
                                    <p:anim calcmode="lin" valueType="num">
                                      <p:cBhvr additive="base">
                                        <p:cTn id="19" dur="500" fill="hold"/>
                                        <p:tgtEl>
                                          <p:spTgt spid="61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val 6"/>
          <p:cNvSpPr/>
          <p:nvPr/>
        </p:nvSpPr>
        <p:spPr>
          <a:xfrm>
            <a:off x="3098263" y="1372658"/>
            <a:ext cx="1182467" cy="1104729"/>
          </a:xfrm>
          <a:custGeom>
            <a:avLst/>
            <a:gdLst>
              <a:gd name="connsiteX0" fmla="*/ 0 w 1341954"/>
              <a:gd name="connsiteY0" fmla="*/ 475309 h 950617"/>
              <a:gd name="connsiteX1" fmla="*/ 670977 w 1341954"/>
              <a:gd name="connsiteY1" fmla="*/ 0 h 950617"/>
              <a:gd name="connsiteX2" fmla="*/ 1341954 w 1341954"/>
              <a:gd name="connsiteY2" fmla="*/ 475309 h 950617"/>
              <a:gd name="connsiteX3" fmla="*/ 670977 w 1341954"/>
              <a:gd name="connsiteY3" fmla="*/ 950618 h 950617"/>
              <a:gd name="connsiteX4" fmla="*/ 0 w 1341954"/>
              <a:gd name="connsiteY4" fmla="*/ 475309 h 950617"/>
              <a:gd name="connsiteX0" fmla="*/ 0 w 1182466"/>
              <a:gd name="connsiteY0" fmla="*/ 475513 h 950988"/>
              <a:gd name="connsiteX1" fmla="*/ 670977 w 1182466"/>
              <a:gd name="connsiteY1" fmla="*/ 204 h 950988"/>
              <a:gd name="connsiteX2" fmla="*/ 1182466 w 1182466"/>
              <a:gd name="connsiteY2" fmla="*/ 432983 h 950988"/>
              <a:gd name="connsiteX3" fmla="*/ 670977 w 1182466"/>
              <a:gd name="connsiteY3" fmla="*/ 950822 h 950988"/>
              <a:gd name="connsiteX4" fmla="*/ 0 w 1182466"/>
              <a:gd name="connsiteY4" fmla="*/ 475513 h 950988"/>
              <a:gd name="connsiteX0" fmla="*/ 0 w 1001713"/>
              <a:gd name="connsiteY0" fmla="*/ 497019 h 951463"/>
              <a:gd name="connsiteX1" fmla="*/ 490224 w 1001713"/>
              <a:gd name="connsiteY1" fmla="*/ 445 h 951463"/>
              <a:gd name="connsiteX2" fmla="*/ 1001713 w 1001713"/>
              <a:gd name="connsiteY2" fmla="*/ 433224 h 951463"/>
              <a:gd name="connsiteX3" fmla="*/ 490224 w 1001713"/>
              <a:gd name="connsiteY3" fmla="*/ 951063 h 951463"/>
              <a:gd name="connsiteX4" fmla="*/ 0 w 1001713"/>
              <a:gd name="connsiteY4" fmla="*/ 497019 h 951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713" h="951463">
                <a:moveTo>
                  <a:pt x="0" y="497019"/>
                </a:moveTo>
                <a:cubicBezTo>
                  <a:pt x="0" y="234513"/>
                  <a:pt x="323272" y="11077"/>
                  <a:pt x="490224" y="445"/>
                </a:cubicBezTo>
                <a:cubicBezTo>
                  <a:pt x="657176" y="-10187"/>
                  <a:pt x="1001713" y="170718"/>
                  <a:pt x="1001713" y="433224"/>
                </a:cubicBezTo>
                <a:cubicBezTo>
                  <a:pt x="1001713" y="695730"/>
                  <a:pt x="657176" y="940431"/>
                  <a:pt x="490224" y="951063"/>
                </a:cubicBezTo>
                <a:cubicBezTo>
                  <a:pt x="323272" y="961695"/>
                  <a:pt x="0" y="759525"/>
                  <a:pt x="0" y="497019"/>
                </a:cubicBezTo>
                <a:close/>
              </a:path>
            </a:pathLst>
          </a:custGeom>
          <a:solidFill>
            <a:schemeClr val="bg1"/>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ED7D31">
                    <a:lumMod val="50000"/>
                  </a:srgbClr>
                </a:solidFill>
                <a:effectLst/>
                <a:uLnTx/>
                <a:uFillTx/>
                <a:latin typeface="Roboto Black" panose="02000000000000000000" pitchFamily="2" charset="0"/>
                <a:ea typeface="Roboto Black" panose="02000000000000000000" pitchFamily="2" charset="0"/>
                <a:cs typeface="+mn-cs"/>
              </a:rPr>
              <a:t>1</a:t>
            </a:r>
          </a:p>
        </p:txBody>
      </p:sp>
      <p:sp>
        <p:nvSpPr>
          <p:cNvPr id="11" name="TextBox 10">
            <a:extLst>
              <a:ext uri="{FF2B5EF4-FFF2-40B4-BE49-F238E27FC236}">
                <a16:creationId xmlns:a16="http://schemas.microsoft.com/office/drawing/2014/main" id="{F47EDC76-93E4-69B2-B3EB-FFBB9F9285CB}"/>
              </a:ext>
            </a:extLst>
          </p:cNvPr>
          <p:cNvSpPr txBox="1"/>
          <p:nvPr/>
        </p:nvSpPr>
        <p:spPr>
          <a:xfrm>
            <a:off x="4554884" y="1582252"/>
            <a:ext cx="4295553"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Làm cửa cho ngôi nhà</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9" name="TextBox 8"/>
          <p:cNvSpPr txBox="1"/>
          <p:nvPr/>
        </p:nvSpPr>
        <p:spPr>
          <a:xfrm>
            <a:off x="2721849"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LÀM NHÀ CHO VẬT NUÔI</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493"/>
            <a:ext cx="1954771" cy="1350335"/>
          </a:xfrm>
          <a:prstGeom prst="rect">
            <a:avLst/>
          </a:prstGeom>
        </p:spPr>
      </p:pic>
      <p:pic>
        <p:nvPicPr>
          <p:cNvPr id="2" name="Picture 1">
            <a:extLst>
              <a:ext uri="{FF2B5EF4-FFF2-40B4-BE49-F238E27FC236}">
                <a16:creationId xmlns:a16="http://schemas.microsoft.com/office/drawing/2014/main" id="{A3E78780-647B-F856-1B94-9D096D45870B}"/>
              </a:ext>
            </a:extLst>
          </p:cNvPr>
          <p:cNvPicPr>
            <a:picLocks noChangeAspect="1"/>
          </p:cNvPicPr>
          <p:nvPr/>
        </p:nvPicPr>
        <p:blipFill>
          <a:blip r:embed="rId4"/>
          <a:stretch>
            <a:fillRect/>
          </a:stretch>
        </p:blipFill>
        <p:spPr>
          <a:xfrm>
            <a:off x="3732089" y="2477387"/>
            <a:ext cx="4728015" cy="352556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20734193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6" presetClass="entr" presetSubtype="21"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17" name="TextBox 16">
            <a:extLst>
              <a:ext uri="{FF2B5EF4-FFF2-40B4-BE49-F238E27FC236}">
                <a16:creationId xmlns:a16="http://schemas.microsoft.com/office/drawing/2014/main" id="{37A1DD84-D651-C9D7-1D3D-549FE6D4D8FF}"/>
              </a:ext>
            </a:extLst>
          </p:cNvPr>
          <p:cNvSpPr txBox="1"/>
          <p:nvPr/>
        </p:nvSpPr>
        <p:spPr>
          <a:xfrm>
            <a:off x="530666" y="2972946"/>
            <a:ext cx="8740758" cy="707886"/>
          </a:xfrm>
          <a:prstGeom prst="rect">
            <a:avLst/>
          </a:prstGeom>
          <a:noFill/>
        </p:spPr>
        <p:txBody>
          <a:bodyPr wrap="square" rtlCol="0">
            <a:spAutoFit/>
          </a:bodyPr>
          <a:lstStyle/>
          <a:p>
            <a:pPr lvl="0" algn="ctr">
              <a:defRPr/>
            </a:pPr>
            <a:r>
              <a:rPr lang="en-US" altLang="zh-CN" sz="4000" b="1" noProof="0">
                <a:solidFill>
                  <a:srgbClr val="002060"/>
                </a:solidFill>
                <a:latin typeface="Roboto" panose="02000000000000000000" pitchFamily="2" charset="0"/>
                <a:ea typeface="Roboto" panose="02000000000000000000" pitchFamily="2" charset="0"/>
              </a:rPr>
              <a:t>CHÚNG TA BẮT ĐẦU VÀO BÀI HỌC</a:t>
            </a:r>
            <a:endParaRPr kumimoji="0" lang="en-US" altLang="zh-CN" sz="40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1160835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4219664" y="1648758"/>
            <a:ext cx="4155300"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Trang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trí</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cho</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nhà</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9" name="TextBox 8"/>
          <p:cNvSpPr txBox="1"/>
          <p:nvPr/>
        </p:nvSpPr>
        <p:spPr>
          <a:xfrm>
            <a:off x="2692878" y="300204"/>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LÀM NHÀ CHO VẬT NUÔI</a:t>
            </a:r>
          </a:p>
        </p:txBody>
      </p:sp>
      <p:sp>
        <p:nvSpPr>
          <p:cNvPr id="12" name="Oval 6"/>
          <p:cNvSpPr/>
          <p:nvPr/>
        </p:nvSpPr>
        <p:spPr>
          <a:xfrm>
            <a:off x="2868538" y="1372658"/>
            <a:ext cx="1182467" cy="1104729"/>
          </a:xfrm>
          <a:custGeom>
            <a:avLst/>
            <a:gdLst>
              <a:gd name="connsiteX0" fmla="*/ 0 w 1341954"/>
              <a:gd name="connsiteY0" fmla="*/ 475309 h 950617"/>
              <a:gd name="connsiteX1" fmla="*/ 670977 w 1341954"/>
              <a:gd name="connsiteY1" fmla="*/ 0 h 950617"/>
              <a:gd name="connsiteX2" fmla="*/ 1341954 w 1341954"/>
              <a:gd name="connsiteY2" fmla="*/ 475309 h 950617"/>
              <a:gd name="connsiteX3" fmla="*/ 670977 w 1341954"/>
              <a:gd name="connsiteY3" fmla="*/ 950618 h 950617"/>
              <a:gd name="connsiteX4" fmla="*/ 0 w 1341954"/>
              <a:gd name="connsiteY4" fmla="*/ 475309 h 950617"/>
              <a:gd name="connsiteX0" fmla="*/ 0 w 1182466"/>
              <a:gd name="connsiteY0" fmla="*/ 475513 h 950988"/>
              <a:gd name="connsiteX1" fmla="*/ 670977 w 1182466"/>
              <a:gd name="connsiteY1" fmla="*/ 204 h 950988"/>
              <a:gd name="connsiteX2" fmla="*/ 1182466 w 1182466"/>
              <a:gd name="connsiteY2" fmla="*/ 432983 h 950988"/>
              <a:gd name="connsiteX3" fmla="*/ 670977 w 1182466"/>
              <a:gd name="connsiteY3" fmla="*/ 950822 h 950988"/>
              <a:gd name="connsiteX4" fmla="*/ 0 w 1182466"/>
              <a:gd name="connsiteY4" fmla="*/ 475513 h 950988"/>
              <a:gd name="connsiteX0" fmla="*/ 0 w 1001713"/>
              <a:gd name="connsiteY0" fmla="*/ 497019 h 951463"/>
              <a:gd name="connsiteX1" fmla="*/ 490224 w 1001713"/>
              <a:gd name="connsiteY1" fmla="*/ 445 h 951463"/>
              <a:gd name="connsiteX2" fmla="*/ 1001713 w 1001713"/>
              <a:gd name="connsiteY2" fmla="*/ 433224 h 951463"/>
              <a:gd name="connsiteX3" fmla="*/ 490224 w 1001713"/>
              <a:gd name="connsiteY3" fmla="*/ 951063 h 951463"/>
              <a:gd name="connsiteX4" fmla="*/ 0 w 1001713"/>
              <a:gd name="connsiteY4" fmla="*/ 497019 h 951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713" h="951463">
                <a:moveTo>
                  <a:pt x="0" y="497019"/>
                </a:moveTo>
                <a:cubicBezTo>
                  <a:pt x="0" y="234513"/>
                  <a:pt x="323272" y="11077"/>
                  <a:pt x="490224" y="445"/>
                </a:cubicBezTo>
                <a:cubicBezTo>
                  <a:pt x="657176" y="-10187"/>
                  <a:pt x="1001713" y="170718"/>
                  <a:pt x="1001713" y="433224"/>
                </a:cubicBezTo>
                <a:cubicBezTo>
                  <a:pt x="1001713" y="695730"/>
                  <a:pt x="657176" y="940431"/>
                  <a:pt x="490224" y="951063"/>
                </a:cubicBezTo>
                <a:cubicBezTo>
                  <a:pt x="323272" y="961695"/>
                  <a:pt x="0" y="759525"/>
                  <a:pt x="0" y="497019"/>
                </a:cubicBezTo>
                <a:close/>
              </a:path>
            </a:pathLst>
          </a:custGeom>
          <a:solidFill>
            <a:schemeClr val="bg1"/>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ED7D31">
                    <a:lumMod val="50000"/>
                  </a:srgbClr>
                </a:solidFill>
                <a:effectLst/>
                <a:uLnTx/>
                <a:uFillTx/>
                <a:latin typeface="Roboto Black" panose="02000000000000000000" pitchFamily="2" charset="0"/>
                <a:ea typeface="Roboto Black" panose="02000000000000000000" pitchFamily="2" charset="0"/>
                <a:cs typeface="+mn-cs"/>
              </a:rPr>
              <a:t>2</a:t>
            </a:r>
          </a:p>
        </p:txBody>
      </p:sp>
      <p:pic>
        <p:nvPicPr>
          <p:cNvPr id="13" name="Picture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493"/>
            <a:ext cx="1954771" cy="1350335"/>
          </a:xfrm>
          <a:prstGeom prst="rect">
            <a:avLst/>
          </a:prstGeom>
        </p:spPr>
      </p:pic>
      <p:pic>
        <p:nvPicPr>
          <p:cNvPr id="7170" name="Picture 2">
            <a:extLst>
              <a:ext uri="{FF2B5EF4-FFF2-40B4-BE49-F238E27FC236}">
                <a16:creationId xmlns:a16="http://schemas.microsoft.com/office/drawing/2014/main" id="{D6EA8387-8F90-B9F2-8EA9-DAA130C5E6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9771" y="2477387"/>
            <a:ext cx="4816373" cy="347303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342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2" presetClass="entr" presetSubtype="4" fill="hold" nodeType="withEffect">
                                  <p:stCondLst>
                                    <p:cond delay="0"/>
                                  </p:stCondLst>
                                  <p:childTnLst>
                                    <p:set>
                                      <p:cBhvr>
                                        <p:cTn id="13" dur="1" fill="hold">
                                          <p:stCondLst>
                                            <p:cond delay="0"/>
                                          </p:stCondLst>
                                        </p:cTn>
                                        <p:tgtEl>
                                          <p:spTgt spid="7170"/>
                                        </p:tgtEl>
                                        <p:attrNameLst>
                                          <p:attrName>style.visibility</p:attrName>
                                        </p:attrNameLst>
                                      </p:cBhvr>
                                      <p:to>
                                        <p:strVal val="visible"/>
                                      </p:to>
                                    </p:set>
                                    <p:anim calcmode="lin" valueType="num">
                                      <p:cBhvr additive="base">
                                        <p:cTn id="14" dur="500" fill="hold"/>
                                        <p:tgtEl>
                                          <p:spTgt spid="7170"/>
                                        </p:tgtEl>
                                        <p:attrNameLst>
                                          <p:attrName>ppt_x</p:attrName>
                                        </p:attrNameLst>
                                      </p:cBhvr>
                                      <p:tavLst>
                                        <p:tav tm="0">
                                          <p:val>
                                            <p:strVal val="#ppt_x"/>
                                          </p:val>
                                        </p:tav>
                                        <p:tav tm="100000">
                                          <p:val>
                                            <p:strVal val="#ppt_x"/>
                                          </p:val>
                                        </p:tav>
                                      </p:tavLst>
                                    </p:anim>
                                    <p:anim calcmode="lin" valueType="num">
                                      <p:cBhvr additive="base">
                                        <p:cTn id="15"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F47EDC76-93E4-69B2-B3EB-FFBB9F9285CB}"/>
              </a:ext>
            </a:extLst>
          </p:cNvPr>
          <p:cNvSpPr txBox="1"/>
          <p:nvPr/>
        </p:nvSpPr>
        <p:spPr>
          <a:xfrm>
            <a:off x="4606431" y="1913179"/>
            <a:ext cx="3752585" cy="369332"/>
          </a:xfrm>
          <a:prstGeom prst="rect">
            <a:avLst/>
          </a:prstGeom>
          <a:noFill/>
        </p:spPr>
        <p:txBody>
          <a:bodyPr wrap="square" lIns="0" tIns="0" rIns="0" bIns="0"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Lót</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đệm</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và</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hoàn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thiện</a:t>
            </a:r>
            <a:r>
              <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 </a:t>
            </a:r>
            <a:r>
              <a:rPr kumimoji="0" lang="en-US" sz="2400" b="0" i="0" u="none" strike="noStrike" kern="1200" cap="none" spc="0" normalizeH="0" baseline="0" noProof="0" dirty="0" err="1">
                <a:ln>
                  <a:noFill/>
                </a:ln>
                <a:solidFill>
                  <a:srgbClr val="002060"/>
                </a:solidFill>
                <a:effectLst/>
                <a:uLnTx/>
                <a:uFillTx/>
                <a:latin typeface="Roboto" panose="02000000000000000000" pitchFamily="2" charset="0"/>
                <a:ea typeface="Roboto" panose="02000000000000000000" pitchFamily="2" charset="0"/>
                <a:cs typeface="+mn-cs"/>
              </a:rPr>
              <a:t>nhà</a:t>
            </a:r>
            <a:endParaRPr kumimoji="0" lang="en-US"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9" name="TextBox 8"/>
          <p:cNvSpPr txBox="1"/>
          <p:nvPr/>
        </p:nvSpPr>
        <p:spPr>
          <a:xfrm>
            <a:off x="2737627" y="427794"/>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LÀM NHÀ CHO VẬT NUÔI</a:t>
            </a:r>
          </a:p>
        </p:txBody>
      </p:sp>
      <p:sp>
        <p:nvSpPr>
          <p:cNvPr id="13" name="Oval 6"/>
          <p:cNvSpPr/>
          <p:nvPr/>
        </p:nvSpPr>
        <p:spPr>
          <a:xfrm>
            <a:off x="3098264" y="1545481"/>
            <a:ext cx="1182467" cy="1104729"/>
          </a:xfrm>
          <a:custGeom>
            <a:avLst/>
            <a:gdLst>
              <a:gd name="connsiteX0" fmla="*/ 0 w 1341954"/>
              <a:gd name="connsiteY0" fmla="*/ 475309 h 950617"/>
              <a:gd name="connsiteX1" fmla="*/ 670977 w 1341954"/>
              <a:gd name="connsiteY1" fmla="*/ 0 h 950617"/>
              <a:gd name="connsiteX2" fmla="*/ 1341954 w 1341954"/>
              <a:gd name="connsiteY2" fmla="*/ 475309 h 950617"/>
              <a:gd name="connsiteX3" fmla="*/ 670977 w 1341954"/>
              <a:gd name="connsiteY3" fmla="*/ 950618 h 950617"/>
              <a:gd name="connsiteX4" fmla="*/ 0 w 1341954"/>
              <a:gd name="connsiteY4" fmla="*/ 475309 h 950617"/>
              <a:gd name="connsiteX0" fmla="*/ 0 w 1182466"/>
              <a:gd name="connsiteY0" fmla="*/ 475513 h 950988"/>
              <a:gd name="connsiteX1" fmla="*/ 670977 w 1182466"/>
              <a:gd name="connsiteY1" fmla="*/ 204 h 950988"/>
              <a:gd name="connsiteX2" fmla="*/ 1182466 w 1182466"/>
              <a:gd name="connsiteY2" fmla="*/ 432983 h 950988"/>
              <a:gd name="connsiteX3" fmla="*/ 670977 w 1182466"/>
              <a:gd name="connsiteY3" fmla="*/ 950822 h 950988"/>
              <a:gd name="connsiteX4" fmla="*/ 0 w 1182466"/>
              <a:gd name="connsiteY4" fmla="*/ 475513 h 950988"/>
              <a:gd name="connsiteX0" fmla="*/ 0 w 1001713"/>
              <a:gd name="connsiteY0" fmla="*/ 497019 h 951463"/>
              <a:gd name="connsiteX1" fmla="*/ 490224 w 1001713"/>
              <a:gd name="connsiteY1" fmla="*/ 445 h 951463"/>
              <a:gd name="connsiteX2" fmla="*/ 1001713 w 1001713"/>
              <a:gd name="connsiteY2" fmla="*/ 433224 h 951463"/>
              <a:gd name="connsiteX3" fmla="*/ 490224 w 1001713"/>
              <a:gd name="connsiteY3" fmla="*/ 951063 h 951463"/>
              <a:gd name="connsiteX4" fmla="*/ 0 w 1001713"/>
              <a:gd name="connsiteY4" fmla="*/ 497019 h 9514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713" h="951463">
                <a:moveTo>
                  <a:pt x="0" y="497019"/>
                </a:moveTo>
                <a:cubicBezTo>
                  <a:pt x="0" y="234513"/>
                  <a:pt x="323272" y="11077"/>
                  <a:pt x="490224" y="445"/>
                </a:cubicBezTo>
                <a:cubicBezTo>
                  <a:pt x="657176" y="-10187"/>
                  <a:pt x="1001713" y="170718"/>
                  <a:pt x="1001713" y="433224"/>
                </a:cubicBezTo>
                <a:cubicBezTo>
                  <a:pt x="1001713" y="695730"/>
                  <a:pt x="657176" y="940431"/>
                  <a:pt x="490224" y="951063"/>
                </a:cubicBezTo>
                <a:cubicBezTo>
                  <a:pt x="323272" y="961695"/>
                  <a:pt x="0" y="759525"/>
                  <a:pt x="0" y="497019"/>
                </a:cubicBezTo>
                <a:close/>
              </a:path>
            </a:pathLst>
          </a:custGeom>
          <a:solidFill>
            <a:schemeClr val="bg1"/>
          </a:solidFill>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a:ln>
                  <a:noFill/>
                </a:ln>
                <a:solidFill>
                  <a:srgbClr val="ED7D31">
                    <a:lumMod val="50000"/>
                  </a:srgbClr>
                </a:solidFill>
                <a:effectLst/>
                <a:uLnTx/>
                <a:uFillTx/>
                <a:latin typeface="Roboto Black" panose="02000000000000000000" pitchFamily="2" charset="0"/>
                <a:ea typeface="Roboto Black" panose="02000000000000000000" pitchFamily="2" charset="0"/>
                <a:cs typeface="+mn-cs"/>
              </a:rPr>
              <a:t>3</a:t>
            </a: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493"/>
            <a:ext cx="1954771" cy="1350335"/>
          </a:xfrm>
          <a:prstGeom prst="rect">
            <a:avLst/>
          </a:prstGeom>
        </p:spPr>
      </p:pic>
      <p:pic>
        <p:nvPicPr>
          <p:cNvPr id="8194" name="Picture 2">
            <a:extLst>
              <a:ext uri="{FF2B5EF4-FFF2-40B4-BE49-F238E27FC236}">
                <a16:creationId xmlns:a16="http://schemas.microsoft.com/office/drawing/2014/main" id="{8EE5CCF0-7E35-C7BA-A10F-571BDB9445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6083" y="2650210"/>
            <a:ext cx="5023351" cy="3329811"/>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8672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par>
                                <p:cTn id="12" presetID="14" presetClass="entr" presetSubtype="10" fill="hold" nodeType="withEffect">
                                  <p:stCondLst>
                                    <p:cond delay="0"/>
                                  </p:stCondLst>
                                  <p:childTnLst>
                                    <p:set>
                                      <p:cBhvr>
                                        <p:cTn id="13" dur="1" fill="hold">
                                          <p:stCondLst>
                                            <p:cond delay="0"/>
                                          </p:stCondLst>
                                        </p:cTn>
                                        <p:tgtEl>
                                          <p:spTgt spid="8194"/>
                                        </p:tgtEl>
                                        <p:attrNameLst>
                                          <p:attrName>style.visibility</p:attrName>
                                        </p:attrNameLst>
                                      </p:cBhvr>
                                      <p:to>
                                        <p:strVal val="visible"/>
                                      </p:to>
                                    </p:set>
                                    <p:animEffect transition="in" filter="randombar(horizontal)">
                                      <p:cBhvr>
                                        <p:cTn id="14"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3" name="Rectangle 12"/>
          <p:cNvSpPr/>
          <p:nvPr/>
        </p:nvSpPr>
        <p:spPr>
          <a:xfrm>
            <a:off x="6729479" y="1294084"/>
            <a:ext cx="3424820" cy="5189159"/>
          </a:xfrm>
          <a:prstGeom prst="rect">
            <a:avLst/>
          </a:prstGeom>
          <a:solidFill>
            <a:schemeClr val="bg1"/>
          </a:solidFill>
          <a:ln>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7" name="TextBox 116"/>
          <p:cNvSpPr txBox="1"/>
          <p:nvPr/>
        </p:nvSpPr>
        <p:spPr>
          <a:xfrm>
            <a:off x="2345074" y="363999"/>
            <a:ext cx="6748302"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mn-cs"/>
              </a:rPr>
              <a:t>KIỂM TRA VÀ ĐIỀU CHỈNH </a:t>
            </a:r>
          </a:p>
        </p:txBody>
      </p:sp>
      <p:sp>
        <p:nvSpPr>
          <p:cNvPr id="10" name="TextBox 9"/>
          <p:cNvSpPr txBox="1"/>
          <p:nvPr/>
        </p:nvSpPr>
        <p:spPr>
          <a:xfrm>
            <a:off x="6886759" y="1447388"/>
            <a:ext cx="3267539" cy="507831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en-US"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Nhà có chỗ cho vật nuôi nghỉ ngơi, vui chơi</a:t>
            </a:r>
            <a:r>
              <a:rPr kumimoji="0" lang="vi-VN" sz="280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br>
              <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br>
              <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Nhà có các dạng khối, kích thước phù hợp với </a:t>
            </a: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vật nuôi</a:t>
            </a:r>
            <a:r>
              <a:rPr kumimoji="0" lang="en-US"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br>
              <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br>
              <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r>
              <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Chắc chắn, có thể sử dụng được </a:t>
            </a: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nhiều lần</a:t>
            </a:r>
            <a:r>
              <a:rPr kumimoji="0" lang="en-US"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br>
              <a:rPr kumimoji="0" lang="vi-V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endPar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a:t>
            </a:r>
            <a:r>
              <a:rPr kumimoji="0" lang="vi-V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sym typeface="Wingdings" panose="05000000000000000000" pitchFamily="2" charset="2"/>
              </a:rPr>
              <a:t> </a:t>
            </a:r>
            <a:r>
              <a:rPr kumimoji="0" lang="vi-V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Đảm bảo tính thẩm mĩ, thân thiện với </a:t>
            </a:r>
            <a:r>
              <a:rPr kumimoji="0" lang="vi-VN"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môi trường</a:t>
            </a:r>
            <a:r>
              <a:rPr kumimoji="0" lang="en-US" sz="20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br>
              <a:rPr kumimoji="0" lang="vi-V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br>
            <a:endParaRPr kumimoji="0" lang="vi-VN" altLang="zh-CN" sz="20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20" name="TextBox 19"/>
          <p:cNvSpPr txBox="1"/>
          <p:nvPr/>
        </p:nvSpPr>
        <p:spPr>
          <a:xfrm>
            <a:off x="2359855" y="1184487"/>
            <a:ext cx="215439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mn-cs"/>
              </a:rPr>
              <a:t>Sản phẩm</a:t>
            </a: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493"/>
            <a:ext cx="1954771" cy="1350335"/>
          </a:xfrm>
          <a:prstGeom prst="rect">
            <a:avLst/>
          </a:prstGeom>
        </p:spPr>
      </p:pic>
      <p:pic>
        <p:nvPicPr>
          <p:cNvPr id="9218" name="Picture 2">
            <a:extLst>
              <a:ext uri="{FF2B5EF4-FFF2-40B4-BE49-F238E27FC236}">
                <a16:creationId xmlns:a16="http://schemas.microsoft.com/office/drawing/2014/main" id="{8E8E8BE8-0E9A-521C-5473-770F155E62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5822" y="1956761"/>
            <a:ext cx="6343650" cy="357187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80698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500"/>
                                        <p:tgtEl>
                                          <p:spTgt spid="10"/>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wipe(down)">
                                      <p:cBhvr>
                                        <p:cTn id="13" dur="500"/>
                                        <p:tgtEl>
                                          <p:spTgt spid="20"/>
                                        </p:tgtEl>
                                      </p:cBhvr>
                                    </p:animEffect>
                                  </p:childTnLst>
                                </p:cTn>
                              </p:par>
                              <p:par>
                                <p:cTn id="14" presetID="16" presetClass="entr" presetSubtype="21" fill="hold" nodeType="withEffect">
                                  <p:stCondLst>
                                    <p:cond delay="0"/>
                                  </p:stCondLst>
                                  <p:childTnLst>
                                    <p:set>
                                      <p:cBhvr>
                                        <p:cTn id="15" dur="1" fill="hold">
                                          <p:stCondLst>
                                            <p:cond delay="0"/>
                                          </p:stCondLst>
                                        </p:cTn>
                                        <p:tgtEl>
                                          <p:spTgt spid="9218"/>
                                        </p:tgtEl>
                                        <p:attrNameLst>
                                          <p:attrName>style.visibility</p:attrName>
                                        </p:attrNameLst>
                                      </p:cBhvr>
                                      <p:to>
                                        <p:strVal val="visible"/>
                                      </p:to>
                                    </p:set>
                                    <p:animEffect transition="in" filter="barn(inVertical)">
                                      <p:cBhvr>
                                        <p:cTn id="16"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 grpId="0"/>
      <p:bldP spid="10" grpId="0"/>
      <p:bldP spid="20"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C43F4EA-4D53-1C63-9629-B73894089328}"/>
              </a:ext>
            </a:extLst>
          </p:cNvPr>
          <p:cNvPicPr>
            <a:picLocks noChangeAspect="1"/>
          </p:cNvPicPr>
          <p:nvPr/>
        </p:nvPicPr>
        <p:blipFill>
          <a:blip r:embed="rId3"/>
          <a:stretch>
            <a:fillRect/>
          </a:stretch>
        </p:blipFill>
        <p:spPr>
          <a:xfrm>
            <a:off x="2681256" y="2541912"/>
            <a:ext cx="6559218" cy="3961086"/>
          </a:xfrm>
          <a:prstGeom prst="rect">
            <a:avLst/>
          </a:prstGeom>
          <a:ln>
            <a:noFill/>
          </a:ln>
          <a:effectLst>
            <a:softEdge rad="112500"/>
          </a:effectLst>
        </p:spPr>
      </p:pic>
      <p:sp>
        <p:nvSpPr>
          <p:cNvPr id="10" name="Speech Bubble: Rectangle with Corners Rounded 9">
            <a:extLst>
              <a:ext uri="{FF2B5EF4-FFF2-40B4-BE49-F238E27FC236}">
                <a16:creationId xmlns:a16="http://schemas.microsoft.com/office/drawing/2014/main" id="{C8273B81-63A5-A144-C708-C52C5746DFF5}"/>
              </a:ext>
            </a:extLst>
          </p:cNvPr>
          <p:cNvSpPr/>
          <p:nvPr/>
        </p:nvSpPr>
        <p:spPr>
          <a:xfrm>
            <a:off x="6239328" y="1338875"/>
            <a:ext cx="3994023" cy="1278338"/>
          </a:xfrm>
          <a:prstGeom prst="wedgeRoundRectCallout">
            <a:avLst>
              <a:gd name="adj1" fmla="val -32675"/>
              <a:gd name="adj2" fmla="val 94688"/>
              <a:gd name="adj3" fmla="val 16667"/>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vi-VN" sz="1800" b="0" i="0" u="none" strike="noStrike" kern="1200" cap="none" spc="0" normalizeH="0" baseline="0" noProof="0">
              <a:ln>
                <a:noFill/>
              </a:ln>
              <a:solidFill>
                <a:prstClr val="white"/>
              </a:solidFill>
              <a:effectLst/>
              <a:uLnTx/>
              <a:uFillTx/>
              <a:latin typeface="Arial" panose="020B0604020202020204" pitchFamily="34" charset="0"/>
              <a:ea typeface="+mn-ea"/>
              <a:cs typeface="+mn-cs"/>
            </a:endParaRPr>
          </a:p>
        </p:txBody>
      </p:sp>
      <p:sp>
        <p:nvSpPr>
          <p:cNvPr id="117" name="TextBox 116"/>
          <p:cNvSpPr txBox="1"/>
          <p:nvPr/>
        </p:nvSpPr>
        <p:spPr>
          <a:xfrm>
            <a:off x="1954771" y="287510"/>
            <a:ext cx="801218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altLang="zh-CN" sz="3200" b="1"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mn-cs"/>
              </a:rPr>
              <a:t>TRƯNG BÀY VÀ GIỚI THIỆU SẢN PHẨM </a:t>
            </a:r>
          </a:p>
        </p:txBody>
      </p:sp>
      <p:sp>
        <p:nvSpPr>
          <p:cNvPr id="20" name="TextBox 19"/>
          <p:cNvSpPr txBox="1"/>
          <p:nvPr/>
        </p:nvSpPr>
        <p:spPr>
          <a:xfrm>
            <a:off x="3023921" y="974488"/>
            <a:ext cx="4226733"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a:t>
            </a:r>
            <a:r>
              <a:rPr kumimoji="0" lang="vi-V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Nhà cho vật nuôi”</a:t>
            </a:r>
            <a:endParaRPr kumimoji="0" lang="vi-VN" altLang="zh-CN" sz="32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4" name="TextBox 3">
            <a:extLst>
              <a:ext uri="{FF2B5EF4-FFF2-40B4-BE49-F238E27FC236}">
                <a16:creationId xmlns:a16="http://schemas.microsoft.com/office/drawing/2014/main" id="{E4D4DAD3-8195-E39A-668F-5D1DB27CB10D}"/>
              </a:ext>
            </a:extLst>
          </p:cNvPr>
          <p:cNvSpPr txBox="1"/>
          <p:nvPr/>
        </p:nvSpPr>
        <p:spPr>
          <a:xfrm>
            <a:off x="6314633" y="1528908"/>
            <a:ext cx="399402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Roboto" panose="02000000000000000000" pitchFamily="2" charset="0"/>
              </a:rPr>
              <a:t>Đây là nhà của chú chó con mà nhóm mình </a:t>
            </a:r>
            <a:r>
              <a:rPr kumimoji="0" lang="vi-VN" sz="24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panose="02000000000000000000" pitchFamily="2" charset="0"/>
              </a:rPr>
              <a:t>vừa làm</a:t>
            </a:r>
            <a:r>
              <a:rPr kumimoji="0" lang="en-US" sz="2400" b="0" i="0" u="none" strike="noStrike" kern="1200" cap="none" spc="0" normalizeH="0" baseline="0" noProof="0">
                <a:ln>
                  <a:noFill/>
                </a:ln>
                <a:solidFill>
                  <a:schemeClr val="bg1"/>
                </a:solidFill>
                <a:effectLst/>
                <a:uLnTx/>
                <a:uFillTx/>
                <a:latin typeface="Roboto" panose="02000000000000000000" pitchFamily="2" charset="0"/>
                <a:ea typeface="Roboto" panose="02000000000000000000" pitchFamily="2" charset="0"/>
                <a:cs typeface="Roboto" panose="02000000000000000000" pitchFamily="2" charset="0"/>
              </a:rPr>
              <a:t>.</a:t>
            </a:r>
            <a:endParaRPr kumimoji="0" lang="vi-VN" sz="2400" b="0" i="0" u="none" strike="noStrike" kern="1200" cap="none" spc="0" normalizeH="0" baseline="0" noProof="0" dirty="0">
              <a:ln>
                <a:noFill/>
              </a:ln>
              <a:solidFill>
                <a:schemeClr val="bg1"/>
              </a:solidFill>
              <a:effectLst/>
              <a:uLnTx/>
              <a:uFillTx/>
              <a:latin typeface="Roboto" panose="02000000000000000000" pitchFamily="2" charset="0"/>
              <a:ea typeface="Roboto" panose="02000000000000000000" pitchFamily="2" charset="0"/>
              <a:cs typeface="Roboto" panose="02000000000000000000" pitchFamily="2" charset="0"/>
            </a:endParaRPr>
          </a:p>
        </p:txBody>
      </p:sp>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45493"/>
            <a:ext cx="1954771" cy="1350335"/>
          </a:xfrm>
          <a:prstGeom prst="rect">
            <a:avLst/>
          </a:prstGeom>
        </p:spPr>
      </p:pic>
    </p:spTree>
    <p:extLst>
      <p:ext uri="{BB962C8B-B14F-4D97-AF65-F5344CB8AC3E}">
        <p14:creationId xmlns:p14="http://schemas.microsoft.com/office/powerpoint/2010/main" val="1493856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500"/>
                                        <p:tgtEl>
                                          <p:spTgt spid="11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down)">
                                      <p:cBhvr>
                                        <p:cTn id="10" dur="500"/>
                                        <p:tgtEl>
                                          <p:spTgt spid="20"/>
                                        </p:tgtEl>
                                      </p:cBhvr>
                                    </p:animEffect>
                                  </p:childTnLst>
                                </p:cTn>
                              </p:par>
                              <p:par>
                                <p:cTn id="11" presetID="6" presetClass="entr" presetSubtype="16"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ircle(in)">
                                      <p:cBhvr>
                                        <p:cTn id="13" dur="20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7" grpId="0"/>
      <p:bldP spid="20" grpId="0"/>
      <p:bldP spid="4"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 name="TextBox 19"/>
          <p:cNvSpPr txBox="1"/>
          <p:nvPr/>
        </p:nvSpPr>
        <p:spPr>
          <a:xfrm>
            <a:off x="2082258" y="432981"/>
            <a:ext cx="8815239" cy="107721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0" i="0" u="none" strike="noStrike" kern="1200" cap="none" spc="0" normalizeH="0" baseline="0" noProof="0">
                <a:ln>
                  <a:noFill/>
                </a:ln>
                <a:solidFill>
                  <a:srgbClr val="002060"/>
                </a:solidFill>
                <a:effectLst/>
                <a:uLnTx/>
                <a:uFillTx/>
                <a:latin typeface="Roboto Black" panose="02000000000000000000" pitchFamily="2" charset="0"/>
                <a:ea typeface="Roboto Black" panose="02000000000000000000" pitchFamily="2" charset="0"/>
                <a:cs typeface="Roboto" panose="02000000000000000000" pitchFamily="2" charset="0"/>
              </a:rPr>
              <a:t>LỰA CHỌN SẢN PHẨM MÀ EM THÍCH NHẤT VÀ GIẢI THÍCH LÍ DO</a:t>
            </a:r>
            <a:endParaRPr kumimoji="0" lang="vi-VN" altLang="zh-CN" sz="3200" b="0" i="0" u="none" strike="noStrike" kern="1200" cap="none" spc="0" normalizeH="0" baseline="0" noProof="0" dirty="0">
              <a:ln>
                <a:noFill/>
              </a:ln>
              <a:solidFill>
                <a:srgbClr val="002060"/>
              </a:solidFill>
              <a:effectLst/>
              <a:uLnTx/>
              <a:uFillTx/>
              <a:latin typeface="Roboto Black" panose="02000000000000000000" pitchFamily="2" charset="0"/>
              <a:ea typeface="Roboto Black" panose="02000000000000000000" pitchFamily="2" charset="0"/>
              <a:cs typeface="Roboto" panose="02000000000000000000" pitchFamily="2" charset="0"/>
            </a:endParaRPr>
          </a:p>
        </p:txBody>
      </p:sp>
      <p:pic>
        <p:nvPicPr>
          <p:cNvPr id="14"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45493"/>
            <a:ext cx="1954771" cy="1350335"/>
          </a:xfrm>
          <a:prstGeom prst="rect">
            <a:avLst/>
          </a:prstGeom>
        </p:spPr>
      </p:pic>
      <p:pic>
        <p:nvPicPr>
          <p:cNvPr id="10242" name="Picture 2">
            <a:extLst>
              <a:ext uri="{FF2B5EF4-FFF2-40B4-BE49-F238E27FC236}">
                <a16:creationId xmlns:a16="http://schemas.microsoft.com/office/drawing/2014/main" id="{ADF573B3-34E8-94C6-CEBD-DB9A63EF21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7385" y="1852716"/>
            <a:ext cx="2609969" cy="3908556"/>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44" name="Picture 4">
            <a:extLst>
              <a:ext uri="{FF2B5EF4-FFF2-40B4-BE49-F238E27FC236}">
                <a16:creationId xmlns:a16="http://schemas.microsoft.com/office/drawing/2014/main" id="{89780D97-5D32-5D5A-9A0D-70DCB771CC2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9340" y="1766376"/>
            <a:ext cx="3092213" cy="333650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246" name="Picture 6">
            <a:extLst>
              <a:ext uri="{FF2B5EF4-FFF2-40B4-BE49-F238E27FC236}">
                <a16:creationId xmlns:a16="http://schemas.microsoft.com/office/drawing/2014/main" id="{A5181244-B828-1EC6-2CA6-5479A34B5FB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5596" y="3434628"/>
            <a:ext cx="3454717" cy="2399269"/>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945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1" presetClass="entr" presetSubtype="1" fill="hold" nodeType="withEffect">
                                  <p:stCondLst>
                                    <p:cond delay="0"/>
                                  </p:stCondLst>
                                  <p:childTnLst>
                                    <p:set>
                                      <p:cBhvr>
                                        <p:cTn id="9" dur="1" fill="hold">
                                          <p:stCondLst>
                                            <p:cond delay="0"/>
                                          </p:stCondLst>
                                        </p:cTn>
                                        <p:tgtEl>
                                          <p:spTgt spid="10242"/>
                                        </p:tgtEl>
                                        <p:attrNameLst>
                                          <p:attrName>style.visibility</p:attrName>
                                        </p:attrNameLst>
                                      </p:cBhvr>
                                      <p:to>
                                        <p:strVal val="visible"/>
                                      </p:to>
                                    </p:set>
                                    <p:animEffect transition="in" filter="wheel(1)">
                                      <p:cBhvr>
                                        <p:cTn id="10" dur="2000"/>
                                        <p:tgtEl>
                                          <p:spTgt spid="10242"/>
                                        </p:tgtEl>
                                      </p:cBhvr>
                                    </p:animEffect>
                                  </p:childTnLst>
                                </p:cTn>
                              </p:par>
                              <p:par>
                                <p:cTn id="11" presetID="21" presetClass="entr" presetSubtype="1" fill="hold" nodeType="withEffect">
                                  <p:stCondLst>
                                    <p:cond delay="0"/>
                                  </p:stCondLst>
                                  <p:childTnLst>
                                    <p:set>
                                      <p:cBhvr>
                                        <p:cTn id="12" dur="1" fill="hold">
                                          <p:stCondLst>
                                            <p:cond delay="0"/>
                                          </p:stCondLst>
                                        </p:cTn>
                                        <p:tgtEl>
                                          <p:spTgt spid="10246"/>
                                        </p:tgtEl>
                                        <p:attrNameLst>
                                          <p:attrName>style.visibility</p:attrName>
                                        </p:attrNameLst>
                                      </p:cBhvr>
                                      <p:to>
                                        <p:strVal val="visible"/>
                                      </p:to>
                                    </p:set>
                                    <p:animEffect transition="in" filter="wheel(1)">
                                      <p:cBhvr>
                                        <p:cTn id="13" dur="2000"/>
                                        <p:tgtEl>
                                          <p:spTgt spid="10246"/>
                                        </p:tgtEl>
                                      </p:cBhvr>
                                    </p:animEffect>
                                  </p:childTnLst>
                                </p:cTn>
                              </p:par>
                              <p:par>
                                <p:cTn id="14" presetID="21" presetClass="entr" presetSubtype="1" fill="hold" nodeType="withEffect">
                                  <p:stCondLst>
                                    <p:cond delay="0"/>
                                  </p:stCondLst>
                                  <p:childTnLst>
                                    <p:set>
                                      <p:cBhvr>
                                        <p:cTn id="15" dur="1" fill="hold">
                                          <p:stCondLst>
                                            <p:cond delay="0"/>
                                          </p:stCondLst>
                                        </p:cTn>
                                        <p:tgtEl>
                                          <p:spTgt spid="10244"/>
                                        </p:tgtEl>
                                        <p:attrNameLst>
                                          <p:attrName>style.visibility</p:attrName>
                                        </p:attrNameLst>
                                      </p:cBhvr>
                                      <p:to>
                                        <p:strVal val="visible"/>
                                      </p:to>
                                    </p:set>
                                    <p:animEffect transition="in" filter="wheel(1)">
                                      <p:cBhvr>
                                        <p:cTn id="16" dur="2000"/>
                                        <p:tgtEl>
                                          <p:spTgt spid="10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1DCB05E-DEC3-CA76-670A-56A421B03610}"/>
              </a:ext>
            </a:extLst>
          </p:cNvPr>
          <p:cNvPicPr>
            <a:picLocks noChangeAspect="1"/>
          </p:cNvPicPr>
          <p:nvPr/>
        </p:nvPicPr>
        <p:blipFill>
          <a:blip r:embed="rId3"/>
          <a:stretch>
            <a:fillRect/>
          </a:stretch>
        </p:blipFill>
        <p:spPr>
          <a:xfrm>
            <a:off x="1781175" y="1085850"/>
            <a:ext cx="8629650" cy="5648437"/>
          </a:xfrm>
          <a:prstGeom prst="rect">
            <a:avLst/>
          </a:prstGeom>
        </p:spPr>
      </p:pic>
      <p:sp>
        <p:nvSpPr>
          <p:cNvPr id="3" name="TextBox 2"/>
          <p:cNvSpPr txBox="1"/>
          <p:nvPr/>
        </p:nvSpPr>
        <p:spPr>
          <a:xfrm>
            <a:off x="3644929" y="382779"/>
            <a:ext cx="465659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rPr>
              <a:t>ĐÁNH GIÁ SẢN PHẨM</a:t>
            </a:r>
            <a:endParaRPr kumimoji="0" lang="vi-VN" altLang="zh-CN" sz="3200" b="1"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mn-cs"/>
            </a:endParaRPr>
          </a:p>
        </p:txBody>
      </p:sp>
      <p:sp>
        <p:nvSpPr>
          <p:cNvPr id="11" name="TextBox 10">
            <a:extLst>
              <a:ext uri="{FF2B5EF4-FFF2-40B4-BE49-F238E27FC236}">
                <a16:creationId xmlns:a16="http://schemas.microsoft.com/office/drawing/2014/main" id="{06EA9D4E-00B4-D214-D96F-5ED907A02B49}"/>
              </a:ext>
            </a:extLst>
          </p:cNvPr>
          <p:cNvSpPr txBox="1"/>
          <p:nvPr/>
        </p:nvSpPr>
        <p:spPr>
          <a:xfrm>
            <a:off x="2995127" y="3116051"/>
            <a:ext cx="293556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Nhà có chỗ cho vật nuôi nghỉ ngơi, vui </a:t>
            </a:r>
            <a: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chơi.</a:t>
            </a:r>
            <a:endParaRPr kumimoji="0" lang="vi-VN"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5" name="TextBox 14">
            <a:extLst>
              <a:ext uri="{FF2B5EF4-FFF2-40B4-BE49-F238E27FC236}">
                <a16:creationId xmlns:a16="http://schemas.microsoft.com/office/drawing/2014/main" id="{1169E2CB-5911-BDF3-A091-B89684228FB4}"/>
              </a:ext>
            </a:extLst>
          </p:cNvPr>
          <p:cNvSpPr txBox="1"/>
          <p:nvPr/>
        </p:nvSpPr>
        <p:spPr>
          <a:xfrm>
            <a:off x="2952597" y="3988999"/>
            <a:ext cx="302062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 Nhà có các dạng khối, kích thước phù hợp với </a:t>
            </a:r>
            <a: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vật nuôi</a:t>
            </a:r>
            <a:endParaRPr kumimoji="0" lang="vi-VN"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16" name="TextBox 15">
            <a:extLst>
              <a:ext uri="{FF2B5EF4-FFF2-40B4-BE49-F238E27FC236}">
                <a16:creationId xmlns:a16="http://schemas.microsoft.com/office/drawing/2014/main" id="{2AC96E2A-C6ED-E6E1-C88D-B4138957682F}"/>
              </a:ext>
            </a:extLst>
          </p:cNvPr>
          <p:cNvSpPr txBox="1"/>
          <p:nvPr/>
        </p:nvSpPr>
        <p:spPr>
          <a:xfrm>
            <a:off x="2976124" y="4779878"/>
            <a:ext cx="3058633"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Chắc chắn, có thể sử dụng được </a:t>
            </a:r>
            <a: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nhiều lần</a:t>
            </a:r>
            <a:endParaRPr kumimoji="0" lang="vi-VN"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954771" cy="1350335"/>
          </a:xfrm>
          <a:prstGeom prst="rect">
            <a:avLst/>
          </a:prstGeom>
        </p:spPr>
      </p:pic>
      <p:sp>
        <p:nvSpPr>
          <p:cNvPr id="6" name="TextBox 5">
            <a:extLst>
              <a:ext uri="{FF2B5EF4-FFF2-40B4-BE49-F238E27FC236}">
                <a16:creationId xmlns:a16="http://schemas.microsoft.com/office/drawing/2014/main" id="{BF7FE376-0EAD-D09E-0162-85091C0662A0}"/>
              </a:ext>
            </a:extLst>
          </p:cNvPr>
          <p:cNvSpPr txBox="1"/>
          <p:nvPr/>
        </p:nvSpPr>
        <p:spPr>
          <a:xfrm>
            <a:off x="2976124" y="5614662"/>
            <a:ext cx="2857217"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Đảm bảo tính thẩm mĩ, thân thiện với </a:t>
            </a:r>
            <a:r>
              <a:rPr kumimoji="0" lang="vi-VN" sz="1800" b="0" i="0" u="none" strike="noStrike" kern="1200" cap="none" spc="0" normalizeH="0" baseline="0" noProof="0">
                <a:ln>
                  <a:noFill/>
                </a:ln>
                <a:solidFill>
                  <a:srgbClr val="002060"/>
                </a:solidFill>
                <a:effectLst/>
                <a:uLnTx/>
                <a:uFillTx/>
                <a:latin typeface="Roboto" panose="02000000000000000000" pitchFamily="2" charset="0"/>
                <a:ea typeface="Roboto" panose="02000000000000000000" pitchFamily="2" charset="0"/>
                <a:cs typeface="Roboto" panose="02000000000000000000" pitchFamily="2" charset="0"/>
              </a:rPr>
              <a:t>môi trường</a:t>
            </a:r>
            <a:endParaRPr kumimoji="0" lang="vi-VN"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pic>
        <p:nvPicPr>
          <p:cNvPr id="2" name="Picture 1">
            <a:extLst>
              <a:ext uri="{FF2B5EF4-FFF2-40B4-BE49-F238E27FC236}">
                <a16:creationId xmlns:a16="http://schemas.microsoft.com/office/drawing/2014/main" id="{686D8C1E-6EEE-785A-040F-D148EA117CA0}"/>
              </a:ext>
            </a:extLst>
          </p:cNvPr>
          <p:cNvPicPr>
            <a:picLocks noChangeAspect="1"/>
          </p:cNvPicPr>
          <p:nvPr/>
        </p:nvPicPr>
        <p:blipFill rotWithShape="1">
          <a:blip r:embed="rId5"/>
          <a:srcRect l="6827" t="7035" r="5654" b="3542"/>
          <a:stretch/>
        </p:blipFill>
        <p:spPr>
          <a:xfrm>
            <a:off x="6371789" y="2994702"/>
            <a:ext cx="868595" cy="868595"/>
          </a:xfrm>
          <a:prstGeom prst="ellipse">
            <a:avLst/>
          </a:prstGeom>
        </p:spPr>
      </p:pic>
      <p:pic>
        <p:nvPicPr>
          <p:cNvPr id="4" name="Picture 3">
            <a:extLst>
              <a:ext uri="{FF2B5EF4-FFF2-40B4-BE49-F238E27FC236}">
                <a16:creationId xmlns:a16="http://schemas.microsoft.com/office/drawing/2014/main" id="{850A3B85-0789-4C4C-237F-857E88BA25C5}"/>
              </a:ext>
            </a:extLst>
          </p:cNvPr>
          <p:cNvPicPr>
            <a:picLocks noChangeAspect="1"/>
          </p:cNvPicPr>
          <p:nvPr/>
        </p:nvPicPr>
        <p:blipFill rotWithShape="1">
          <a:blip r:embed="rId6"/>
          <a:srcRect l="9571" t="6413" r="10420" b="6660"/>
          <a:stretch/>
        </p:blipFill>
        <p:spPr>
          <a:xfrm>
            <a:off x="7452586" y="3762382"/>
            <a:ext cx="848933" cy="848933"/>
          </a:xfrm>
          <a:prstGeom prst="ellipse">
            <a:avLst/>
          </a:prstGeom>
        </p:spPr>
      </p:pic>
      <p:pic>
        <p:nvPicPr>
          <p:cNvPr id="7" name="Picture 6">
            <a:extLst>
              <a:ext uri="{FF2B5EF4-FFF2-40B4-BE49-F238E27FC236}">
                <a16:creationId xmlns:a16="http://schemas.microsoft.com/office/drawing/2014/main" id="{F0A6E52F-9373-5DE3-DC53-0FA2C24CEE04}"/>
              </a:ext>
            </a:extLst>
          </p:cNvPr>
          <p:cNvPicPr>
            <a:picLocks noChangeAspect="1"/>
          </p:cNvPicPr>
          <p:nvPr/>
        </p:nvPicPr>
        <p:blipFill rotWithShape="1">
          <a:blip r:embed="rId5"/>
          <a:srcRect l="6827" t="7035" r="5654" b="3542"/>
          <a:stretch/>
        </p:blipFill>
        <p:spPr>
          <a:xfrm>
            <a:off x="6371789" y="4611315"/>
            <a:ext cx="868595" cy="868595"/>
          </a:xfrm>
          <a:prstGeom prst="ellipse">
            <a:avLst/>
          </a:prstGeom>
        </p:spPr>
      </p:pic>
      <p:pic>
        <p:nvPicPr>
          <p:cNvPr id="9" name="Picture 8">
            <a:extLst>
              <a:ext uri="{FF2B5EF4-FFF2-40B4-BE49-F238E27FC236}">
                <a16:creationId xmlns:a16="http://schemas.microsoft.com/office/drawing/2014/main" id="{6946CAE6-B7D1-28B1-2AB4-7CEEA7CF1714}"/>
              </a:ext>
            </a:extLst>
          </p:cNvPr>
          <p:cNvPicPr>
            <a:picLocks noChangeAspect="1"/>
          </p:cNvPicPr>
          <p:nvPr/>
        </p:nvPicPr>
        <p:blipFill rotWithShape="1">
          <a:blip r:embed="rId7"/>
          <a:srcRect l="5642" t="6399" r="6278" b="6897"/>
          <a:stretch/>
        </p:blipFill>
        <p:spPr>
          <a:xfrm>
            <a:off x="8687786" y="5462820"/>
            <a:ext cx="878797" cy="878797"/>
          </a:xfrm>
          <a:prstGeom prst="ellipse">
            <a:avLst/>
          </a:prstGeom>
        </p:spPr>
      </p:pic>
    </p:spTree>
    <p:extLst>
      <p:ext uri="{BB962C8B-B14F-4D97-AF65-F5344CB8AC3E}">
        <p14:creationId xmlns:p14="http://schemas.microsoft.com/office/powerpoint/2010/main" val="4169521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par>
                                <p:cTn id="11" presetID="6" presetClass="entr" presetSubtype="16"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par>
                                <p:cTn id="14" presetID="6"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circle(in)">
                                      <p:cBhvr>
                                        <p:cTn id="16" dur="2000"/>
                                        <p:tgtEl>
                                          <p:spTgt spid="7"/>
                                        </p:tgtEl>
                                      </p:cBhvr>
                                    </p:animEffect>
                                  </p:childTnLst>
                                </p:cTn>
                              </p:par>
                              <p:par>
                                <p:cTn id="17" presetID="6" presetClass="entr" presetSubtype="16"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ircle(in)">
                                      <p:cBhvr>
                                        <p:cTn id="19"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ounded Rectangle 3"/>
          <p:cNvSpPr/>
          <p:nvPr/>
        </p:nvSpPr>
        <p:spPr>
          <a:xfrm>
            <a:off x="1764254" y="1140310"/>
            <a:ext cx="7623705" cy="3248809"/>
          </a:xfrm>
          <a:prstGeom prst="round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83849" y="3667070"/>
            <a:ext cx="1315971" cy="2156169"/>
          </a:xfrm>
          <a:prstGeom prst="rect">
            <a:avLst/>
          </a:prstGeom>
        </p:spPr>
      </p:pic>
      <p:sp>
        <p:nvSpPr>
          <p:cNvPr id="5" name="TextBox 4">
            <a:extLst>
              <a:ext uri="{FF2B5EF4-FFF2-40B4-BE49-F238E27FC236}">
                <a16:creationId xmlns:a16="http://schemas.microsoft.com/office/drawing/2014/main" id="{B725248E-A0D6-AD5A-5800-9A78FC7887FD}"/>
              </a:ext>
            </a:extLst>
          </p:cNvPr>
          <p:cNvSpPr txBox="1"/>
          <p:nvPr/>
        </p:nvSpPr>
        <p:spPr>
          <a:xfrm>
            <a:off x="2811000" y="2451457"/>
            <a:ext cx="5856197" cy="830997"/>
          </a:xfrm>
          <a:prstGeom prst="rect">
            <a:avLst/>
          </a:prstGeom>
          <a:noFill/>
        </p:spPr>
        <p:txBody>
          <a:bodyPr wrap="square" rtlCol="0">
            <a:spAutoFit/>
          </a:bodyPr>
          <a:lstStyle>
            <a:defPPr>
              <a:defRPr lang="vi-VN"/>
            </a:defPPr>
            <a:lvl1pPr>
              <a:defRPr sz="2400" b="1">
                <a:solidFill>
                  <a:srgbClr val="00A77D"/>
                </a:solidFill>
                <a:latin typeface="Muli" panose="00000500000000000000" pitchFamily="2" charset="0"/>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800" b="1" i="0" u="none" strike="noStrike" kern="1200" cap="none" spc="0" normalizeH="0" baseline="0" noProof="0">
                <a:ln>
                  <a:noFill/>
                </a:ln>
                <a:solidFill>
                  <a:srgbClr val="00B050"/>
                </a:solidFill>
                <a:effectLst/>
                <a:uLnTx/>
                <a:uFillTx/>
                <a:latin typeface="Roboto Black" panose="02000000000000000000" pitchFamily="2" charset="0"/>
                <a:ea typeface="Roboto Black" panose="02000000000000000000" pitchFamily="2" charset="0"/>
                <a:cs typeface="+mn-cs"/>
              </a:rPr>
              <a:t>TẠM BIỆT CÁC EM</a:t>
            </a:r>
            <a:endParaRPr kumimoji="0" lang="en-US" sz="4800" b="1" i="0" u="none" strike="noStrike" kern="1200" cap="none" spc="0" normalizeH="0" baseline="0" noProof="0" dirty="0">
              <a:ln>
                <a:noFill/>
              </a:ln>
              <a:solidFill>
                <a:srgbClr val="00B050"/>
              </a:solidFill>
              <a:effectLst/>
              <a:uLnTx/>
              <a:uFillTx/>
              <a:latin typeface="Roboto Black" panose="02000000000000000000" pitchFamily="2" charset="0"/>
              <a:ea typeface="Roboto Black" panose="02000000000000000000" pitchFamily="2" charset="0"/>
              <a:cs typeface="+mn-cs"/>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54152" y="3704418"/>
            <a:ext cx="2636687" cy="1821395"/>
          </a:xfrm>
          <a:prstGeom prst="rect">
            <a:avLst/>
          </a:prstGeom>
        </p:spPr>
      </p:pic>
    </p:spTree>
    <p:extLst>
      <p:ext uri="{BB962C8B-B14F-4D97-AF65-F5344CB8AC3E}">
        <p14:creationId xmlns:p14="http://schemas.microsoft.com/office/powerpoint/2010/main" val="38043768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32" presetClass="emph" presetSubtype="0" repeatCount="indefinite" fill="hold" nodeType="withEffect">
                                  <p:stCondLst>
                                    <p:cond delay="0"/>
                                  </p:stCondLst>
                                  <p:childTnLst>
                                    <p:animRot by="120000">
                                      <p:cBhvr>
                                        <p:cTn id="9" dur="100" fill="hold">
                                          <p:stCondLst>
                                            <p:cond delay="0"/>
                                          </p:stCondLst>
                                        </p:cTn>
                                        <p:tgtEl>
                                          <p:spTgt spid="2"/>
                                        </p:tgtEl>
                                        <p:attrNameLst>
                                          <p:attrName>r</p:attrName>
                                        </p:attrNameLst>
                                      </p:cBhvr>
                                    </p:animRot>
                                    <p:animRot by="-240000">
                                      <p:cBhvr>
                                        <p:cTn id="10" dur="200" fill="hold">
                                          <p:stCondLst>
                                            <p:cond delay="200"/>
                                          </p:stCondLst>
                                        </p:cTn>
                                        <p:tgtEl>
                                          <p:spTgt spid="2"/>
                                        </p:tgtEl>
                                        <p:attrNameLst>
                                          <p:attrName>r</p:attrName>
                                        </p:attrNameLst>
                                      </p:cBhvr>
                                    </p:animRot>
                                    <p:animRot by="240000">
                                      <p:cBhvr>
                                        <p:cTn id="11" dur="200" fill="hold">
                                          <p:stCondLst>
                                            <p:cond delay="400"/>
                                          </p:stCondLst>
                                        </p:cTn>
                                        <p:tgtEl>
                                          <p:spTgt spid="2"/>
                                        </p:tgtEl>
                                        <p:attrNameLst>
                                          <p:attrName>r</p:attrName>
                                        </p:attrNameLst>
                                      </p:cBhvr>
                                    </p:animRot>
                                    <p:animRot by="-240000">
                                      <p:cBhvr>
                                        <p:cTn id="12" dur="200" fill="hold">
                                          <p:stCondLst>
                                            <p:cond delay="600"/>
                                          </p:stCondLst>
                                        </p:cTn>
                                        <p:tgtEl>
                                          <p:spTgt spid="2"/>
                                        </p:tgtEl>
                                        <p:attrNameLst>
                                          <p:attrName>r</p:attrName>
                                        </p:attrNameLst>
                                      </p:cBhvr>
                                    </p:animRot>
                                    <p:animRot by="120000">
                                      <p:cBhvr>
                                        <p:cTn id="13" dur="200" fill="hold">
                                          <p:stCondLst>
                                            <p:cond delay="800"/>
                                          </p:stCondLst>
                                        </p:cTn>
                                        <p:tgtEl>
                                          <p:spTgt spid="2"/>
                                        </p:tgtEl>
                                        <p:attrNameLst>
                                          <p:attrName>r</p:attrName>
                                        </p:attrNameLst>
                                      </p:cBhvr>
                                    </p:animRot>
                                  </p:childTnLst>
                                </p:cTn>
                              </p:par>
                              <p:par>
                                <p:cTn id="14" presetID="2" presetClass="entr" presetSubtype="1" fill="hold" grpId="0" nodeType="withEffect">
                                  <p:stCondLst>
                                    <p:cond delay="0"/>
                                  </p:stCondLst>
                                  <p:iterate type="lt">
                                    <p:tmPct val="0"/>
                                  </p:iterate>
                                  <p:childTnLst>
                                    <p:set>
                                      <p:cBhvr>
                                        <p:cTn id="15" dur="1" fill="hold">
                                          <p:stCondLst>
                                            <p:cond delay="0"/>
                                          </p:stCondLst>
                                        </p:cTn>
                                        <p:tgtEl>
                                          <p:spTgt spid="5"/>
                                        </p:tgtEl>
                                        <p:attrNameLst>
                                          <p:attrName>style.visibility</p:attrName>
                                        </p:attrNameLst>
                                      </p:cBhvr>
                                      <p:to>
                                        <p:strVal val="visible"/>
                                      </p:to>
                                    </p:set>
                                    <p:anim calcmode="lin" valueType="num">
                                      <p:cBhvr additive="base">
                                        <p:cTn id="16" dur="500" fill="hold"/>
                                        <p:tgtEl>
                                          <p:spTgt spid="5"/>
                                        </p:tgtEl>
                                        <p:attrNameLst>
                                          <p:attrName>ppt_x</p:attrName>
                                        </p:attrNameLst>
                                      </p:cBhvr>
                                      <p:tavLst>
                                        <p:tav tm="0">
                                          <p:val>
                                            <p:strVal val="#ppt_x"/>
                                          </p:val>
                                        </p:tav>
                                        <p:tav tm="100000">
                                          <p:val>
                                            <p:strVal val="#ppt_x"/>
                                          </p:val>
                                        </p:tav>
                                      </p:tavLst>
                                    </p:anim>
                                    <p:anim calcmode="lin" valueType="num">
                                      <p:cBhvr additive="base">
                                        <p:cTn id="17"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34" presetClass="emph" presetSubtype="0" fill="hold" grpId="1" nodeType="clickEffect">
                                  <p:stCondLst>
                                    <p:cond delay="0"/>
                                  </p:stCondLst>
                                  <p:iterate type="lt">
                                    <p:tmPct val="10000"/>
                                  </p:iterate>
                                  <p:childTnLst>
                                    <p:animMotion origin="layout" path="M -3.125E-6 4.44444E-6 L -3.125E-6 -0.07223 " pathEditMode="relative" rAng="0" ptsTypes="AA">
                                      <p:cBhvr>
                                        <p:cTn id="21" dur="250" accel="50000" decel="50000" autoRev="1" fill="hold">
                                          <p:stCondLst>
                                            <p:cond delay="0"/>
                                          </p:stCondLst>
                                        </p:cTn>
                                        <p:tgtEl>
                                          <p:spTgt spid="5"/>
                                        </p:tgtEl>
                                        <p:attrNameLst>
                                          <p:attrName>ppt_x</p:attrName>
                                          <p:attrName>ppt_y</p:attrName>
                                        </p:attrNameLst>
                                      </p:cBhvr>
                                      <p:rCtr x="0" y="-3611"/>
                                    </p:animMotion>
                                    <p:animRot by="1500000">
                                      <p:cBhvr>
                                        <p:cTn id="22" dur="125" fill="hold">
                                          <p:stCondLst>
                                            <p:cond delay="0"/>
                                          </p:stCondLst>
                                        </p:cTn>
                                        <p:tgtEl>
                                          <p:spTgt spid="5"/>
                                        </p:tgtEl>
                                        <p:attrNameLst>
                                          <p:attrName>r</p:attrName>
                                        </p:attrNameLst>
                                      </p:cBhvr>
                                    </p:animRot>
                                    <p:animRot by="-1500000">
                                      <p:cBhvr>
                                        <p:cTn id="23" dur="125" fill="hold">
                                          <p:stCondLst>
                                            <p:cond delay="125"/>
                                          </p:stCondLst>
                                        </p:cTn>
                                        <p:tgtEl>
                                          <p:spTgt spid="5"/>
                                        </p:tgtEl>
                                        <p:attrNameLst>
                                          <p:attrName>r</p:attrName>
                                        </p:attrNameLst>
                                      </p:cBhvr>
                                    </p:animRot>
                                    <p:animRot by="-1500000">
                                      <p:cBhvr>
                                        <p:cTn id="24" dur="125" fill="hold">
                                          <p:stCondLst>
                                            <p:cond delay="250"/>
                                          </p:stCondLst>
                                        </p:cTn>
                                        <p:tgtEl>
                                          <p:spTgt spid="5"/>
                                        </p:tgtEl>
                                        <p:attrNameLst>
                                          <p:attrName>r</p:attrName>
                                        </p:attrNameLst>
                                      </p:cBhvr>
                                    </p:animRot>
                                    <p:animRot by="1500000">
                                      <p:cBhvr>
                                        <p:cTn id="25" dur="125" fill="hold">
                                          <p:stCondLst>
                                            <p:cond delay="375"/>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2156542" y="1159003"/>
            <a:ext cx="7320945" cy="461665"/>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Em hay người thân có đang nuôi con vật nào không?</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2850777" y="368920"/>
            <a:ext cx="6131857"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CHIA SẺ VỀ MỘT SỐ VẬT NUÔI</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2" name="Picture 1"/>
          <p:cNvPicPr>
            <a:picLocks noChangeAspect="1"/>
          </p:cNvPicPr>
          <p:nvPr/>
        </p:nvPicPr>
        <p:blipFill>
          <a:blip r:embed="rId4"/>
          <a:stretch>
            <a:fillRect/>
          </a:stretch>
        </p:blipFill>
        <p:spPr>
          <a:xfrm>
            <a:off x="859685" y="1995602"/>
            <a:ext cx="3120828" cy="255929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4" name="Picture 3"/>
          <p:cNvPicPr>
            <a:picLocks noChangeAspect="1"/>
          </p:cNvPicPr>
          <p:nvPr/>
        </p:nvPicPr>
        <p:blipFill>
          <a:blip r:embed="rId5"/>
          <a:stretch>
            <a:fillRect/>
          </a:stretch>
        </p:blipFill>
        <p:spPr>
          <a:xfrm>
            <a:off x="4536482" y="1995602"/>
            <a:ext cx="3158846" cy="255894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7" name="Picture 6"/>
          <p:cNvPicPr>
            <a:picLocks noChangeAspect="1"/>
          </p:cNvPicPr>
          <p:nvPr/>
        </p:nvPicPr>
        <p:blipFill>
          <a:blip r:embed="rId6"/>
          <a:stretch>
            <a:fillRect/>
          </a:stretch>
        </p:blipFill>
        <p:spPr>
          <a:xfrm>
            <a:off x="3032451" y="3834136"/>
            <a:ext cx="3158847" cy="2544830"/>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8" name="Picture 7"/>
          <p:cNvPicPr>
            <a:picLocks noChangeAspect="1"/>
          </p:cNvPicPr>
          <p:nvPr/>
        </p:nvPicPr>
        <p:blipFill>
          <a:blip r:embed="rId7"/>
          <a:stretch>
            <a:fillRect/>
          </a:stretch>
        </p:blipFill>
        <p:spPr>
          <a:xfrm>
            <a:off x="8251296" y="1995602"/>
            <a:ext cx="3158846" cy="255894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pic>
        <p:nvPicPr>
          <p:cNvPr id="6" name="Picture 5"/>
          <p:cNvPicPr>
            <a:picLocks noChangeAspect="1"/>
          </p:cNvPicPr>
          <p:nvPr/>
        </p:nvPicPr>
        <p:blipFill>
          <a:blip r:embed="rId8"/>
          <a:stretch>
            <a:fillRect/>
          </a:stretch>
        </p:blipFill>
        <p:spPr>
          <a:xfrm>
            <a:off x="6671871" y="3834136"/>
            <a:ext cx="3158848" cy="2558945"/>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pic>
    </p:spTree>
    <p:extLst>
      <p:ext uri="{BB962C8B-B14F-4D97-AF65-F5344CB8AC3E}">
        <p14:creationId xmlns:p14="http://schemas.microsoft.com/office/powerpoint/2010/main" val="3926775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1000"/>
                                        <p:tgtEl>
                                          <p:spTgt spid="9"/>
                                        </p:tgtEl>
                                      </p:cBhvr>
                                    </p:animEffect>
                                    <p:anim calcmode="lin" valueType="num">
                                      <p:cBhvr>
                                        <p:cTn id="11" dur="1000" fill="hold"/>
                                        <p:tgtEl>
                                          <p:spTgt spid="9"/>
                                        </p:tgtEl>
                                        <p:attrNameLst>
                                          <p:attrName>ppt_x</p:attrName>
                                        </p:attrNameLst>
                                      </p:cBhvr>
                                      <p:tavLst>
                                        <p:tav tm="0">
                                          <p:val>
                                            <p:strVal val="#ppt_x"/>
                                          </p:val>
                                        </p:tav>
                                        <p:tav tm="100000">
                                          <p:val>
                                            <p:strVal val="#ppt_x"/>
                                          </p:val>
                                        </p:tav>
                                      </p:tavLst>
                                    </p:anim>
                                    <p:anim calcmode="lin" valueType="num">
                                      <p:cBhvr>
                                        <p:cTn id="1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Effect transition="in" filter="fade">
                                      <p:cBhvr>
                                        <p:cTn id="34" dur="500"/>
                                        <p:tgtEl>
                                          <p:spTgt spid="7"/>
                                        </p:tgtEl>
                                      </p:cBhvr>
                                    </p:animEffect>
                                  </p:childTnLst>
                                </p:cTn>
                              </p:par>
                              <p:par>
                                <p:cTn id="35" presetID="53" presetClass="entr" presetSubtype="16" fill="hold" nodeType="with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fltVal val="0"/>
                                          </p:val>
                                        </p:tav>
                                        <p:tav tm="100000">
                                          <p:val>
                                            <p:strVal val="#ppt_w"/>
                                          </p:val>
                                        </p:tav>
                                      </p:tavLst>
                                    </p:anim>
                                    <p:anim calcmode="lin" valueType="num">
                                      <p:cBhvr>
                                        <p:cTn id="38" dur="500" fill="hold"/>
                                        <p:tgtEl>
                                          <p:spTgt spid="6"/>
                                        </p:tgtEl>
                                        <p:attrNameLst>
                                          <p:attrName>ppt_h</p:attrName>
                                        </p:attrNameLst>
                                      </p:cBhvr>
                                      <p:tavLst>
                                        <p:tav tm="0">
                                          <p:val>
                                            <p:fltVal val="0"/>
                                          </p:val>
                                        </p:tav>
                                        <p:tav tm="100000">
                                          <p:val>
                                            <p:strVal val="#ppt_h"/>
                                          </p:val>
                                        </p:tav>
                                      </p:tavLst>
                                    </p:anim>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ular Callout 11"/>
          <p:cNvSpPr/>
          <p:nvPr/>
        </p:nvSpPr>
        <p:spPr>
          <a:xfrm>
            <a:off x="4238790" y="4522505"/>
            <a:ext cx="4866039" cy="1773972"/>
          </a:xfrm>
          <a:custGeom>
            <a:avLst/>
            <a:gdLst>
              <a:gd name="connsiteX0" fmla="*/ 0 w 3861996"/>
              <a:gd name="connsiteY0" fmla="*/ 0 h 1672135"/>
              <a:gd name="connsiteX1" fmla="*/ 2252831 w 3861996"/>
              <a:gd name="connsiteY1" fmla="*/ 0 h 1672135"/>
              <a:gd name="connsiteX2" fmla="*/ 2252831 w 3861996"/>
              <a:gd name="connsiteY2" fmla="*/ 0 h 1672135"/>
              <a:gd name="connsiteX3" fmla="*/ 3218330 w 3861996"/>
              <a:gd name="connsiteY3" fmla="*/ 0 h 1672135"/>
              <a:gd name="connsiteX4" fmla="*/ 3861996 w 3861996"/>
              <a:gd name="connsiteY4" fmla="*/ 0 h 1672135"/>
              <a:gd name="connsiteX5" fmla="*/ 3861996 w 3861996"/>
              <a:gd name="connsiteY5" fmla="*/ 278689 h 1672135"/>
              <a:gd name="connsiteX6" fmla="*/ 4590407 w 3861996"/>
              <a:gd name="connsiteY6" fmla="*/ 159923 h 1672135"/>
              <a:gd name="connsiteX7" fmla="*/ 3861996 w 3861996"/>
              <a:gd name="connsiteY7" fmla="*/ 696723 h 1672135"/>
              <a:gd name="connsiteX8" fmla="*/ 3861996 w 3861996"/>
              <a:gd name="connsiteY8" fmla="*/ 1672135 h 1672135"/>
              <a:gd name="connsiteX9" fmla="*/ 3218330 w 3861996"/>
              <a:gd name="connsiteY9" fmla="*/ 1672135 h 1672135"/>
              <a:gd name="connsiteX10" fmla="*/ 2252831 w 3861996"/>
              <a:gd name="connsiteY10" fmla="*/ 1672135 h 1672135"/>
              <a:gd name="connsiteX11" fmla="*/ 2252831 w 3861996"/>
              <a:gd name="connsiteY11" fmla="*/ 1672135 h 1672135"/>
              <a:gd name="connsiteX12" fmla="*/ 0 w 3861996"/>
              <a:gd name="connsiteY12" fmla="*/ 1672135 h 1672135"/>
              <a:gd name="connsiteX13" fmla="*/ 0 w 3861996"/>
              <a:gd name="connsiteY13" fmla="*/ 696723 h 1672135"/>
              <a:gd name="connsiteX14" fmla="*/ 0 w 3861996"/>
              <a:gd name="connsiteY14" fmla="*/ 278689 h 1672135"/>
              <a:gd name="connsiteX15" fmla="*/ 0 w 3861996"/>
              <a:gd name="connsiteY15" fmla="*/ 278689 h 1672135"/>
              <a:gd name="connsiteX16" fmla="*/ 0 w 3861996"/>
              <a:gd name="connsiteY16" fmla="*/ 0 h 1672135"/>
              <a:gd name="connsiteX0" fmla="*/ 166876 w 4757283"/>
              <a:gd name="connsiteY0" fmla="*/ 20643 h 1692778"/>
              <a:gd name="connsiteX1" fmla="*/ 2419707 w 4757283"/>
              <a:gd name="connsiteY1" fmla="*/ 20643 h 1692778"/>
              <a:gd name="connsiteX2" fmla="*/ 2419707 w 4757283"/>
              <a:gd name="connsiteY2" fmla="*/ 20643 h 1692778"/>
              <a:gd name="connsiteX3" fmla="*/ 3385206 w 4757283"/>
              <a:gd name="connsiteY3" fmla="*/ 20643 h 1692778"/>
              <a:gd name="connsiteX4" fmla="*/ 4028872 w 4757283"/>
              <a:gd name="connsiteY4" fmla="*/ 20643 h 1692778"/>
              <a:gd name="connsiteX5" fmla="*/ 4028872 w 4757283"/>
              <a:gd name="connsiteY5" fmla="*/ 299332 h 1692778"/>
              <a:gd name="connsiteX6" fmla="*/ 4757283 w 4757283"/>
              <a:gd name="connsiteY6" fmla="*/ 180566 h 1692778"/>
              <a:gd name="connsiteX7" fmla="*/ 4028872 w 4757283"/>
              <a:gd name="connsiteY7" fmla="*/ 717366 h 1692778"/>
              <a:gd name="connsiteX8" fmla="*/ 4028872 w 4757283"/>
              <a:gd name="connsiteY8" fmla="*/ 1692778 h 1692778"/>
              <a:gd name="connsiteX9" fmla="*/ 3385206 w 4757283"/>
              <a:gd name="connsiteY9" fmla="*/ 1692778 h 1692778"/>
              <a:gd name="connsiteX10" fmla="*/ 2419707 w 4757283"/>
              <a:gd name="connsiteY10" fmla="*/ 1692778 h 1692778"/>
              <a:gd name="connsiteX11" fmla="*/ 2419707 w 4757283"/>
              <a:gd name="connsiteY11" fmla="*/ 1692778 h 1692778"/>
              <a:gd name="connsiteX12" fmla="*/ 166876 w 4757283"/>
              <a:gd name="connsiteY12" fmla="*/ 1692778 h 1692778"/>
              <a:gd name="connsiteX13" fmla="*/ 166876 w 4757283"/>
              <a:gd name="connsiteY13" fmla="*/ 717366 h 1692778"/>
              <a:gd name="connsiteX14" fmla="*/ 166876 w 4757283"/>
              <a:gd name="connsiteY14" fmla="*/ 299332 h 1692778"/>
              <a:gd name="connsiteX15" fmla="*/ 166876 w 4757283"/>
              <a:gd name="connsiteY15" fmla="*/ 299332 h 1692778"/>
              <a:gd name="connsiteX16" fmla="*/ 166876 w 4757283"/>
              <a:gd name="connsiteY16" fmla="*/ 20643 h 1692778"/>
              <a:gd name="connsiteX0" fmla="*/ 166876 w 4757283"/>
              <a:gd name="connsiteY0" fmla="*/ 20643 h 1765030"/>
              <a:gd name="connsiteX1" fmla="*/ 2419707 w 4757283"/>
              <a:gd name="connsiteY1" fmla="*/ 20643 h 1765030"/>
              <a:gd name="connsiteX2" fmla="*/ 2419707 w 4757283"/>
              <a:gd name="connsiteY2" fmla="*/ 20643 h 1765030"/>
              <a:gd name="connsiteX3" fmla="*/ 3385206 w 4757283"/>
              <a:gd name="connsiteY3" fmla="*/ 20643 h 1765030"/>
              <a:gd name="connsiteX4" fmla="*/ 4028872 w 4757283"/>
              <a:gd name="connsiteY4" fmla="*/ 20643 h 1765030"/>
              <a:gd name="connsiteX5" fmla="*/ 4028872 w 4757283"/>
              <a:gd name="connsiteY5" fmla="*/ 299332 h 1765030"/>
              <a:gd name="connsiteX6" fmla="*/ 4757283 w 4757283"/>
              <a:gd name="connsiteY6" fmla="*/ 180566 h 1765030"/>
              <a:gd name="connsiteX7" fmla="*/ 4028872 w 4757283"/>
              <a:gd name="connsiteY7" fmla="*/ 717366 h 1765030"/>
              <a:gd name="connsiteX8" fmla="*/ 4028872 w 4757283"/>
              <a:gd name="connsiteY8" fmla="*/ 1692778 h 1765030"/>
              <a:gd name="connsiteX9" fmla="*/ 3385206 w 4757283"/>
              <a:gd name="connsiteY9" fmla="*/ 1692778 h 1765030"/>
              <a:gd name="connsiteX10" fmla="*/ 2419707 w 4757283"/>
              <a:gd name="connsiteY10" fmla="*/ 1692778 h 1765030"/>
              <a:gd name="connsiteX11" fmla="*/ 2419707 w 4757283"/>
              <a:gd name="connsiteY11" fmla="*/ 1692778 h 1765030"/>
              <a:gd name="connsiteX12" fmla="*/ 166876 w 4757283"/>
              <a:gd name="connsiteY12" fmla="*/ 1692778 h 1765030"/>
              <a:gd name="connsiteX13" fmla="*/ 166876 w 4757283"/>
              <a:gd name="connsiteY13" fmla="*/ 717366 h 1765030"/>
              <a:gd name="connsiteX14" fmla="*/ 166876 w 4757283"/>
              <a:gd name="connsiteY14" fmla="*/ 299332 h 1765030"/>
              <a:gd name="connsiteX15" fmla="*/ 166876 w 4757283"/>
              <a:gd name="connsiteY15" fmla="*/ 299332 h 1765030"/>
              <a:gd name="connsiteX16" fmla="*/ 166876 w 4757283"/>
              <a:gd name="connsiteY16" fmla="*/ 20643 h 1765030"/>
              <a:gd name="connsiteX0" fmla="*/ 166876 w 4757283"/>
              <a:gd name="connsiteY0" fmla="*/ 20643 h 1765030"/>
              <a:gd name="connsiteX1" fmla="*/ 2419707 w 4757283"/>
              <a:gd name="connsiteY1" fmla="*/ 20643 h 1765030"/>
              <a:gd name="connsiteX2" fmla="*/ 2419707 w 4757283"/>
              <a:gd name="connsiteY2" fmla="*/ 20643 h 1765030"/>
              <a:gd name="connsiteX3" fmla="*/ 3385206 w 4757283"/>
              <a:gd name="connsiteY3" fmla="*/ 20643 h 1765030"/>
              <a:gd name="connsiteX4" fmla="*/ 4028872 w 4757283"/>
              <a:gd name="connsiteY4" fmla="*/ 20643 h 1765030"/>
              <a:gd name="connsiteX5" fmla="*/ 4028872 w 4757283"/>
              <a:gd name="connsiteY5" fmla="*/ 299332 h 1765030"/>
              <a:gd name="connsiteX6" fmla="*/ 4757283 w 4757283"/>
              <a:gd name="connsiteY6" fmla="*/ 180566 h 1765030"/>
              <a:gd name="connsiteX7" fmla="*/ 4028872 w 4757283"/>
              <a:gd name="connsiteY7" fmla="*/ 717366 h 1765030"/>
              <a:gd name="connsiteX8" fmla="*/ 4028872 w 4757283"/>
              <a:gd name="connsiteY8" fmla="*/ 1692778 h 1765030"/>
              <a:gd name="connsiteX9" fmla="*/ 3385206 w 4757283"/>
              <a:gd name="connsiteY9" fmla="*/ 1692778 h 1765030"/>
              <a:gd name="connsiteX10" fmla="*/ 2419707 w 4757283"/>
              <a:gd name="connsiteY10" fmla="*/ 1692778 h 1765030"/>
              <a:gd name="connsiteX11" fmla="*/ 2419707 w 4757283"/>
              <a:gd name="connsiteY11" fmla="*/ 1692778 h 1765030"/>
              <a:gd name="connsiteX12" fmla="*/ 166876 w 4757283"/>
              <a:gd name="connsiteY12" fmla="*/ 1692778 h 1765030"/>
              <a:gd name="connsiteX13" fmla="*/ 166876 w 4757283"/>
              <a:gd name="connsiteY13" fmla="*/ 717366 h 1765030"/>
              <a:gd name="connsiteX14" fmla="*/ 166876 w 4757283"/>
              <a:gd name="connsiteY14" fmla="*/ 299332 h 1765030"/>
              <a:gd name="connsiteX15" fmla="*/ 166876 w 4757283"/>
              <a:gd name="connsiteY15" fmla="*/ 299332 h 1765030"/>
              <a:gd name="connsiteX16" fmla="*/ 166876 w 4757283"/>
              <a:gd name="connsiteY16" fmla="*/ 20643 h 1765030"/>
              <a:gd name="connsiteX0" fmla="*/ 166876 w 4757283"/>
              <a:gd name="connsiteY0" fmla="*/ 20643 h 1765030"/>
              <a:gd name="connsiteX1" fmla="*/ 2419707 w 4757283"/>
              <a:gd name="connsiteY1" fmla="*/ 20643 h 1765030"/>
              <a:gd name="connsiteX2" fmla="*/ 2419707 w 4757283"/>
              <a:gd name="connsiteY2" fmla="*/ 20643 h 1765030"/>
              <a:gd name="connsiteX3" fmla="*/ 3385206 w 4757283"/>
              <a:gd name="connsiteY3" fmla="*/ 20643 h 1765030"/>
              <a:gd name="connsiteX4" fmla="*/ 4028872 w 4757283"/>
              <a:gd name="connsiteY4" fmla="*/ 20643 h 1765030"/>
              <a:gd name="connsiteX5" fmla="*/ 4028872 w 4757283"/>
              <a:gd name="connsiteY5" fmla="*/ 299332 h 1765030"/>
              <a:gd name="connsiteX6" fmla="*/ 4757283 w 4757283"/>
              <a:gd name="connsiteY6" fmla="*/ 180566 h 1765030"/>
              <a:gd name="connsiteX7" fmla="*/ 4028872 w 4757283"/>
              <a:gd name="connsiteY7" fmla="*/ 717366 h 1765030"/>
              <a:gd name="connsiteX8" fmla="*/ 4028872 w 4757283"/>
              <a:gd name="connsiteY8" fmla="*/ 1692778 h 1765030"/>
              <a:gd name="connsiteX9" fmla="*/ 3385206 w 4757283"/>
              <a:gd name="connsiteY9" fmla="*/ 1692778 h 1765030"/>
              <a:gd name="connsiteX10" fmla="*/ 2419707 w 4757283"/>
              <a:gd name="connsiteY10" fmla="*/ 1692778 h 1765030"/>
              <a:gd name="connsiteX11" fmla="*/ 2419707 w 4757283"/>
              <a:gd name="connsiteY11" fmla="*/ 1692778 h 1765030"/>
              <a:gd name="connsiteX12" fmla="*/ 166876 w 4757283"/>
              <a:gd name="connsiteY12" fmla="*/ 1692778 h 1765030"/>
              <a:gd name="connsiteX13" fmla="*/ 166876 w 4757283"/>
              <a:gd name="connsiteY13" fmla="*/ 717366 h 1765030"/>
              <a:gd name="connsiteX14" fmla="*/ 166876 w 4757283"/>
              <a:gd name="connsiteY14" fmla="*/ 299332 h 1765030"/>
              <a:gd name="connsiteX15" fmla="*/ 166876 w 4757283"/>
              <a:gd name="connsiteY15" fmla="*/ 299332 h 1765030"/>
              <a:gd name="connsiteX16" fmla="*/ 166876 w 4757283"/>
              <a:gd name="connsiteY16" fmla="*/ 20643 h 1765030"/>
              <a:gd name="connsiteX0" fmla="*/ 178059 w 4768466"/>
              <a:gd name="connsiteY0" fmla="*/ 21431 h 1765818"/>
              <a:gd name="connsiteX1" fmla="*/ 2430890 w 4768466"/>
              <a:gd name="connsiteY1" fmla="*/ 21431 h 1765818"/>
              <a:gd name="connsiteX2" fmla="*/ 2430890 w 4768466"/>
              <a:gd name="connsiteY2" fmla="*/ 21431 h 1765818"/>
              <a:gd name="connsiteX3" fmla="*/ 3396389 w 4768466"/>
              <a:gd name="connsiteY3" fmla="*/ 21431 h 1765818"/>
              <a:gd name="connsiteX4" fmla="*/ 4040055 w 4768466"/>
              <a:gd name="connsiteY4" fmla="*/ 21431 h 1765818"/>
              <a:gd name="connsiteX5" fmla="*/ 4040055 w 4768466"/>
              <a:gd name="connsiteY5" fmla="*/ 300120 h 1765818"/>
              <a:gd name="connsiteX6" fmla="*/ 4768466 w 4768466"/>
              <a:gd name="connsiteY6" fmla="*/ 181354 h 1765818"/>
              <a:gd name="connsiteX7" fmla="*/ 4040055 w 4768466"/>
              <a:gd name="connsiteY7" fmla="*/ 718154 h 1765818"/>
              <a:gd name="connsiteX8" fmla="*/ 4040055 w 4768466"/>
              <a:gd name="connsiteY8" fmla="*/ 1693566 h 1765818"/>
              <a:gd name="connsiteX9" fmla="*/ 3396389 w 4768466"/>
              <a:gd name="connsiteY9" fmla="*/ 1693566 h 1765818"/>
              <a:gd name="connsiteX10" fmla="*/ 2430890 w 4768466"/>
              <a:gd name="connsiteY10" fmla="*/ 1693566 h 1765818"/>
              <a:gd name="connsiteX11" fmla="*/ 2430890 w 4768466"/>
              <a:gd name="connsiteY11" fmla="*/ 1693566 h 1765818"/>
              <a:gd name="connsiteX12" fmla="*/ 178059 w 4768466"/>
              <a:gd name="connsiteY12" fmla="*/ 1693566 h 1765818"/>
              <a:gd name="connsiteX13" fmla="*/ 178059 w 4768466"/>
              <a:gd name="connsiteY13" fmla="*/ 718154 h 1765818"/>
              <a:gd name="connsiteX14" fmla="*/ 178059 w 4768466"/>
              <a:gd name="connsiteY14" fmla="*/ 300120 h 1765818"/>
              <a:gd name="connsiteX15" fmla="*/ 145786 w 4768466"/>
              <a:gd name="connsiteY15" fmla="*/ 20421 h 1765818"/>
              <a:gd name="connsiteX16" fmla="*/ 178059 w 4768466"/>
              <a:gd name="connsiteY16" fmla="*/ 21431 h 1765818"/>
              <a:gd name="connsiteX0" fmla="*/ 227649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227649 w 4818056"/>
              <a:gd name="connsiteY14" fmla="*/ 300120 h 1767412"/>
              <a:gd name="connsiteX15" fmla="*/ 195376 w 4818056"/>
              <a:gd name="connsiteY15" fmla="*/ 20421 h 1767412"/>
              <a:gd name="connsiteX16" fmla="*/ 227649 w 4818056"/>
              <a:gd name="connsiteY16" fmla="*/ 21431 h 1767412"/>
              <a:gd name="connsiteX0" fmla="*/ 227649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77042 w 4818056"/>
              <a:gd name="connsiteY14" fmla="*/ 267847 h 1767412"/>
              <a:gd name="connsiteX15" fmla="*/ 195376 w 4818056"/>
              <a:gd name="connsiteY15" fmla="*/ 20421 h 1767412"/>
              <a:gd name="connsiteX16" fmla="*/ 227649 w 4818056"/>
              <a:gd name="connsiteY16" fmla="*/ 21431 h 1767412"/>
              <a:gd name="connsiteX0" fmla="*/ 227649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77042 w 4818056"/>
              <a:gd name="connsiteY14" fmla="*/ 267847 h 1767412"/>
              <a:gd name="connsiteX15" fmla="*/ 195376 w 4818056"/>
              <a:gd name="connsiteY15" fmla="*/ 20421 h 1767412"/>
              <a:gd name="connsiteX16" fmla="*/ 227649 w 4818056"/>
              <a:gd name="connsiteY16" fmla="*/ 21431 h 1767412"/>
              <a:gd name="connsiteX0" fmla="*/ 292194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77042 w 4818056"/>
              <a:gd name="connsiteY14" fmla="*/ 267847 h 1767412"/>
              <a:gd name="connsiteX15" fmla="*/ 195376 w 4818056"/>
              <a:gd name="connsiteY15" fmla="*/ 20421 h 1767412"/>
              <a:gd name="connsiteX16" fmla="*/ 292194 w 4818056"/>
              <a:gd name="connsiteY16" fmla="*/ 21431 h 1767412"/>
              <a:gd name="connsiteX0" fmla="*/ 292194 w 4818056"/>
              <a:gd name="connsiteY0" fmla="*/ 21431 h 1767412"/>
              <a:gd name="connsiteX1" fmla="*/ 2480480 w 4818056"/>
              <a:gd name="connsiteY1" fmla="*/ 21431 h 1767412"/>
              <a:gd name="connsiteX2" fmla="*/ 2480480 w 4818056"/>
              <a:gd name="connsiteY2" fmla="*/ 21431 h 1767412"/>
              <a:gd name="connsiteX3" fmla="*/ 3445979 w 4818056"/>
              <a:gd name="connsiteY3" fmla="*/ 21431 h 1767412"/>
              <a:gd name="connsiteX4" fmla="*/ 4089645 w 4818056"/>
              <a:gd name="connsiteY4" fmla="*/ 21431 h 1767412"/>
              <a:gd name="connsiteX5" fmla="*/ 4089645 w 4818056"/>
              <a:gd name="connsiteY5" fmla="*/ 300120 h 1767412"/>
              <a:gd name="connsiteX6" fmla="*/ 4818056 w 4818056"/>
              <a:gd name="connsiteY6" fmla="*/ 181354 h 1767412"/>
              <a:gd name="connsiteX7" fmla="*/ 4089645 w 4818056"/>
              <a:gd name="connsiteY7" fmla="*/ 718154 h 1767412"/>
              <a:gd name="connsiteX8" fmla="*/ 4089645 w 4818056"/>
              <a:gd name="connsiteY8" fmla="*/ 1693566 h 1767412"/>
              <a:gd name="connsiteX9" fmla="*/ 3445979 w 4818056"/>
              <a:gd name="connsiteY9" fmla="*/ 1693566 h 1767412"/>
              <a:gd name="connsiteX10" fmla="*/ 2480480 w 4818056"/>
              <a:gd name="connsiteY10" fmla="*/ 1693566 h 1767412"/>
              <a:gd name="connsiteX11" fmla="*/ 2480480 w 4818056"/>
              <a:gd name="connsiteY11" fmla="*/ 1693566 h 1767412"/>
              <a:gd name="connsiteX12" fmla="*/ 227649 w 4818056"/>
              <a:gd name="connsiteY12" fmla="*/ 1693566 h 1767412"/>
              <a:gd name="connsiteX13" fmla="*/ 77041 w 4818056"/>
              <a:gd name="connsiteY13" fmla="*/ 696638 h 1767412"/>
              <a:gd name="connsiteX14" fmla="*/ 12496 w 4818056"/>
              <a:gd name="connsiteY14" fmla="*/ 192543 h 1767412"/>
              <a:gd name="connsiteX15" fmla="*/ 195376 w 4818056"/>
              <a:gd name="connsiteY15" fmla="*/ 20421 h 1767412"/>
              <a:gd name="connsiteX16" fmla="*/ 292194 w 4818056"/>
              <a:gd name="connsiteY16" fmla="*/ 21431 h 1767412"/>
              <a:gd name="connsiteX0" fmla="*/ 292194 w 4818056"/>
              <a:gd name="connsiteY0" fmla="*/ 20644 h 1766625"/>
              <a:gd name="connsiteX1" fmla="*/ 2480480 w 4818056"/>
              <a:gd name="connsiteY1" fmla="*/ 20644 h 1766625"/>
              <a:gd name="connsiteX2" fmla="*/ 2480480 w 4818056"/>
              <a:gd name="connsiteY2" fmla="*/ 20644 h 1766625"/>
              <a:gd name="connsiteX3" fmla="*/ 3445979 w 4818056"/>
              <a:gd name="connsiteY3" fmla="*/ 20644 h 1766625"/>
              <a:gd name="connsiteX4" fmla="*/ 4089645 w 4818056"/>
              <a:gd name="connsiteY4" fmla="*/ 20644 h 1766625"/>
              <a:gd name="connsiteX5" fmla="*/ 4089645 w 4818056"/>
              <a:gd name="connsiteY5" fmla="*/ 299333 h 1766625"/>
              <a:gd name="connsiteX6" fmla="*/ 4818056 w 4818056"/>
              <a:gd name="connsiteY6" fmla="*/ 180567 h 1766625"/>
              <a:gd name="connsiteX7" fmla="*/ 4089645 w 4818056"/>
              <a:gd name="connsiteY7" fmla="*/ 717367 h 1766625"/>
              <a:gd name="connsiteX8" fmla="*/ 4089645 w 4818056"/>
              <a:gd name="connsiteY8" fmla="*/ 1692779 h 1766625"/>
              <a:gd name="connsiteX9" fmla="*/ 3445979 w 4818056"/>
              <a:gd name="connsiteY9" fmla="*/ 1692779 h 1766625"/>
              <a:gd name="connsiteX10" fmla="*/ 2480480 w 4818056"/>
              <a:gd name="connsiteY10" fmla="*/ 1692779 h 1766625"/>
              <a:gd name="connsiteX11" fmla="*/ 2480480 w 4818056"/>
              <a:gd name="connsiteY11" fmla="*/ 1692779 h 1766625"/>
              <a:gd name="connsiteX12" fmla="*/ 227649 w 4818056"/>
              <a:gd name="connsiteY12" fmla="*/ 1692779 h 1766625"/>
              <a:gd name="connsiteX13" fmla="*/ 77041 w 4818056"/>
              <a:gd name="connsiteY13" fmla="*/ 695851 h 1766625"/>
              <a:gd name="connsiteX14" fmla="*/ 12496 w 4818056"/>
              <a:gd name="connsiteY14" fmla="*/ 191756 h 1766625"/>
              <a:gd name="connsiteX15" fmla="*/ 281438 w 4818056"/>
              <a:gd name="connsiteY15" fmla="*/ 41149 h 1766625"/>
              <a:gd name="connsiteX16" fmla="*/ 292194 w 4818056"/>
              <a:gd name="connsiteY16" fmla="*/ 20644 h 1766625"/>
              <a:gd name="connsiteX0" fmla="*/ 227648 w 4818056"/>
              <a:gd name="connsiteY0" fmla="*/ 0 h 1767496"/>
              <a:gd name="connsiteX1" fmla="*/ 2480480 w 4818056"/>
              <a:gd name="connsiteY1" fmla="*/ 21515 h 1767496"/>
              <a:gd name="connsiteX2" fmla="*/ 2480480 w 4818056"/>
              <a:gd name="connsiteY2" fmla="*/ 21515 h 1767496"/>
              <a:gd name="connsiteX3" fmla="*/ 3445979 w 4818056"/>
              <a:gd name="connsiteY3" fmla="*/ 21515 h 1767496"/>
              <a:gd name="connsiteX4" fmla="*/ 4089645 w 4818056"/>
              <a:gd name="connsiteY4" fmla="*/ 21515 h 1767496"/>
              <a:gd name="connsiteX5" fmla="*/ 4089645 w 4818056"/>
              <a:gd name="connsiteY5" fmla="*/ 300204 h 1767496"/>
              <a:gd name="connsiteX6" fmla="*/ 4818056 w 4818056"/>
              <a:gd name="connsiteY6" fmla="*/ 181438 h 1767496"/>
              <a:gd name="connsiteX7" fmla="*/ 4089645 w 4818056"/>
              <a:gd name="connsiteY7" fmla="*/ 718238 h 1767496"/>
              <a:gd name="connsiteX8" fmla="*/ 4089645 w 4818056"/>
              <a:gd name="connsiteY8" fmla="*/ 1693650 h 1767496"/>
              <a:gd name="connsiteX9" fmla="*/ 3445979 w 4818056"/>
              <a:gd name="connsiteY9" fmla="*/ 1693650 h 1767496"/>
              <a:gd name="connsiteX10" fmla="*/ 2480480 w 4818056"/>
              <a:gd name="connsiteY10" fmla="*/ 1693650 h 1767496"/>
              <a:gd name="connsiteX11" fmla="*/ 2480480 w 4818056"/>
              <a:gd name="connsiteY11" fmla="*/ 1693650 h 1767496"/>
              <a:gd name="connsiteX12" fmla="*/ 227649 w 4818056"/>
              <a:gd name="connsiteY12" fmla="*/ 1693650 h 1767496"/>
              <a:gd name="connsiteX13" fmla="*/ 77041 w 4818056"/>
              <a:gd name="connsiteY13" fmla="*/ 696722 h 1767496"/>
              <a:gd name="connsiteX14" fmla="*/ 12496 w 4818056"/>
              <a:gd name="connsiteY14" fmla="*/ 192627 h 1767496"/>
              <a:gd name="connsiteX15" fmla="*/ 281438 w 4818056"/>
              <a:gd name="connsiteY15" fmla="*/ 42020 h 1767496"/>
              <a:gd name="connsiteX16" fmla="*/ 227648 w 4818056"/>
              <a:gd name="connsiteY16" fmla="*/ 0 h 1767496"/>
              <a:gd name="connsiteX0" fmla="*/ 227648 w 4818056"/>
              <a:gd name="connsiteY0" fmla="*/ 0 h 1767496"/>
              <a:gd name="connsiteX1" fmla="*/ 2480480 w 4818056"/>
              <a:gd name="connsiteY1" fmla="*/ 21515 h 1767496"/>
              <a:gd name="connsiteX2" fmla="*/ 2480480 w 4818056"/>
              <a:gd name="connsiteY2" fmla="*/ 21515 h 1767496"/>
              <a:gd name="connsiteX3" fmla="*/ 3445979 w 4818056"/>
              <a:gd name="connsiteY3" fmla="*/ 21515 h 1767496"/>
              <a:gd name="connsiteX4" fmla="*/ 4089645 w 4818056"/>
              <a:gd name="connsiteY4" fmla="*/ 21515 h 1767496"/>
              <a:gd name="connsiteX5" fmla="*/ 4089645 w 4818056"/>
              <a:gd name="connsiteY5" fmla="*/ 300204 h 1767496"/>
              <a:gd name="connsiteX6" fmla="*/ 4818056 w 4818056"/>
              <a:gd name="connsiteY6" fmla="*/ 181438 h 1767496"/>
              <a:gd name="connsiteX7" fmla="*/ 4089645 w 4818056"/>
              <a:gd name="connsiteY7" fmla="*/ 718238 h 1767496"/>
              <a:gd name="connsiteX8" fmla="*/ 4089645 w 4818056"/>
              <a:gd name="connsiteY8" fmla="*/ 1693650 h 1767496"/>
              <a:gd name="connsiteX9" fmla="*/ 3445979 w 4818056"/>
              <a:gd name="connsiteY9" fmla="*/ 1693650 h 1767496"/>
              <a:gd name="connsiteX10" fmla="*/ 2480480 w 4818056"/>
              <a:gd name="connsiteY10" fmla="*/ 1693650 h 1767496"/>
              <a:gd name="connsiteX11" fmla="*/ 2480480 w 4818056"/>
              <a:gd name="connsiteY11" fmla="*/ 1693650 h 1767496"/>
              <a:gd name="connsiteX12" fmla="*/ 227649 w 4818056"/>
              <a:gd name="connsiteY12" fmla="*/ 1693650 h 1767496"/>
              <a:gd name="connsiteX13" fmla="*/ 77041 w 4818056"/>
              <a:gd name="connsiteY13" fmla="*/ 696722 h 1767496"/>
              <a:gd name="connsiteX14" fmla="*/ 12496 w 4818056"/>
              <a:gd name="connsiteY14" fmla="*/ 128081 h 1767496"/>
              <a:gd name="connsiteX15" fmla="*/ 281438 w 4818056"/>
              <a:gd name="connsiteY15" fmla="*/ 42020 h 1767496"/>
              <a:gd name="connsiteX16" fmla="*/ 227648 w 4818056"/>
              <a:gd name="connsiteY16" fmla="*/ 0 h 1767496"/>
              <a:gd name="connsiteX0" fmla="*/ 243164 w 4833572"/>
              <a:gd name="connsiteY0" fmla="*/ 0 h 1767496"/>
              <a:gd name="connsiteX1" fmla="*/ 2495996 w 4833572"/>
              <a:gd name="connsiteY1" fmla="*/ 21515 h 1767496"/>
              <a:gd name="connsiteX2" fmla="*/ 2495996 w 4833572"/>
              <a:gd name="connsiteY2" fmla="*/ 21515 h 1767496"/>
              <a:gd name="connsiteX3" fmla="*/ 3461495 w 4833572"/>
              <a:gd name="connsiteY3" fmla="*/ 21515 h 1767496"/>
              <a:gd name="connsiteX4" fmla="*/ 4105161 w 4833572"/>
              <a:gd name="connsiteY4" fmla="*/ 21515 h 1767496"/>
              <a:gd name="connsiteX5" fmla="*/ 4105161 w 4833572"/>
              <a:gd name="connsiteY5" fmla="*/ 300204 h 1767496"/>
              <a:gd name="connsiteX6" fmla="*/ 4833572 w 4833572"/>
              <a:gd name="connsiteY6" fmla="*/ 181438 h 1767496"/>
              <a:gd name="connsiteX7" fmla="*/ 4105161 w 4833572"/>
              <a:gd name="connsiteY7" fmla="*/ 718238 h 1767496"/>
              <a:gd name="connsiteX8" fmla="*/ 4105161 w 4833572"/>
              <a:gd name="connsiteY8" fmla="*/ 1693650 h 1767496"/>
              <a:gd name="connsiteX9" fmla="*/ 3461495 w 4833572"/>
              <a:gd name="connsiteY9" fmla="*/ 1693650 h 1767496"/>
              <a:gd name="connsiteX10" fmla="*/ 2495996 w 4833572"/>
              <a:gd name="connsiteY10" fmla="*/ 1693650 h 1767496"/>
              <a:gd name="connsiteX11" fmla="*/ 2495996 w 4833572"/>
              <a:gd name="connsiteY11" fmla="*/ 1693650 h 1767496"/>
              <a:gd name="connsiteX12" fmla="*/ 243165 w 4833572"/>
              <a:gd name="connsiteY12" fmla="*/ 1693650 h 1767496"/>
              <a:gd name="connsiteX13" fmla="*/ 92557 w 4833572"/>
              <a:gd name="connsiteY13" fmla="*/ 696722 h 1767496"/>
              <a:gd name="connsiteX14" fmla="*/ 28012 w 4833572"/>
              <a:gd name="connsiteY14" fmla="*/ 128081 h 1767496"/>
              <a:gd name="connsiteX15" fmla="*/ 296954 w 4833572"/>
              <a:gd name="connsiteY15" fmla="*/ 42020 h 1767496"/>
              <a:gd name="connsiteX16" fmla="*/ 243164 w 4833572"/>
              <a:gd name="connsiteY16" fmla="*/ 0 h 1767496"/>
              <a:gd name="connsiteX0" fmla="*/ 227649 w 4818057"/>
              <a:gd name="connsiteY0" fmla="*/ 0 h 1767496"/>
              <a:gd name="connsiteX1" fmla="*/ 2480481 w 4818057"/>
              <a:gd name="connsiteY1" fmla="*/ 21515 h 1767496"/>
              <a:gd name="connsiteX2" fmla="*/ 2480481 w 4818057"/>
              <a:gd name="connsiteY2" fmla="*/ 21515 h 1767496"/>
              <a:gd name="connsiteX3" fmla="*/ 3445980 w 4818057"/>
              <a:gd name="connsiteY3" fmla="*/ 21515 h 1767496"/>
              <a:gd name="connsiteX4" fmla="*/ 4089646 w 4818057"/>
              <a:gd name="connsiteY4" fmla="*/ 21515 h 1767496"/>
              <a:gd name="connsiteX5" fmla="*/ 4089646 w 4818057"/>
              <a:gd name="connsiteY5" fmla="*/ 300204 h 1767496"/>
              <a:gd name="connsiteX6" fmla="*/ 4818057 w 4818057"/>
              <a:gd name="connsiteY6" fmla="*/ 181438 h 1767496"/>
              <a:gd name="connsiteX7" fmla="*/ 4089646 w 4818057"/>
              <a:gd name="connsiteY7" fmla="*/ 718238 h 1767496"/>
              <a:gd name="connsiteX8" fmla="*/ 4089646 w 4818057"/>
              <a:gd name="connsiteY8" fmla="*/ 1693650 h 1767496"/>
              <a:gd name="connsiteX9" fmla="*/ 3445980 w 4818057"/>
              <a:gd name="connsiteY9" fmla="*/ 1693650 h 1767496"/>
              <a:gd name="connsiteX10" fmla="*/ 2480481 w 4818057"/>
              <a:gd name="connsiteY10" fmla="*/ 1693650 h 1767496"/>
              <a:gd name="connsiteX11" fmla="*/ 2480481 w 4818057"/>
              <a:gd name="connsiteY11" fmla="*/ 1693650 h 1767496"/>
              <a:gd name="connsiteX12" fmla="*/ 227650 w 4818057"/>
              <a:gd name="connsiteY12" fmla="*/ 1693650 h 1767496"/>
              <a:gd name="connsiteX13" fmla="*/ 77042 w 4818057"/>
              <a:gd name="connsiteY13" fmla="*/ 696722 h 1767496"/>
              <a:gd name="connsiteX14" fmla="*/ 44770 w 4818057"/>
              <a:gd name="connsiteY14" fmla="*/ 42020 h 1767496"/>
              <a:gd name="connsiteX15" fmla="*/ 281439 w 4818057"/>
              <a:gd name="connsiteY15" fmla="*/ 42020 h 1767496"/>
              <a:gd name="connsiteX16" fmla="*/ 227649 w 4818057"/>
              <a:gd name="connsiteY16" fmla="*/ 0 h 1767496"/>
              <a:gd name="connsiteX0" fmla="*/ 118154 w 4891442"/>
              <a:gd name="connsiteY0" fmla="*/ 0 h 1767496"/>
              <a:gd name="connsiteX1" fmla="*/ 2553866 w 4891442"/>
              <a:gd name="connsiteY1" fmla="*/ 21515 h 1767496"/>
              <a:gd name="connsiteX2" fmla="*/ 2553866 w 4891442"/>
              <a:gd name="connsiteY2" fmla="*/ 21515 h 1767496"/>
              <a:gd name="connsiteX3" fmla="*/ 3519365 w 4891442"/>
              <a:gd name="connsiteY3" fmla="*/ 21515 h 1767496"/>
              <a:gd name="connsiteX4" fmla="*/ 4163031 w 4891442"/>
              <a:gd name="connsiteY4" fmla="*/ 21515 h 1767496"/>
              <a:gd name="connsiteX5" fmla="*/ 4163031 w 4891442"/>
              <a:gd name="connsiteY5" fmla="*/ 300204 h 1767496"/>
              <a:gd name="connsiteX6" fmla="*/ 4891442 w 4891442"/>
              <a:gd name="connsiteY6" fmla="*/ 181438 h 1767496"/>
              <a:gd name="connsiteX7" fmla="*/ 4163031 w 4891442"/>
              <a:gd name="connsiteY7" fmla="*/ 718238 h 1767496"/>
              <a:gd name="connsiteX8" fmla="*/ 4163031 w 4891442"/>
              <a:gd name="connsiteY8" fmla="*/ 1693650 h 1767496"/>
              <a:gd name="connsiteX9" fmla="*/ 3519365 w 4891442"/>
              <a:gd name="connsiteY9" fmla="*/ 1693650 h 1767496"/>
              <a:gd name="connsiteX10" fmla="*/ 2553866 w 4891442"/>
              <a:gd name="connsiteY10" fmla="*/ 1693650 h 1767496"/>
              <a:gd name="connsiteX11" fmla="*/ 2553866 w 4891442"/>
              <a:gd name="connsiteY11" fmla="*/ 1693650 h 1767496"/>
              <a:gd name="connsiteX12" fmla="*/ 301035 w 4891442"/>
              <a:gd name="connsiteY12" fmla="*/ 1693650 h 1767496"/>
              <a:gd name="connsiteX13" fmla="*/ 150427 w 4891442"/>
              <a:gd name="connsiteY13" fmla="*/ 696722 h 1767496"/>
              <a:gd name="connsiteX14" fmla="*/ 118155 w 4891442"/>
              <a:gd name="connsiteY14" fmla="*/ 42020 h 1767496"/>
              <a:gd name="connsiteX15" fmla="*/ 354824 w 4891442"/>
              <a:gd name="connsiteY15" fmla="*/ 42020 h 1767496"/>
              <a:gd name="connsiteX16" fmla="*/ 118154 w 4891442"/>
              <a:gd name="connsiteY16" fmla="*/ 0 h 1767496"/>
              <a:gd name="connsiteX0" fmla="*/ 118154 w 4891442"/>
              <a:gd name="connsiteY0" fmla="*/ 0 h 1767496"/>
              <a:gd name="connsiteX1" fmla="*/ 2553866 w 4891442"/>
              <a:gd name="connsiteY1" fmla="*/ 21515 h 1767496"/>
              <a:gd name="connsiteX2" fmla="*/ 2553866 w 4891442"/>
              <a:gd name="connsiteY2" fmla="*/ 21515 h 1767496"/>
              <a:gd name="connsiteX3" fmla="*/ 3519365 w 4891442"/>
              <a:gd name="connsiteY3" fmla="*/ 21515 h 1767496"/>
              <a:gd name="connsiteX4" fmla="*/ 4163031 w 4891442"/>
              <a:gd name="connsiteY4" fmla="*/ 21515 h 1767496"/>
              <a:gd name="connsiteX5" fmla="*/ 4163031 w 4891442"/>
              <a:gd name="connsiteY5" fmla="*/ 300204 h 1767496"/>
              <a:gd name="connsiteX6" fmla="*/ 4891442 w 4891442"/>
              <a:gd name="connsiteY6" fmla="*/ 181438 h 1767496"/>
              <a:gd name="connsiteX7" fmla="*/ 4163031 w 4891442"/>
              <a:gd name="connsiteY7" fmla="*/ 718238 h 1767496"/>
              <a:gd name="connsiteX8" fmla="*/ 4163031 w 4891442"/>
              <a:gd name="connsiteY8" fmla="*/ 1693650 h 1767496"/>
              <a:gd name="connsiteX9" fmla="*/ 3519365 w 4891442"/>
              <a:gd name="connsiteY9" fmla="*/ 1693650 h 1767496"/>
              <a:gd name="connsiteX10" fmla="*/ 2553866 w 4891442"/>
              <a:gd name="connsiteY10" fmla="*/ 1693650 h 1767496"/>
              <a:gd name="connsiteX11" fmla="*/ 2553866 w 4891442"/>
              <a:gd name="connsiteY11" fmla="*/ 1693650 h 1767496"/>
              <a:gd name="connsiteX12" fmla="*/ 301035 w 4891442"/>
              <a:gd name="connsiteY12" fmla="*/ 1693650 h 1767496"/>
              <a:gd name="connsiteX13" fmla="*/ 150427 w 4891442"/>
              <a:gd name="connsiteY13" fmla="*/ 696722 h 1767496"/>
              <a:gd name="connsiteX14" fmla="*/ 118155 w 4891442"/>
              <a:gd name="connsiteY14" fmla="*/ 42020 h 1767496"/>
              <a:gd name="connsiteX15" fmla="*/ 354824 w 4891442"/>
              <a:gd name="connsiteY15" fmla="*/ 42020 h 1767496"/>
              <a:gd name="connsiteX16" fmla="*/ 118154 w 4891442"/>
              <a:gd name="connsiteY16" fmla="*/ 0 h 1767496"/>
              <a:gd name="connsiteX0" fmla="*/ 92751 w 4866039"/>
              <a:gd name="connsiteY0" fmla="*/ 6476 h 1773972"/>
              <a:gd name="connsiteX1" fmla="*/ 2528463 w 4866039"/>
              <a:gd name="connsiteY1" fmla="*/ 27991 h 1773972"/>
              <a:gd name="connsiteX2" fmla="*/ 2528463 w 4866039"/>
              <a:gd name="connsiteY2" fmla="*/ 27991 h 1773972"/>
              <a:gd name="connsiteX3" fmla="*/ 3493962 w 4866039"/>
              <a:gd name="connsiteY3" fmla="*/ 27991 h 1773972"/>
              <a:gd name="connsiteX4" fmla="*/ 4137628 w 4866039"/>
              <a:gd name="connsiteY4" fmla="*/ 27991 h 1773972"/>
              <a:gd name="connsiteX5" fmla="*/ 4137628 w 4866039"/>
              <a:gd name="connsiteY5" fmla="*/ 306680 h 1773972"/>
              <a:gd name="connsiteX6" fmla="*/ 4866039 w 4866039"/>
              <a:gd name="connsiteY6" fmla="*/ 187914 h 1773972"/>
              <a:gd name="connsiteX7" fmla="*/ 4137628 w 4866039"/>
              <a:gd name="connsiteY7" fmla="*/ 724714 h 1773972"/>
              <a:gd name="connsiteX8" fmla="*/ 4137628 w 4866039"/>
              <a:gd name="connsiteY8" fmla="*/ 1700126 h 1773972"/>
              <a:gd name="connsiteX9" fmla="*/ 3493962 w 4866039"/>
              <a:gd name="connsiteY9" fmla="*/ 1700126 h 1773972"/>
              <a:gd name="connsiteX10" fmla="*/ 2528463 w 4866039"/>
              <a:gd name="connsiteY10" fmla="*/ 1700126 h 1773972"/>
              <a:gd name="connsiteX11" fmla="*/ 2528463 w 4866039"/>
              <a:gd name="connsiteY11" fmla="*/ 1700126 h 1773972"/>
              <a:gd name="connsiteX12" fmla="*/ 275632 w 4866039"/>
              <a:gd name="connsiteY12" fmla="*/ 1700126 h 1773972"/>
              <a:gd name="connsiteX13" fmla="*/ 125024 w 4866039"/>
              <a:gd name="connsiteY13" fmla="*/ 703198 h 1773972"/>
              <a:gd name="connsiteX14" fmla="*/ 92752 w 4866039"/>
              <a:gd name="connsiteY14" fmla="*/ 48496 h 1773972"/>
              <a:gd name="connsiteX15" fmla="*/ 469270 w 4866039"/>
              <a:gd name="connsiteY15" fmla="*/ 48496 h 1773972"/>
              <a:gd name="connsiteX16" fmla="*/ 92751 w 4866039"/>
              <a:gd name="connsiteY16" fmla="*/ 6476 h 1773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66039" h="1773972">
                <a:moveTo>
                  <a:pt x="92751" y="6476"/>
                </a:moveTo>
                <a:lnTo>
                  <a:pt x="2528463" y="27991"/>
                </a:lnTo>
                <a:lnTo>
                  <a:pt x="2528463" y="27991"/>
                </a:lnTo>
                <a:lnTo>
                  <a:pt x="3493962" y="27991"/>
                </a:lnTo>
                <a:cubicBezTo>
                  <a:pt x="3762156" y="27991"/>
                  <a:pt x="4030350" y="-18457"/>
                  <a:pt x="4137628" y="27991"/>
                </a:cubicBezTo>
                <a:cubicBezTo>
                  <a:pt x="4244906" y="74439"/>
                  <a:pt x="4016226" y="280026"/>
                  <a:pt x="4137628" y="306680"/>
                </a:cubicBezTo>
                <a:lnTo>
                  <a:pt x="4866039" y="187914"/>
                </a:lnTo>
                <a:lnTo>
                  <a:pt x="4137628" y="724714"/>
                </a:lnTo>
                <a:cubicBezTo>
                  <a:pt x="4016226" y="976749"/>
                  <a:pt x="4244906" y="1537558"/>
                  <a:pt x="4137628" y="1700126"/>
                </a:cubicBezTo>
                <a:cubicBezTo>
                  <a:pt x="4030350" y="1862694"/>
                  <a:pt x="3762156" y="1700126"/>
                  <a:pt x="3493962" y="1700126"/>
                </a:cubicBezTo>
                <a:lnTo>
                  <a:pt x="2528463" y="1700126"/>
                </a:lnTo>
                <a:lnTo>
                  <a:pt x="2528463" y="1700126"/>
                </a:lnTo>
                <a:cubicBezTo>
                  <a:pt x="2152991" y="1700126"/>
                  <a:pt x="676205" y="1866281"/>
                  <a:pt x="275632" y="1700126"/>
                </a:cubicBezTo>
                <a:cubicBezTo>
                  <a:pt x="-124941" y="1533971"/>
                  <a:pt x="125024" y="935439"/>
                  <a:pt x="125024" y="703198"/>
                </a:cubicBezTo>
                <a:cubicBezTo>
                  <a:pt x="125024" y="560268"/>
                  <a:pt x="35378" y="157613"/>
                  <a:pt x="92752" y="48496"/>
                </a:cubicBezTo>
                <a:cubicBezTo>
                  <a:pt x="150126" y="-60621"/>
                  <a:pt x="343764" y="48496"/>
                  <a:pt x="469270" y="48496"/>
                </a:cubicBezTo>
                <a:cubicBezTo>
                  <a:pt x="469270" y="2048"/>
                  <a:pt x="-250448" y="9893"/>
                  <a:pt x="92751" y="6476"/>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Callout 4"/>
          <p:cNvSpPr/>
          <p:nvPr/>
        </p:nvSpPr>
        <p:spPr>
          <a:xfrm>
            <a:off x="2116344" y="1634897"/>
            <a:ext cx="4613218" cy="1925645"/>
          </a:xfrm>
          <a:custGeom>
            <a:avLst/>
            <a:gdLst>
              <a:gd name="connsiteX0" fmla="*/ -257887 w 4353262"/>
              <a:gd name="connsiteY0" fmla="*/ 1725258 h 1925619"/>
              <a:gd name="connsiteX1" fmla="*/ 192827 w 4353262"/>
              <a:gd name="connsiteY1" fmla="*/ 1359005 h 1925619"/>
              <a:gd name="connsiteX2" fmla="*/ 1926076 w 4353262"/>
              <a:gd name="connsiteY2" fmla="*/ 6400 h 1925619"/>
              <a:gd name="connsiteX3" fmla="*/ 3928449 w 4353262"/>
              <a:gd name="connsiteY3" fmla="*/ 391377 h 1925619"/>
              <a:gd name="connsiteX4" fmla="*/ 2549371 w 4353262"/>
              <a:gd name="connsiteY4" fmla="*/ 1911398 h 1925619"/>
              <a:gd name="connsiteX5" fmla="*/ 672809 w 4353262"/>
              <a:gd name="connsiteY5" fmla="*/ 1658879 h 1925619"/>
              <a:gd name="connsiteX6" fmla="*/ -257887 w 4353262"/>
              <a:gd name="connsiteY6" fmla="*/ 1725258 h 1925619"/>
              <a:gd name="connsiteX0" fmla="*/ 0 w 4613218"/>
              <a:gd name="connsiteY0" fmla="*/ 1725272 h 1925645"/>
              <a:gd name="connsiteX1" fmla="*/ 450714 w 4613218"/>
              <a:gd name="connsiteY1" fmla="*/ 1359019 h 1925645"/>
              <a:gd name="connsiteX2" fmla="*/ 2183963 w 4613218"/>
              <a:gd name="connsiteY2" fmla="*/ 6414 h 1925645"/>
              <a:gd name="connsiteX3" fmla="*/ 4186336 w 4613218"/>
              <a:gd name="connsiteY3" fmla="*/ 391391 h 1925645"/>
              <a:gd name="connsiteX4" fmla="*/ 2807258 w 4613218"/>
              <a:gd name="connsiteY4" fmla="*/ 1911412 h 1925645"/>
              <a:gd name="connsiteX5" fmla="*/ 930696 w 4613218"/>
              <a:gd name="connsiteY5" fmla="*/ 1658893 h 1925645"/>
              <a:gd name="connsiteX6" fmla="*/ 0 w 4613218"/>
              <a:gd name="connsiteY6" fmla="*/ 1725272 h 1925645"/>
              <a:gd name="connsiteX0" fmla="*/ 0 w 4613218"/>
              <a:gd name="connsiteY0" fmla="*/ 1725272 h 1925645"/>
              <a:gd name="connsiteX1" fmla="*/ 450714 w 4613218"/>
              <a:gd name="connsiteY1" fmla="*/ 1359019 h 1925645"/>
              <a:gd name="connsiteX2" fmla="*/ 2183963 w 4613218"/>
              <a:gd name="connsiteY2" fmla="*/ 6414 h 1925645"/>
              <a:gd name="connsiteX3" fmla="*/ 4186336 w 4613218"/>
              <a:gd name="connsiteY3" fmla="*/ 391391 h 1925645"/>
              <a:gd name="connsiteX4" fmla="*/ 2807258 w 4613218"/>
              <a:gd name="connsiteY4" fmla="*/ 1911412 h 1925645"/>
              <a:gd name="connsiteX5" fmla="*/ 930696 w 4613218"/>
              <a:gd name="connsiteY5" fmla="*/ 1658893 h 1925645"/>
              <a:gd name="connsiteX6" fmla="*/ 0 w 4613218"/>
              <a:gd name="connsiteY6" fmla="*/ 1725272 h 1925645"/>
              <a:gd name="connsiteX0" fmla="*/ 0 w 4613218"/>
              <a:gd name="connsiteY0" fmla="*/ 1725272 h 1925645"/>
              <a:gd name="connsiteX1" fmla="*/ 450714 w 4613218"/>
              <a:gd name="connsiteY1" fmla="*/ 1359019 h 1925645"/>
              <a:gd name="connsiteX2" fmla="*/ 2183963 w 4613218"/>
              <a:gd name="connsiteY2" fmla="*/ 6414 h 1925645"/>
              <a:gd name="connsiteX3" fmla="*/ 4186336 w 4613218"/>
              <a:gd name="connsiteY3" fmla="*/ 391391 h 1925645"/>
              <a:gd name="connsiteX4" fmla="*/ 2807258 w 4613218"/>
              <a:gd name="connsiteY4" fmla="*/ 1911412 h 1925645"/>
              <a:gd name="connsiteX5" fmla="*/ 930696 w 4613218"/>
              <a:gd name="connsiteY5" fmla="*/ 1658893 h 1925645"/>
              <a:gd name="connsiteX6" fmla="*/ 0 w 4613218"/>
              <a:gd name="connsiteY6" fmla="*/ 1725272 h 1925645"/>
              <a:gd name="connsiteX0" fmla="*/ 0 w 4613218"/>
              <a:gd name="connsiteY0" fmla="*/ 1725272 h 1925645"/>
              <a:gd name="connsiteX1" fmla="*/ 450714 w 4613218"/>
              <a:gd name="connsiteY1" fmla="*/ 1359019 h 1925645"/>
              <a:gd name="connsiteX2" fmla="*/ 2183963 w 4613218"/>
              <a:gd name="connsiteY2" fmla="*/ 6414 h 1925645"/>
              <a:gd name="connsiteX3" fmla="*/ 4186336 w 4613218"/>
              <a:gd name="connsiteY3" fmla="*/ 391391 h 1925645"/>
              <a:gd name="connsiteX4" fmla="*/ 2807258 w 4613218"/>
              <a:gd name="connsiteY4" fmla="*/ 1911412 h 1925645"/>
              <a:gd name="connsiteX5" fmla="*/ 930696 w 4613218"/>
              <a:gd name="connsiteY5" fmla="*/ 1658893 h 1925645"/>
              <a:gd name="connsiteX6" fmla="*/ 0 w 4613218"/>
              <a:gd name="connsiteY6" fmla="*/ 1725272 h 1925645"/>
              <a:gd name="connsiteX0" fmla="*/ 0 w 4613218"/>
              <a:gd name="connsiteY0" fmla="*/ 1725272 h 1925645"/>
              <a:gd name="connsiteX1" fmla="*/ 450714 w 4613218"/>
              <a:gd name="connsiteY1" fmla="*/ 1359019 h 1925645"/>
              <a:gd name="connsiteX2" fmla="*/ 2183963 w 4613218"/>
              <a:gd name="connsiteY2" fmla="*/ 6414 h 1925645"/>
              <a:gd name="connsiteX3" fmla="*/ 4186336 w 4613218"/>
              <a:gd name="connsiteY3" fmla="*/ 391391 h 1925645"/>
              <a:gd name="connsiteX4" fmla="*/ 2807258 w 4613218"/>
              <a:gd name="connsiteY4" fmla="*/ 1911412 h 1925645"/>
              <a:gd name="connsiteX5" fmla="*/ 930696 w 4613218"/>
              <a:gd name="connsiteY5" fmla="*/ 1658893 h 1925645"/>
              <a:gd name="connsiteX6" fmla="*/ 0 w 4613218"/>
              <a:gd name="connsiteY6" fmla="*/ 1725272 h 1925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13218" h="1925645">
                <a:moveTo>
                  <a:pt x="0" y="1725272"/>
                </a:moveTo>
                <a:cubicBezTo>
                  <a:pt x="623574" y="1646218"/>
                  <a:pt x="300476" y="1481103"/>
                  <a:pt x="450714" y="1359019"/>
                </a:cubicBezTo>
                <a:cubicBezTo>
                  <a:pt x="-155743" y="764863"/>
                  <a:pt x="719985" y="81456"/>
                  <a:pt x="2183963" y="6414"/>
                </a:cubicBezTo>
                <a:cubicBezTo>
                  <a:pt x="2959179" y="-33323"/>
                  <a:pt x="3723162" y="113561"/>
                  <a:pt x="4186336" y="391391"/>
                </a:cubicBezTo>
                <a:cubicBezTo>
                  <a:pt x="5146480" y="967323"/>
                  <a:pt x="4401111" y="1788869"/>
                  <a:pt x="2807258" y="1911412"/>
                </a:cubicBezTo>
                <a:cubicBezTo>
                  <a:pt x="2126587" y="1963745"/>
                  <a:pt x="1430169" y="1870032"/>
                  <a:pt x="930696" y="1658893"/>
                </a:cubicBezTo>
                <a:cubicBezTo>
                  <a:pt x="620464" y="1681019"/>
                  <a:pt x="600688" y="1929055"/>
                  <a:pt x="0" y="1725272"/>
                </a:cubicBez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1407480" y="1173232"/>
            <a:ext cx="8758495" cy="461665"/>
          </a:xfrm>
          <a:prstGeom prst="rect">
            <a:avLst/>
          </a:prstGeom>
          <a:noFill/>
        </p:spPr>
        <p:txBody>
          <a:bodyPr wrap="square" rtlCol="0">
            <a:spAutoFit/>
          </a:bodyPr>
          <a:lstStyle/>
          <a:p>
            <a:pPr lvl="0" algn="just">
              <a:defRPr/>
            </a:pPr>
            <a:r>
              <a:rPr lang="en-US" altLang="zh-CN" sz="2400">
                <a:solidFill>
                  <a:srgbClr val="002060"/>
                </a:solidFill>
                <a:latin typeface="Roboto" panose="02000000000000000000" pitchFamily="2" charset="0"/>
                <a:ea typeface="Roboto" panose="02000000000000000000" pitchFamily="2" charset="0"/>
              </a:rPr>
              <a:t>E</a:t>
            </a:r>
            <a:r>
              <a:rPr lang="vi-VN" altLang="zh-CN" sz="2400">
                <a:solidFill>
                  <a:srgbClr val="002060"/>
                </a:solidFill>
                <a:latin typeface="Roboto" panose="02000000000000000000" pitchFamily="2" charset="0"/>
                <a:ea typeface="Roboto" panose="02000000000000000000" pitchFamily="2" charset="0"/>
              </a:rPr>
              <a:t>m hay người</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thân đã làm gì để chúng</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an toàn và khoẻ mạnh?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9" name="TextBox 8"/>
          <p:cNvSpPr txBox="1"/>
          <p:nvPr/>
        </p:nvSpPr>
        <p:spPr>
          <a:xfrm>
            <a:off x="2850777" y="368920"/>
            <a:ext cx="6131857" cy="584775"/>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CHIA SẺ VỀ MỘT SỐ VẬT NUÔI</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 name="Picture 2"/>
          <p:cNvPicPr>
            <a:picLocks noChangeAspect="1"/>
          </p:cNvPicPr>
          <p:nvPr/>
        </p:nvPicPr>
        <p:blipFill>
          <a:blip r:embed="rId4">
            <a:extLst>
              <a:ext uri="{BEBA8EAE-BF5A-486C-A8C5-ECC9F3942E4B}">
                <a14:imgProps xmlns:a14="http://schemas.microsoft.com/office/drawing/2010/main">
                  <a14:imgLayer r:embed="rId5">
                    <a14:imgEffect>
                      <a14:backgroundRemoval t="3881" b="99224" l="9961" r="97070">
                        <a14:foregroundMark x1="35156" y1="10479" x2="55078" y2="70116"/>
                        <a14:foregroundMark x1="27539" y1="17206" x2="28906" y2="21216"/>
                        <a14:foregroundMark x1="60938" y1="27555" x2="66602" y2="32859"/>
                        <a14:foregroundMark x1="33789" y1="49288" x2="83203" y2="49288"/>
                        <a14:foregroundMark x1="36523" y1="42303" x2="76563" y2="42303"/>
                        <a14:foregroundMark x1="67969" y1="37646" x2="80273" y2="48383"/>
                        <a14:foregroundMark x1="75195" y1="51488" x2="78516" y2="55239"/>
                        <a14:foregroundMark x1="30859" y1="52393" x2="38477" y2="59379"/>
                        <a14:foregroundMark x1="26563" y1="50194" x2="42383" y2="55239"/>
                        <a14:foregroundMark x1="33203" y1="61320" x2="43164" y2="60673"/>
                        <a14:foregroundMark x1="51367" y1="70763" x2="75586" y2="56792"/>
                        <a14:foregroundMark x1="33789" y1="68564" x2="38086" y2="68823"/>
                        <a14:foregroundMark x1="34766" y1="69728" x2="39063" y2="70116"/>
                      </a14:backgroundRemoval>
                    </a14:imgEffect>
                  </a14:imgLayer>
                </a14:imgProps>
              </a:ext>
            </a:extLst>
          </a:blip>
          <a:stretch>
            <a:fillRect/>
          </a:stretch>
        </p:blipFill>
        <p:spPr>
          <a:xfrm>
            <a:off x="463223" y="2466789"/>
            <a:ext cx="2262047" cy="3415161"/>
          </a:xfrm>
          <a:prstGeom prst="rect">
            <a:avLst/>
          </a:prstGeom>
        </p:spPr>
      </p:pic>
      <p:sp>
        <p:nvSpPr>
          <p:cNvPr id="11" name="TextBox 10">
            <a:extLst>
              <a:ext uri="{FF2B5EF4-FFF2-40B4-BE49-F238E27FC236}">
                <a16:creationId xmlns:a16="http://schemas.microsoft.com/office/drawing/2014/main" id="{8BAB906A-1694-05DB-A671-51D0AA73C0B5}"/>
              </a:ext>
            </a:extLst>
          </p:cNvPr>
          <p:cNvSpPr txBox="1"/>
          <p:nvPr/>
        </p:nvSpPr>
        <p:spPr>
          <a:xfrm>
            <a:off x="2536026" y="2038503"/>
            <a:ext cx="4108666" cy="1200329"/>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Mình thường tắm</a:t>
            </a:r>
            <a:r>
              <a:rPr lang="en-US" altLang="zh-CN" sz="2400">
                <a:solidFill>
                  <a:srgbClr val="002060"/>
                </a:solidFill>
                <a:latin typeface="Roboto" panose="02000000000000000000" pitchFamily="2" charset="0"/>
                <a:ea typeface="Roboto" panose="02000000000000000000" pitchFamily="2" charset="0"/>
              </a:rPr>
              <a:t> và</a:t>
            </a:r>
            <a:r>
              <a:rPr lang="vi-VN" altLang="zh-CN" sz="2400">
                <a:solidFill>
                  <a:srgbClr val="002060"/>
                </a:solidFill>
                <a:latin typeface="Roboto" panose="02000000000000000000" pitchFamily="2" charset="0"/>
                <a:ea typeface="Roboto" panose="02000000000000000000" pitchFamily="2" charset="0"/>
              </a:rPr>
              <a:t> cho</a:t>
            </a:r>
            <a:r>
              <a:rPr lang="en-US" altLang="zh-CN" sz="2400">
                <a:solidFill>
                  <a:srgbClr val="002060"/>
                </a:solidFill>
                <a:latin typeface="Roboto" panose="02000000000000000000" pitchFamily="2" charset="0"/>
                <a:ea typeface="Roboto" panose="02000000000000000000" pitchFamily="2" charset="0"/>
              </a:rPr>
              <a:t> vật nuôi </a:t>
            </a:r>
            <a:r>
              <a:rPr lang="vi-VN" altLang="zh-CN" sz="2400">
                <a:solidFill>
                  <a:srgbClr val="002060"/>
                </a:solidFill>
                <a:latin typeface="Roboto" panose="02000000000000000000" pitchFamily="2" charset="0"/>
                <a:ea typeface="Roboto" panose="02000000000000000000" pitchFamily="2" charset="0"/>
              </a:rPr>
              <a:t>ăn</a:t>
            </a:r>
            <a:r>
              <a:rPr lang="en-US" altLang="zh-CN" sz="2400">
                <a:solidFill>
                  <a:srgbClr val="002060"/>
                </a:solidFill>
                <a:latin typeface="Roboto" panose="02000000000000000000" pitchFamily="2" charset="0"/>
                <a:ea typeface="Roboto" panose="02000000000000000000" pitchFamily="2" charset="0"/>
              </a:rPr>
              <a:t>. Mình đã làm nhà cho chú mèo của mình.</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pic>
        <p:nvPicPr>
          <p:cNvPr id="10" name="Picture 9"/>
          <p:cNvPicPr>
            <a:picLocks noChangeAspect="1"/>
          </p:cNvPicPr>
          <p:nvPr/>
        </p:nvPicPr>
        <p:blipFill>
          <a:blip r:embed="rId6">
            <a:extLst>
              <a:ext uri="{BEBA8EAE-BF5A-486C-A8C5-ECC9F3942E4B}">
                <a14:imgProps xmlns:a14="http://schemas.microsoft.com/office/drawing/2010/main">
                  <a14:imgLayer r:embed="rId7">
                    <a14:imgEffect>
                      <a14:backgroundRemoval t="3725" b="96848" l="2677" r="97706"/>
                    </a14:imgEffect>
                  </a14:imgLayer>
                </a14:imgProps>
              </a:ext>
            </a:extLst>
          </a:blip>
          <a:stretch>
            <a:fillRect/>
          </a:stretch>
        </p:blipFill>
        <p:spPr>
          <a:xfrm>
            <a:off x="8712804" y="3238832"/>
            <a:ext cx="2664172" cy="3555626"/>
          </a:xfrm>
          <a:prstGeom prst="rect">
            <a:avLst/>
          </a:prstGeom>
        </p:spPr>
      </p:pic>
      <p:sp>
        <p:nvSpPr>
          <p:cNvPr id="14" name="TextBox 13">
            <a:extLst>
              <a:ext uri="{FF2B5EF4-FFF2-40B4-BE49-F238E27FC236}">
                <a16:creationId xmlns:a16="http://schemas.microsoft.com/office/drawing/2014/main" id="{8BAB906A-1694-05DB-A671-51D0AA73C0B5}"/>
              </a:ext>
            </a:extLst>
          </p:cNvPr>
          <p:cNvSpPr txBox="1"/>
          <p:nvPr/>
        </p:nvSpPr>
        <p:spPr>
          <a:xfrm>
            <a:off x="4572000" y="4624661"/>
            <a:ext cx="3799849" cy="1569660"/>
          </a:xfrm>
          <a:prstGeom prst="rect">
            <a:avLst/>
          </a:prstGeom>
          <a:noFill/>
        </p:spPr>
        <p:txBody>
          <a:bodyPr wrap="square" rtlCol="0">
            <a:spAutoFit/>
          </a:bodyPr>
          <a:lstStyle/>
          <a:p>
            <a:pPr lvl="0" algn="just">
              <a:defRPr/>
            </a:pPr>
            <a:r>
              <a:rPr lang="vi-VN" altLang="zh-CN" sz="2400">
                <a:solidFill>
                  <a:srgbClr val="002060"/>
                </a:solidFill>
                <a:latin typeface="Roboto" panose="02000000000000000000" pitchFamily="2" charset="0"/>
                <a:ea typeface="Roboto" panose="02000000000000000000" pitchFamily="2" charset="0"/>
              </a:rPr>
              <a:t>Chúng mình hãy cùng làm nhà cho vật nuôi để giúp</a:t>
            </a:r>
            <a:r>
              <a:rPr lang="en-US" altLang="zh-CN" sz="2400">
                <a:solidFill>
                  <a:srgbClr val="002060"/>
                </a:solidFill>
                <a:latin typeface="Roboto" panose="02000000000000000000" pitchFamily="2" charset="0"/>
                <a:ea typeface="Roboto" panose="02000000000000000000" pitchFamily="2" charset="0"/>
              </a:rPr>
              <a:t> </a:t>
            </a:r>
            <a:r>
              <a:rPr lang="vi-VN" altLang="zh-CN" sz="2400">
                <a:solidFill>
                  <a:srgbClr val="002060"/>
                </a:solidFill>
                <a:latin typeface="Roboto" panose="02000000000000000000" pitchFamily="2" charset="0"/>
                <a:ea typeface="Roboto" panose="02000000000000000000" pitchFamily="2" charset="0"/>
              </a:rPr>
              <a:t>cho chúng được an toàn và khoẻ mạnh nhé!</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Tree>
    <p:extLst>
      <p:ext uri="{BB962C8B-B14F-4D97-AF65-F5344CB8AC3E}">
        <p14:creationId xmlns:p14="http://schemas.microsoft.com/office/powerpoint/2010/main" val="306168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par>
                                <p:cTn id="29" presetID="10"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wipe(down)">
                                      <p:cBhvr>
                                        <p:cTn id="3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24" grpId="0"/>
      <p:bldP spid="9" grpId="0"/>
      <p:bldP spid="11" grpId="0"/>
      <p:bldP spid="1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le 5"/>
          <p:cNvSpPr/>
          <p:nvPr/>
        </p:nvSpPr>
        <p:spPr>
          <a:xfrm>
            <a:off x="873333" y="1876128"/>
            <a:ext cx="8229600" cy="3663215"/>
          </a:xfrm>
          <a:prstGeom prst="roundRect">
            <a:avLst/>
          </a:prstGeom>
          <a:solidFill>
            <a:schemeClr val="bg1"/>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7" name="TextBox 6"/>
          <p:cNvSpPr txBox="1"/>
          <p:nvPr/>
        </p:nvSpPr>
        <p:spPr>
          <a:xfrm>
            <a:off x="3091473" y="1011341"/>
            <a:ext cx="407095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a:noFill/>
                </a:ln>
                <a:solidFill>
                  <a:srgbClr val="00B050"/>
                </a:solidFill>
                <a:effectLst/>
                <a:uLnTx/>
                <a:uFillTx/>
                <a:latin typeface="Pangolin" panose="00000500000000000000" pitchFamily="2" charset="0"/>
                <a:ea typeface="Roboto" panose="02000000000000000000" pitchFamily="2" charset="0"/>
                <a:cs typeface="+mn-cs"/>
              </a:rPr>
              <a:t>PHIẾU HỌC TẬP SỐ 1</a:t>
            </a:r>
            <a:endParaRPr kumimoji="0" lang="en-US" altLang="zh-CN" sz="3200" b="1" i="0" u="none" strike="noStrike" kern="1200" cap="none" spc="0" normalizeH="0" baseline="0" noProof="0" dirty="0">
              <a:ln>
                <a:noFill/>
              </a:ln>
              <a:solidFill>
                <a:srgbClr val="00B050"/>
              </a:solidFill>
              <a:effectLst/>
              <a:uLnTx/>
              <a:uFillTx/>
              <a:latin typeface="Pangolin" panose="00000500000000000000" pitchFamily="2" charset="0"/>
              <a:ea typeface="Roboto" panose="02000000000000000000" pitchFamily="2" charset="0"/>
              <a:cs typeface="+mn-cs"/>
            </a:endParaRPr>
          </a:p>
        </p:txBody>
      </p:sp>
      <p:sp>
        <p:nvSpPr>
          <p:cNvPr id="2" name="TextBox 1"/>
          <p:cNvSpPr txBox="1"/>
          <p:nvPr/>
        </p:nvSpPr>
        <p:spPr>
          <a:xfrm>
            <a:off x="1287502" y="2123023"/>
            <a:ext cx="7401261" cy="3416320"/>
          </a:xfrm>
          <a:prstGeom prst="rect">
            <a:avLst/>
          </a:prstGeom>
          <a:noFill/>
        </p:spPr>
        <p:txBody>
          <a:bodyPr wrap="square" rtlCol="0">
            <a:spAutoFit/>
          </a:bodyPr>
          <a:lstStyle/>
          <a:p>
            <a:r>
              <a:rPr lang="en-US" sz="2400">
                <a:latin typeface="Roboto" panose="02000000000000000000" pitchFamily="2" charset="0"/>
                <a:ea typeface="Roboto" panose="02000000000000000000" pitchFamily="2" charset="0"/>
              </a:rPr>
              <a:t>1. Vẽ con vật mà em muốn nuôi</a:t>
            </a:r>
          </a:p>
          <a:p>
            <a:endParaRPr lang="en-US" sz="2400">
              <a:latin typeface="Roboto" panose="02000000000000000000" pitchFamily="2" charset="0"/>
              <a:ea typeface="Roboto" panose="02000000000000000000" pitchFamily="2" charset="0"/>
            </a:endParaRPr>
          </a:p>
          <a:p>
            <a:endParaRPr lang="en-US" sz="2400">
              <a:latin typeface="Roboto" panose="02000000000000000000" pitchFamily="2" charset="0"/>
              <a:ea typeface="Roboto" panose="02000000000000000000" pitchFamily="2" charset="0"/>
            </a:endParaRPr>
          </a:p>
          <a:p>
            <a:endParaRPr lang="en-US" sz="2400">
              <a:latin typeface="Roboto" panose="02000000000000000000" pitchFamily="2" charset="0"/>
              <a:ea typeface="Roboto" panose="02000000000000000000" pitchFamily="2" charset="0"/>
            </a:endParaRPr>
          </a:p>
          <a:p>
            <a:endParaRPr lang="en-US" sz="2400">
              <a:latin typeface="Roboto" panose="02000000000000000000" pitchFamily="2" charset="0"/>
              <a:ea typeface="Roboto" panose="02000000000000000000" pitchFamily="2" charset="0"/>
            </a:endParaRPr>
          </a:p>
          <a:p>
            <a:endParaRPr lang="en-US" sz="2400">
              <a:latin typeface="Roboto" panose="02000000000000000000" pitchFamily="2" charset="0"/>
              <a:ea typeface="Roboto" panose="02000000000000000000" pitchFamily="2" charset="0"/>
            </a:endParaRPr>
          </a:p>
          <a:p>
            <a:r>
              <a:rPr lang="en-US" sz="2400">
                <a:latin typeface="Roboto" panose="02000000000000000000" pitchFamily="2" charset="0"/>
                <a:ea typeface="Roboto" panose="02000000000000000000" pitchFamily="2" charset="0"/>
              </a:rPr>
              <a:t>2. Em làm gì để chúng an toàn, khoẻ mạnh?</a:t>
            </a:r>
          </a:p>
          <a:p>
            <a:r>
              <a:rPr lang="en-US" sz="2400">
                <a:latin typeface="Roboto" panose="02000000000000000000" pitchFamily="2" charset="0"/>
                <a:ea typeface="Roboto" panose="02000000000000000000" pitchFamily="2" charset="0"/>
              </a:rPr>
              <a:t>………………………………………..………………………………………………</a:t>
            </a:r>
          </a:p>
          <a:p>
            <a:r>
              <a:rPr lang="en-US" sz="2400">
                <a:latin typeface="Roboto" panose="02000000000000000000" pitchFamily="2" charset="0"/>
                <a:ea typeface="Roboto" panose="02000000000000000000" pitchFamily="2" charset="0"/>
              </a:rPr>
              <a:t>………………………………………..………………………………………………</a:t>
            </a:r>
          </a:p>
        </p:txBody>
      </p:sp>
      <p:sp>
        <p:nvSpPr>
          <p:cNvPr id="13" name="TextBox 12"/>
          <p:cNvSpPr txBox="1"/>
          <p:nvPr/>
        </p:nvSpPr>
        <p:spPr>
          <a:xfrm>
            <a:off x="1618634" y="4626534"/>
            <a:ext cx="5201714" cy="461665"/>
          </a:xfrm>
          <a:prstGeom prst="rect">
            <a:avLst/>
          </a:prstGeom>
          <a:noFill/>
        </p:spPr>
        <p:txBody>
          <a:bodyPr wrap="square" rtlCol="0">
            <a:spAutoFit/>
          </a:bodyPr>
          <a:lstStyle/>
          <a:p>
            <a:pPr lvl="0" algn="just">
              <a:defRPr/>
            </a:pPr>
            <a:r>
              <a:rPr lang="vi-VN" altLang="zh-CN" sz="2400">
                <a:solidFill>
                  <a:srgbClr val="FF0000"/>
                </a:solidFill>
                <a:latin typeface="Roboto" panose="02000000000000000000" pitchFamily="2" charset="0"/>
                <a:ea typeface="Roboto" panose="02000000000000000000" pitchFamily="2" charset="0"/>
              </a:rPr>
              <a:t>tắm, cho ăn,</a:t>
            </a:r>
            <a:r>
              <a:rPr lang="en-US" altLang="zh-CN" sz="2400">
                <a:solidFill>
                  <a:srgbClr val="FF0000"/>
                </a:solidFill>
                <a:latin typeface="Roboto" panose="02000000000000000000" pitchFamily="2" charset="0"/>
                <a:ea typeface="Roboto" panose="02000000000000000000" pitchFamily="2" charset="0"/>
              </a:rPr>
              <a:t> </a:t>
            </a:r>
            <a:r>
              <a:rPr lang="vi-VN" altLang="zh-CN" sz="2400">
                <a:solidFill>
                  <a:srgbClr val="FF0000"/>
                </a:solidFill>
                <a:latin typeface="Roboto" panose="02000000000000000000" pitchFamily="2" charset="0"/>
                <a:ea typeface="Roboto" panose="02000000000000000000" pitchFamily="2" charset="0"/>
              </a:rPr>
              <a:t>làm nhà,... cho chúng</a:t>
            </a:r>
          </a:p>
        </p:txBody>
      </p:sp>
      <p:pic>
        <p:nvPicPr>
          <p:cNvPr id="10" name="Picture 9"/>
          <p:cNvPicPr>
            <a:picLocks noChangeAspect="1"/>
          </p:cNvPicPr>
          <p:nvPr/>
        </p:nvPicPr>
        <p:blipFill>
          <a:blip r:embed="rId4"/>
          <a:stretch>
            <a:fillRect/>
          </a:stretch>
        </p:blipFill>
        <p:spPr>
          <a:xfrm>
            <a:off x="2989541" y="2667179"/>
            <a:ext cx="1913910" cy="1323908"/>
          </a:xfrm>
          <a:prstGeom prst="rect">
            <a:avLst/>
          </a:prstGeom>
        </p:spPr>
      </p:pic>
    </p:spTree>
    <p:extLst>
      <p:ext uri="{BB962C8B-B14F-4D97-AF65-F5344CB8AC3E}">
        <p14:creationId xmlns:p14="http://schemas.microsoft.com/office/powerpoint/2010/main" val="4264662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839557" y="299458"/>
            <a:ext cx="8423237" cy="1077218"/>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NHỮNG VIỆC LÀM ĐỂ CHĂM SÓC VÀ BẢO VỆ VẬT NUÔI</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5902297" y="2523921"/>
            <a:ext cx="3243432"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Bạn nhỏ đang làm gì?</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6051175" y="3658346"/>
            <a:ext cx="2945677" cy="830997"/>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Bạn đưa thú nuôi đi khám bệnh</a:t>
            </a:r>
            <a:endParaRPr kumimoji="0" lang="en-US"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grpSp>
        <p:nvGrpSpPr>
          <p:cNvPr id="19" name="Group 18"/>
          <p:cNvGrpSpPr/>
          <p:nvPr/>
        </p:nvGrpSpPr>
        <p:grpSpPr>
          <a:xfrm>
            <a:off x="564553" y="1999365"/>
            <a:ext cx="5219700" cy="3724275"/>
            <a:chOff x="596826" y="1859516"/>
            <a:chExt cx="5219700" cy="3724275"/>
          </a:xfrm>
        </p:grpSpPr>
        <p:pic>
          <p:nvPicPr>
            <p:cNvPr id="18" name="Picture 17"/>
            <p:cNvPicPr>
              <a:picLocks noChangeAspect="1"/>
            </p:cNvPicPr>
            <p:nvPr/>
          </p:nvPicPr>
          <p:blipFill>
            <a:blip r:embed="rId4"/>
            <a:stretch>
              <a:fillRect/>
            </a:stretch>
          </p:blipFill>
          <p:spPr>
            <a:xfrm flipH="1">
              <a:off x="596826" y="1859516"/>
              <a:ext cx="5219700" cy="3724275"/>
            </a:xfrm>
            <a:prstGeom prst="rect">
              <a:avLst/>
            </a:prstGeom>
            <a:effectLst>
              <a:outerShdw blurRad="63500" sx="102000" sy="102000" algn="ctr" rotWithShape="0">
                <a:prstClr val="black">
                  <a:alpha val="40000"/>
                </a:prstClr>
              </a:outerShdw>
            </a:effectLst>
          </p:spPr>
        </p:pic>
        <p:sp>
          <p:nvSpPr>
            <p:cNvPr id="16" name="TextBox 15">
              <a:extLst>
                <a:ext uri="{FF2B5EF4-FFF2-40B4-BE49-F238E27FC236}">
                  <a16:creationId xmlns:a16="http://schemas.microsoft.com/office/drawing/2014/main" id="{8BAB906A-1694-05DB-A671-51D0AA73C0B5}"/>
                </a:ext>
              </a:extLst>
            </p:cNvPr>
            <p:cNvSpPr txBox="1"/>
            <p:nvPr/>
          </p:nvSpPr>
          <p:spPr>
            <a:xfrm>
              <a:off x="998448" y="1968574"/>
              <a:ext cx="1443538" cy="646331"/>
            </a:xfrm>
            <a:prstGeom prst="rect">
              <a:avLst/>
            </a:prstGeom>
            <a:noFill/>
          </p:spPr>
          <p:txBody>
            <a:bodyPr wrap="square" rtlCol="0">
              <a:spAutoFit/>
            </a:bodyPr>
            <a:lstStyle/>
            <a:p>
              <a:pPr lvl="0" algn="ctr">
                <a:defRPr/>
              </a:pPr>
              <a:r>
                <a:rPr lang="en-US" altLang="zh-CN" sz="1200" b="1">
                  <a:solidFill>
                    <a:srgbClr val="002060"/>
                  </a:solidFill>
                  <a:latin typeface="Roboto" panose="02000000000000000000" pitchFamily="2" charset="0"/>
                  <a:ea typeface="Roboto" panose="02000000000000000000" pitchFamily="2" charset="0"/>
                </a:rPr>
                <a:t>PHÒNG KHÁM </a:t>
              </a:r>
            </a:p>
            <a:p>
              <a:pPr lvl="0" algn="ctr">
                <a:defRPr/>
              </a:pPr>
              <a:r>
                <a:rPr lang="en-US" altLang="zh-CN" sz="2400" b="1">
                  <a:solidFill>
                    <a:srgbClr val="002060"/>
                  </a:solidFill>
                  <a:latin typeface="Roboto" panose="02000000000000000000" pitchFamily="2" charset="0"/>
                  <a:ea typeface="Roboto" panose="02000000000000000000" pitchFamily="2" charset="0"/>
                </a:rPr>
                <a:t>THÚ Y</a:t>
              </a:r>
              <a:endParaRPr kumimoji="0" lang="en-US" altLang="zh-CN" sz="2400" b="1"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grpSp>
    </p:spTree>
    <p:extLst>
      <p:ext uri="{BB962C8B-B14F-4D97-AF65-F5344CB8AC3E}">
        <p14:creationId xmlns:p14="http://schemas.microsoft.com/office/powerpoint/2010/main" val="218307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6" presetClass="entr" presetSubtype="16"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circle(in)">
                                      <p:cBhvr>
                                        <p:cTn id="15" dur="2000"/>
                                        <p:tgtEl>
                                          <p:spTgt spid="1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839557" y="299458"/>
            <a:ext cx="8423237" cy="1077218"/>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NHỮNG VIỆC LÀM ĐỂ CHĂM SÓC VÀ BẢO VỆ VẬT NUÔI</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5665629" y="2749832"/>
            <a:ext cx="3243432"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Bạn nhỏ đang làm gì?</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5665629" y="4122988"/>
            <a:ext cx="3447827"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Bạn đang tắm cho mèo</a:t>
            </a:r>
            <a:endParaRPr kumimoji="0" lang="en-US"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pic>
        <p:nvPicPr>
          <p:cNvPr id="9" name="Picture 8"/>
          <p:cNvPicPr>
            <a:picLocks noChangeAspect="1"/>
          </p:cNvPicPr>
          <p:nvPr/>
        </p:nvPicPr>
        <p:blipFill rotWithShape="1">
          <a:blip r:embed="rId4" cstate="hqprint">
            <a:extLst>
              <a:ext uri="{BEBA8EAE-BF5A-486C-A8C5-ECC9F3942E4B}">
                <a14:imgProps xmlns:a14="http://schemas.microsoft.com/office/drawing/2010/main">
                  <a14:imgLayer r:embed="rId5">
                    <a14:imgEffect>
                      <a14:backgroundRemoval t="22463" b="90682" l="22706" r="64863">
                        <a14:foregroundMark x1="43529" y1="51026" x2="44745" y2="53855"/>
                        <a14:foregroundMark x1="50392" y1="48253" x2="49608" y2="53855"/>
                      </a14:backgroundRemoval>
                    </a14:imgEffect>
                  </a14:imgLayer>
                </a14:imgProps>
              </a:ext>
              <a:ext uri="{28A0092B-C50C-407E-A947-70E740481C1C}">
                <a14:useLocalDpi xmlns:a14="http://schemas.microsoft.com/office/drawing/2010/main" val="0"/>
              </a:ext>
            </a:extLst>
          </a:blip>
          <a:srcRect l="20670" t="20652" r="32253" b="7800"/>
          <a:stretch/>
        </p:blipFill>
        <p:spPr>
          <a:xfrm flipH="1">
            <a:off x="1218737" y="1829546"/>
            <a:ext cx="3934175" cy="4227010"/>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514834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14" presetClass="entr" presetSubtype="1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randombar(horizontal)">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839557" y="299458"/>
            <a:ext cx="8423237" cy="1077218"/>
          </a:xfrm>
          <a:prstGeom prst="rect">
            <a:avLst/>
          </a:prstGeom>
          <a:noFill/>
        </p:spPr>
        <p:txBody>
          <a:bodyPr wrap="square" rtlCol="0">
            <a:spAutoFit/>
          </a:bodyPr>
          <a:lstStyle/>
          <a:p>
            <a:pPr lvl="0" algn="ctr">
              <a:defRPr/>
            </a:pPr>
            <a:r>
              <a:rPr lang="en-US" altLang="zh-CN" sz="3200">
                <a:solidFill>
                  <a:srgbClr val="002060"/>
                </a:solidFill>
                <a:latin typeface="Roboto Black" panose="02000000000000000000" pitchFamily="2" charset="0"/>
                <a:ea typeface="Roboto Black" panose="02000000000000000000" pitchFamily="2" charset="0"/>
              </a:rPr>
              <a:t>TÌM HIỂU NHỮNG VIỆC LÀM ĐỂ CHĂM SÓC VÀ BẢO VỆ VẬT NUÔI</a:t>
            </a:r>
            <a:endParaRPr lang="vi-VN" altLang="zh-CN" sz="3200">
              <a:solidFill>
                <a:srgbClr val="002060"/>
              </a:solidFill>
              <a:latin typeface="Roboto Black" panose="02000000000000000000" pitchFamily="2" charset="0"/>
              <a:ea typeface="Roboto Black" panose="02000000000000000000" pitchFamily="2" charset="0"/>
            </a:endParaRPr>
          </a:p>
        </p:txBody>
      </p:sp>
      <p:pic>
        <p:nvPicPr>
          <p:cNvPr id="34" name="Picture 3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1946"/>
            <a:ext cx="1417791" cy="979395"/>
          </a:xfrm>
          <a:prstGeom prst="rect">
            <a:avLst/>
          </a:prstGeom>
        </p:spPr>
      </p:pic>
      <p:sp>
        <p:nvSpPr>
          <p:cNvPr id="24" name="TextBox 23">
            <a:extLst>
              <a:ext uri="{FF2B5EF4-FFF2-40B4-BE49-F238E27FC236}">
                <a16:creationId xmlns:a16="http://schemas.microsoft.com/office/drawing/2014/main" id="{8BAB906A-1694-05DB-A671-51D0AA73C0B5}"/>
              </a:ext>
            </a:extLst>
          </p:cNvPr>
          <p:cNvSpPr txBox="1"/>
          <p:nvPr/>
        </p:nvSpPr>
        <p:spPr>
          <a:xfrm>
            <a:off x="728192" y="3029529"/>
            <a:ext cx="3243432" cy="461665"/>
          </a:xfrm>
          <a:prstGeom prst="rect">
            <a:avLst/>
          </a:prstGeom>
          <a:noFill/>
        </p:spPr>
        <p:txBody>
          <a:bodyPr wrap="square" rtlCol="0">
            <a:spAutoFit/>
          </a:bodyPr>
          <a:lstStyle/>
          <a:p>
            <a:pPr lvl="0" algn="ctr">
              <a:defRPr/>
            </a:pPr>
            <a:r>
              <a:rPr lang="en-US" altLang="zh-CN" sz="2400">
                <a:solidFill>
                  <a:srgbClr val="002060"/>
                </a:solidFill>
                <a:latin typeface="Roboto" panose="02000000000000000000" pitchFamily="2" charset="0"/>
                <a:ea typeface="Roboto" panose="02000000000000000000" pitchFamily="2" charset="0"/>
              </a:rPr>
              <a:t>Bạn nhỏ đang làm gì?</a:t>
            </a:r>
            <a:endParaRPr kumimoji="0" lang="en-US" altLang="zh-CN" sz="2400" b="0" i="0" u="none" strike="noStrike" kern="1200" cap="none" spc="0" normalizeH="0" baseline="0" noProof="0" dirty="0">
              <a:ln>
                <a:noFill/>
              </a:ln>
              <a:solidFill>
                <a:srgbClr val="002060"/>
              </a:solidFill>
              <a:effectLst/>
              <a:uLnTx/>
              <a:uFillTx/>
              <a:latin typeface="Roboto" panose="02000000000000000000" pitchFamily="2" charset="0"/>
              <a:ea typeface="Roboto" panose="02000000000000000000" pitchFamily="2" charset="0"/>
            </a:endParaRPr>
          </a:p>
        </p:txBody>
      </p:sp>
      <p:sp>
        <p:nvSpPr>
          <p:cNvPr id="14" name="TextBox 13"/>
          <p:cNvSpPr txBox="1"/>
          <p:nvPr/>
        </p:nvSpPr>
        <p:spPr>
          <a:xfrm>
            <a:off x="663323" y="4101472"/>
            <a:ext cx="3790343" cy="461665"/>
          </a:xfrm>
          <a:prstGeom prst="rect">
            <a:avLst/>
          </a:prstGeom>
          <a:noFill/>
        </p:spPr>
        <p:txBody>
          <a:bodyPr wrap="square" rtlCol="0">
            <a:spAutoFit/>
          </a:bodyPr>
          <a:lstStyle/>
          <a:p>
            <a:pPr lvl="0" algn="just">
              <a:defRPr/>
            </a:pPr>
            <a:r>
              <a:rPr lang="en-US" altLang="zh-CN" sz="2400">
                <a:solidFill>
                  <a:srgbClr val="FF0000"/>
                </a:solidFill>
                <a:latin typeface="Roboto" panose="02000000000000000000" pitchFamily="2" charset="0"/>
                <a:ea typeface="Roboto" panose="02000000000000000000" pitchFamily="2" charset="0"/>
              </a:rPr>
              <a:t>Bạn đang cho bò ăn cỏ</a:t>
            </a:r>
            <a:endParaRPr kumimoji="0" lang="en-US" altLang="zh-CN" sz="2400" b="0" i="0" u="none" strike="noStrike" kern="1200" cap="none" spc="0" normalizeH="0" baseline="0" noProof="0">
              <a:ln>
                <a:noFill/>
              </a:ln>
              <a:solidFill>
                <a:srgbClr val="FF0000"/>
              </a:solidFill>
              <a:effectLst/>
              <a:uLnTx/>
              <a:uFillTx/>
              <a:latin typeface="Roboto" panose="02000000000000000000" pitchFamily="2" charset="0"/>
              <a:ea typeface="Roboto" panose="02000000000000000000" pitchFamily="2" charset="0"/>
            </a:endParaRPr>
          </a:p>
        </p:txBody>
      </p:sp>
      <p:pic>
        <p:nvPicPr>
          <p:cNvPr id="7" name="Picture 6"/>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545022" y="1733513"/>
            <a:ext cx="5747206" cy="432304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2659635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22" presetClass="entr" presetSubtype="4"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par>
                                <p:cTn id="13" presetID="14" presetClass="entr" presetSubtype="1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14" grpId="0"/>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FDBB2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5631</TotalTime>
  <Words>2541</Words>
  <Application>Microsoft Office PowerPoint</Application>
  <PresentationFormat>Widescreen</PresentationFormat>
  <Paragraphs>250</Paragraphs>
  <Slides>36</Slides>
  <Notes>34</Notes>
  <HiddenSlides>0</HiddenSlides>
  <MMClips>2</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36</vt:i4>
      </vt:variant>
    </vt:vector>
  </HeadingPairs>
  <TitlesOfParts>
    <vt:vector size="45" baseType="lpstr">
      <vt:lpstr>Calibri</vt:lpstr>
      <vt:lpstr>Pangolin</vt:lpstr>
      <vt:lpstr>Roboto Black</vt:lpstr>
      <vt:lpstr>Calibri Light</vt:lpstr>
      <vt:lpstr>Arial</vt:lpstr>
      <vt:lpstr>Roboto</vt:lpstr>
      <vt:lpstr>Times New Roman</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LEE</cp:lastModifiedBy>
  <cp:revision>353</cp:revision>
  <dcterms:created xsi:type="dcterms:W3CDTF">2023-04-01T23:44:56Z</dcterms:created>
  <dcterms:modified xsi:type="dcterms:W3CDTF">2023-09-07T14:24:46Z</dcterms:modified>
</cp:coreProperties>
</file>