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6"/>
  </p:notesMasterIdLst>
  <p:sldIdLst>
    <p:sldId id="4152" r:id="rId3"/>
    <p:sldId id="4219" r:id="rId4"/>
    <p:sldId id="4462" r:id="rId5"/>
    <p:sldId id="4421" r:id="rId6"/>
    <p:sldId id="4350" r:id="rId7"/>
    <p:sldId id="4375" r:id="rId8"/>
    <p:sldId id="4195" r:id="rId9"/>
    <p:sldId id="4401" r:id="rId10"/>
    <p:sldId id="4441" r:id="rId11"/>
    <p:sldId id="4442" r:id="rId12"/>
    <p:sldId id="4265" r:id="rId13"/>
    <p:sldId id="4426" r:id="rId14"/>
    <p:sldId id="4422" r:id="rId15"/>
    <p:sldId id="4443" r:id="rId16"/>
    <p:sldId id="4444" r:id="rId17"/>
    <p:sldId id="4427" r:id="rId18"/>
    <p:sldId id="4202" r:id="rId19"/>
    <p:sldId id="4170" r:id="rId20"/>
    <p:sldId id="4446" r:id="rId21"/>
    <p:sldId id="4447" r:id="rId22"/>
    <p:sldId id="4448" r:id="rId23"/>
    <p:sldId id="4449" r:id="rId24"/>
    <p:sldId id="4450" r:id="rId25"/>
    <p:sldId id="4459" r:id="rId26"/>
    <p:sldId id="4451" r:id="rId27"/>
    <p:sldId id="4452" r:id="rId28"/>
    <p:sldId id="4453" r:id="rId29"/>
    <p:sldId id="4454" r:id="rId30"/>
    <p:sldId id="4455" r:id="rId31"/>
    <p:sldId id="4460" r:id="rId32"/>
    <p:sldId id="4461" r:id="rId33"/>
    <p:sldId id="4457" r:id="rId34"/>
    <p:sldId id="4458"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iCielCadena" panose="02000503000000020004" pitchFamily="50" charset="0"/>
      <p:bold r:id="rId43"/>
    </p:embeddedFont>
    <p:embeddedFont>
      <p:font typeface="Pangolin" panose="020B0604020202020204" charset="0"/>
      <p:regular r:id="rId44"/>
    </p:embeddedFont>
    <p:embeddedFont>
      <p:font typeface="Roboto" pitchFamily="2" charset="0"/>
      <p:regular r:id="rId45"/>
      <p:bold r:id="rId46"/>
      <p:italic r:id="rId47"/>
      <p:boldItalic r:id="rId48"/>
    </p:embeddedFont>
    <p:embeddedFont>
      <p:font typeface="Roboto Black" pitchFamily="2" charset="0"/>
      <p:regular r:id="rId49"/>
      <p:bold r:id="rId50"/>
      <p:boldItalic r:id="rId51"/>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F7B4DF"/>
    <a:srgbClr val="FBFAF8"/>
    <a:srgbClr val="BADBD8"/>
    <a:srgbClr val="6F7B57"/>
    <a:srgbClr val="E14FCC"/>
    <a:srgbClr val="AFE3D0"/>
    <a:srgbClr val="5271FF"/>
    <a:srgbClr val="2B4A9D"/>
    <a:srgbClr val="F6D0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90568" autoAdjust="0"/>
  </p:normalViewPr>
  <p:slideViewPr>
    <p:cSldViewPr snapToGrid="0">
      <p:cViewPr varScale="1">
        <p:scale>
          <a:sx n="71" d="100"/>
          <a:sy n="71" d="100"/>
        </p:scale>
        <p:origin x="84" y="5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a:t>
            </a:fld>
            <a:endParaRPr lang="vi-VN"/>
          </a:p>
        </p:txBody>
      </p:sp>
    </p:spTree>
    <p:extLst>
      <p:ext uri="{BB962C8B-B14F-4D97-AF65-F5344CB8AC3E}">
        <p14:creationId xmlns:p14="http://schemas.microsoft.com/office/powerpoint/2010/main" val="4209635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a:t>
            </a:r>
            <a:r>
              <a:rPr lang="vi-VN" baseline="0"/>
              <a:t>, trả lời câu hỏi các bạn đang mặc trang phục như thế nào? Điều này cho thấy thời tiết như thế nào? Vậy chúng ta nên mặc gì trong thời tiết đó?</a:t>
            </a:r>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3421531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a:t>
            </a:r>
            <a:r>
              <a:rPr lang="vi-VN"/>
              <a:t>lựa</a:t>
            </a:r>
            <a:r>
              <a:rPr lang="vi-VN" baseline="0"/>
              <a:t> chọn trang phục nối với các hình</a:t>
            </a:r>
          </a:p>
          <a:p>
            <a:r>
              <a:rPr lang="vi-VN" baseline="0"/>
              <a:t>Gv bấm vào các trang phục để di chuyển về phương án đúng</a:t>
            </a:r>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112900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thảo</a:t>
            </a:r>
            <a:r>
              <a:rPr lang="en-US" baseline="0"/>
              <a:t> luận chỉ ra </a:t>
            </a:r>
            <a:r>
              <a:rPr lang="vi-VN" baseline="0"/>
              <a:t>vì sao nên chọn như vậy</a:t>
            </a:r>
            <a:endParaRPr lang="en-US" baseline="0"/>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3103390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thảo</a:t>
            </a:r>
            <a:r>
              <a:rPr lang="en-US" baseline="0"/>
              <a:t> luận chỉ ra </a:t>
            </a:r>
            <a:r>
              <a:rPr lang="vi-VN" baseline="0"/>
              <a:t>vì sao nên chọn như vậy</a:t>
            </a:r>
            <a:endParaRPr lang="en-US" baseline="0"/>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760805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thảo</a:t>
            </a:r>
            <a:r>
              <a:rPr lang="en-US" baseline="0"/>
              <a:t> luận chỉ ra </a:t>
            </a:r>
            <a:r>
              <a:rPr lang="vi-VN" baseline="0"/>
              <a:t>vì sao nên chọn như vậy</a:t>
            </a:r>
            <a:endParaRPr lang="en-US" baseline="0"/>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213694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3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16</a:t>
            </a:fld>
            <a:endParaRPr lang="vi-VN"/>
          </a:p>
        </p:txBody>
      </p:sp>
    </p:spTree>
    <p:extLst>
      <p:ext uri="{BB962C8B-B14F-4D97-AF65-F5344CB8AC3E}">
        <p14:creationId xmlns:p14="http://schemas.microsoft.com/office/powerpoint/2010/main" val="1194623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17</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nêu tiêu chí sản phẩm</a:t>
            </a:r>
            <a:r>
              <a:rPr lang="vi-VN" baseline="0">
                <a:latin typeface="Times New Roman" panose="02020603050405020304" pitchFamily="18" charset="0"/>
                <a:cs typeface="Times New Roman" panose="02020603050405020304" pitchFamily="18" charset="0"/>
              </a:rPr>
              <a:t>, cho </a:t>
            </a:r>
            <a:r>
              <a:rPr lang="en-US" baseline="0"/>
              <a:t>các nhóm thảo luận xây dựng ý tưởng làm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3298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cho HS nghe, hát và múa theo nhạc</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a:lnSpc>
                <a:spcPct val="115000"/>
              </a:lnSpc>
              <a:spcAft>
                <a:spcPts val="0"/>
              </a:spcAft>
            </a:pPr>
            <a:r>
              <a:rPr lang="en-US" sz="1200" b="0">
                <a:effectLst/>
                <a:latin typeface="Times New Roman" panose="02020603050405020304" pitchFamily="18" charset="0"/>
                <a:ea typeface="Calibri" panose="020F0502020204030204" pitchFamily="34" charset="0"/>
                <a:cs typeface="Times New Roman" panose="02020603050405020304" pitchFamily="18" charset="0"/>
              </a:rPr>
              <a:t>Nhóm</a:t>
            </a:r>
            <a:r>
              <a:rPr lang="en-US" sz="1200" b="0" baseline="0">
                <a:effectLst/>
                <a:latin typeface="Times New Roman" panose="02020603050405020304" pitchFamily="18" charset="0"/>
                <a:ea typeface="Calibri" panose="020F0502020204030204" pitchFamily="34" charset="0"/>
                <a:cs typeface="Times New Roman" panose="02020603050405020304" pitchFamily="18" charset="0"/>
              </a:rPr>
              <a:t> thống nhất ý tưởng sẽ thực hiện. </a:t>
            </a:r>
            <a:r>
              <a:rPr lang="vi-VN" sz="1200" b="0">
                <a:effectLst/>
                <a:latin typeface="Times New Roman" panose="02020603050405020304" pitchFamily="18" charset="0"/>
                <a:ea typeface="Calibri" panose="020F0502020204030204" pitchFamily="34" charset="0"/>
                <a:cs typeface="Times New Roman" panose="02020603050405020304" pitchFamily="18" charset="0"/>
              </a:rPr>
              <a:t>Đại diện các nhóm chia sẻ ý tưởng, các nhóm khác đặt câu hỏi, nhận xét, góp ý cho nhóm bạn</a:t>
            </a:r>
            <a:endParaRPr lang="en-US" sz="1100" b="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10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a:t>
            </a:r>
            <a:r>
              <a:rPr lang="vi-VN" baseline="0"/>
              <a:t>4</a:t>
            </a:r>
            <a:r>
              <a:rPr lang="en-US" baseline="0"/>
              <a:t>.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0103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1109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vi-VN"/>
              <a:t>cho HS thực</a:t>
            </a:r>
            <a:r>
              <a:rPr lang="vi-VN" baseline="0"/>
              <a:t> hành làm sản phẩm theo ý tưởng đã lựa chọn hoặc thực hiện theo gợi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3265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51079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26364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sản phẩm</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2531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1901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cho HS trình</a:t>
            </a:r>
            <a:r>
              <a:rPr lang="vi-VN" baseline="0">
                <a:latin typeface="Times New Roman" panose="02020603050405020304" pitchFamily="18" charset="0"/>
                <a:cs typeface="Times New Roman" panose="02020603050405020304" pitchFamily="18" charset="0"/>
              </a:rPr>
              <a:t> bày về sản phẩm đã làm, chia sẻ về bộ trang phục muốn được mặc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65212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cho HS trình</a:t>
            </a:r>
            <a:r>
              <a:rPr lang="vi-VN" baseline="0">
                <a:latin typeface="Times New Roman" panose="02020603050405020304" pitchFamily="18" charset="0"/>
                <a:cs typeface="Times New Roman" panose="02020603050405020304" pitchFamily="18" charset="0"/>
              </a:rPr>
              <a:t> bày về sản phẩm đã làm, chia sẻ về bộ trang phục muốn được mặc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04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21252538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phổ biến luật chơi và </a:t>
            </a:r>
            <a:r>
              <a:rPr lang="vi-VN">
                <a:latin typeface="Times New Roman" panose="02020603050405020304" pitchFamily="18" charset="0"/>
                <a:cs typeface="Times New Roman" panose="02020603050405020304" pitchFamily="18" charset="0"/>
              </a:rPr>
              <a:t>cho HS </a:t>
            </a:r>
            <a:r>
              <a:rPr lang="en-US">
                <a:latin typeface="Times New Roman" panose="02020603050405020304" pitchFamily="18" charset="0"/>
                <a:cs typeface="Times New Roman" panose="02020603050405020304" pitchFamily="18" charset="0"/>
              </a:rPr>
              <a:t>chơi trò chơi dự báo thời tiết bằng chính những sản phẩm các em vừa làm. Trò chơi có thể tổ chức chơi theo nhóm, hoặc cá nhân theo hình thức cả lớp cùng chơi (nếu HS có nhiều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810892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81966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08542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a:t>
            </a:r>
            <a:r>
              <a:rPr lang="vi-VN" baseline="0"/>
              <a:t>cho HS phân tích tình huống: bạn nhỏ đi học, trời nắng nóng nhưng bạn mặc bộ quần áo dài, dày, chân đeo giày. Như vậy đã phù hợp chưa?</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1706835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Giáo viên cho HS thảo</a:t>
            </a:r>
            <a:r>
              <a:rPr lang="vi-VN" baseline="0"/>
              <a:t> luận và trả lời câu hỏi</a:t>
            </a:r>
            <a:endParaRPr lang="vi-VN"/>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3992633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dẫn</a:t>
            </a:r>
            <a:r>
              <a:rPr lang="en-US" baseline="0"/>
              <a:t> dắt Hs: </a:t>
            </a:r>
            <a:r>
              <a:rPr lang="vi-VN" baseline="0"/>
              <a:t>cùng làm bộ sưu tập trang phục các mùa, các loại thời tiết khác nhau để không bị nhầm lẫn trang mục với thời tiết nhé</a:t>
            </a:r>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59590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a:t>
            </a:r>
            <a:r>
              <a:rPr lang="vi-VN" baseline="0"/>
              <a:t>, trả lời câu hỏi các bạn đang mặc trang phục như thế nào? Điều này cho thấy thời tiết như thế nào? Vậy chúng ta nên mặc gì trong thời tiết đó?</a:t>
            </a:r>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3399883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ảnh và mô tả cảnh trong bức ảnh</a:t>
            </a:r>
            <a:r>
              <a:rPr lang="vi-VN" baseline="0"/>
              <a:t>, trả lời câu hỏi các bạn đang mặc trang phục như thế nào? Điều này cho thấy thời tiết như thế nào? Vậy chúng ta nên mặc gì trong thời tiết đó?</a:t>
            </a:r>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2550499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2385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2292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3162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7166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550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83073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41979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8178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1385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2548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950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BAD6F4F-D859-4219-B52F-7B3D805EB7B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37B6925-1AC0-4E6D-B093-FB983C3E3DB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7036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3.jpe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12.xml"/><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30.png"/><Relationship Id="rId5" Type="http://schemas.openxmlformats.org/officeDocument/2006/relationships/image" Target="../media/image25.jpe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4.jpeg"/><Relationship Id="rId9" Type="http://schemas.openxmlformats.org/officeDocument/2006/relationships/image" Target="../media/image28.png"/><Relationship Id="rId1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27.pn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23.jpeg"/><Relationship Id="rId9" Type="http://schemas.openxmlformats.org/officeDocument/2006/relationships/image" Target="../media/image37.pn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29.png"/><Relationship Id="rId4" Type="http://schemas.openxmlformats.org/officeDocument/2006/relationships/image" Target="../media/image24.jpeg"/><Relationship Id="rId9"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3.jpeg"/><Relationship Id="rId5" Type="http://schemas.microsoft.com/office/2007/relationships/hdphoto" Target="../media/hdphoto4.wdp"/><Relationship Id="rId10" Type="http://schemas.openxmlformats.org/officeDocument/2006/relationships/image" Target="../media/image42.png"/><Relationship Id="rId4" Type="http://schemas.openxmlformats.org/officeDocument/2006/relationships/image" Target="../media/image38.png"/><Relationship Id="rId9"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png"/><Relationship Id="rId7"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55.png"/><Relationship Id="rId5" Type="http://schemas.openxmlformats.org/officeDocument/2006/relationships/image" Target="../media/image42.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66.png"/><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66.png"/><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3.mp3"/><Relationship Id="rId7" Type="http://schemas.openxmlformats.org/officeDocument/2006/relationships/image" Target="../media/image6.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audio" Target="../media/media3.mp3"/><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png"/><Relationship Id="rId7" Type="http://schemas.microsoft.com/office/2007/relationships/hdphoto" Target="../media/hdphoto3.wdp"/><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1739971" y="271509"/>
            <a:ext cx="2380532"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solidFill>
                    <a:srgbClr val="7030A0"/>
                  </a:solidFill>
                </a:ln>
                <a:solidFill>
                  <a:srgbClr val="FFC000"/>
                </a:solidFill>
                <a:effectLst/>
                <a:uLnTx/>
                <a:uFillTx/>
                <a:latin typeface="Roboto Black" panose="02000000000000000000" pitchFamily="2" charset="0"/>
                <a:ea typeface="Roboto Black" panose="02000000000000000000" pitchFamily="2" charset="0"/>
                <a:cs typeface="+mn-cs"/>
              </a:rPr>
              <a:t>BÀI 16</a:t>
            </a:r>
          </a:p>
        </p:txBody>
      </p:sp>
      <p:sp>
        <p:nvSpPr>
          <p:cNvPr id="7" name="TextBox 6"/>
          <p:cNvSpPr txBox="1"/>
          <p:nvPr/>
        </p:nvSpPr>
        <p:spPr>
          <a:xfrm>
            <a:off x="1033903" y="1319065"/>
            <a:ext cx="9150812" cy="1015663"/>
          </a:xfrm>
          <a:prstGeom prst="rect">
            <a:avLst/>
          </a:prstGeom>
          <a:noFill/>
        </p:spPr>
        <p:txBody>
          <a:bodyPr wrap="square" rtlCol="0">
            <a:spAutoFit/>
          </a:bodyPr>
          <a:lstStyle/>
          <a:p>
            <a:pPr lvl="0" algn="ctr">
              <a:defRPr/>
            </a:pPr>
            <a:r>
              <a:rPr lang="en-US" sz="6000" b="1">
                <a:solidFill>
                  <a:srgbClr val="00B050"/>
                </a:solidFill>
                <a:latin typeface="iCielCadena" panose="02000503000000020004" pitchFamily="50" charset="0"/>
              </a:rPr>
              <a:t>Thời tiết và trang phục</a:t>
            </a:r>
            <a:r>
              <a:rPr lang="en-US" sz="6000">
                <a:solidFill>
                  <a:srgbClr val="00B050"/>
                </a:solidFill>
              </a:rPr>
              <a:t> </a:t>
            </a:r>
            <a:endParaRPr kumimoji="0" lang="en-US" altLang="zh-CN" sz="60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sp>
        <p:nvSpPr>
          <p:cNvPr id="16" name="Flowchart: Preparation 15"/>
          <p:cNvSpPr/>
          <p:nvPr/>
        </p:nvSpPr>
        <p:spPr>
          <a:xfrm>
            <a:off x="4988240" y="5631873"/>
            <a:ext cx="1490174" cy="872836"/>
          </a:xfrm>
          <a:prstGeom prst="flowChartPreparati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5278582" y="5861290"/>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3177" y="2349800"/>
            <a:ext cx="6328900" cy="3677467"/>
          </a:xfrm>
          <a:prstGeom prst="rect">
            <a:avLst/>
          </a:prstGeom>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31"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218038" y="1271366"/>
            <a:ext cx="7755925"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Nêu những trang phục phù hợp với thời tiết trong tranh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392123" y="151990"/>
            <a:ext cx="7329542"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LOẠI TRANG PHỤC PHÙ HỢP VỚI THỜI TIẾT</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343254" y="2366222"/>
            <a:ext cx="5505492" cy="38606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4" name="TextBox 13">
            <a:extLst>
              <a:ext uri="{FF2B5EF4-FFF2-40B4-BE49-F238E27FC236}">
                <a16:creationId xmlns:a16="http://schemas.microsoft.com/office/drawing/2014/main" id="{8BAB906A-1694-05DB-A671-51D0AA73C0B5}"/>
              </a:ext>
            </a:extLst>
          </p:cNvPr>
          <p:cNvSpPr txBox="1"/>
          <p:nvPr/>
        </p:nvSpPr>
        <p:spPr>
          <a:xfrm>
            <a:off x="9275962" y="2507244"/>
            <a:ext cx="2355464" cy="83099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Trời mưa chúng ta nên mặc gì?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143895" y="3656064"/>
            <a:ext cx="2825216" cy="1938992"/>
          </a:xfrm>
          <a:prstGeom prst="rect">
            <a:avLst/>
          </a:prstGeom>
          <a:noFill/>
        </p:spPr>
        <p:txBody>
          <a:bodyPr wrap="square" rtlCol="0">
            <a:spAutoFit/>
          </a:bodyPr>
          <a:lstStyle/>
          <a:p>
            <a:pPr algn="just">
              <a:defRPr/>
            </a:pPr>
            <a:r>
              <a:rPr lang="vi-VN" altLang="zh-CN" sz="2400" spc="-40">
                <a:solidFill>
                  <a:srgbClr val="FF0000"/>
                </a:solidFill>
                <a:latin typeface="Roboto" panose="02000000000000000000" pitchFamily="2" charset="0"/>
                <a:ea typeface="Roboto" panose="02000000000000000000" pitchFamily="2" charset="0"/>
              </a:rPr>
              <a:t>Trời mưa to vì những người đang đi xe đạp xe máy trên đường phải mặc áo mưa, đi ủng</a:t>
            </a:r>
            <a:endParaRPr kumimoji="0" lang="en-US" altLang="zh-CN" sz="2400" b="0" i="0" u="none" strike="noStrike" kern="1200" cap="none" spc="-40" normalizeH="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8BAB906A-1694-05DB-A671-51D0AA73C0B5}"/>
              </a:ext>
            </a:extLst>
          </p:cNvPr>
          <p:cNvSpPr txBox="1"/>
          <p:nvPr/>
        </p:nvSpPr>
        <p:spPr>
          <a:xfrm>
            <a:off x="143895" y="2639907"/>
            <a:ext cx="2825216"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a:t>
            </a:r>
            <a:r>
              <a:rPr lang="vi-VN" altLang="zh-CN" sz="2400">
                <a:solidFill>
                  <a:srgbClr val="002060"/>
                </a:solidFill>
                <a:latin typeface="Roboto" panose="02000000000000000000" pitchFamily="2" charset="0"/>
                <a:ea typeface="Roboto" panose="02000000000000000000" pitchFamily="2" charset="0"/>
              </a:rPr>
              <a:t>thời tiết như thế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9282419" y="3504673"/>
            <a:ext cx="2342550" cy="1569660"/>
          </a:xfrm>
          <a:prstGeom prst="rect">
            <a:avLst/>
          </a:prstGeom>
          <a:noFill/>
        </p:spPr>
        <p:txBody>
          <a:bodyPr wrap="square" rtlCol="0">
            <a:spAutoFit/>
          </a:bodyPr>
          <a:lstStyle/>
          <a:p>
            <a:pPr lvl="0" algn="just">
              <a:defRPr/>
            </a:pPr>
            <a:r>
              <a:rPr lang="vi-VN" altLang="zh-CN" sz="2400" spc="-30">
                <a:solidFill>
                  <a:srgbClr val="FF0000"/>
                </a:solidFill>
                <a:latin typeface="Roboto" panose="02000000000000000000" pitchFamily="2" charset="0"/>
                <a:ea typeface="Roboto" panose="02000000000000000000" pitchFamily="2" charset="0"/>
              </a:rPr>
              <a:t>Trời mưa chúng ta nên mặc áo mưa, đeo ủng, che ô khi đi bộ</a:t>
            </a:r>
            <a:endParaRPr kumimoji="0" lang="en-US" altLang="zh-CN" sz="2400" b="0" i="0" u="none" strike="noStrike" kern="1200" cap="none" spc="-30" normalizeH="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798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4" grpId="0"/>
      <p:bldP spid="15"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91276" y="1565578"/>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314451" y="1789536"/>
            <a:ext cx="9460268" cy="2246769"/>
          </a:xfrm>
          <a:prstGeom prst="rect">
            <a:avLst/>
          </a:prstGeom>
          <a:noFill/>
        </p:spPr>
        <p:txBody>
          <a:bodyPr wrap="square" rtlCol="0">
            <a:spAutoFit/>
          </a:bodyPr>
          <a:lstStyle/>
          <a:p>
            <a:r>
              <a:rPr lang="vi-VN" sz="2000">
                <a:latin typeface="Roboto" panose="02000000000000000000" pitchFamily="2" charset="0"/>
                <a:ea typeface="Roboto" panose="02000000000000000000" pitchFamily="2" charset="0"/>
              </a:rPr>
              <a:t>1. Em hãy kể tên những trang phục giữ ấm vào mùa đông</a:t>
            </a:r>
            <a:r>
              <a:rPr lang="en-US" sz="2000">
                <a:latin typeface="Roboto" panose="02000000000000000000" pitchFamily="2" charset="0"/>
                <a:ea typeface="Roboto" panose="02000000000000000000" pitchFamily="2" charset="0"/>
              </a:rPr>
              <a:t>.</a:t>
            </a:r>
            <a:endParaRPr lang="vi-VN" sz="2000">
              <a:latin typeface="Roboto" panose="02000000000000000000" pitchFamily="2" charset="0"/>
              <a:ea typeface="Roboto" panose="02000000000000000000" pitchFamily="2" charset="0"/>
            </a:endParaRPr>
          </a:p>
          <a:p>
            <a:r>
              <a:rPr lang="vi-VN" sz="2000">
                <a:latin typeface="Roboto" panose="02000000000000000000" pitchFamily="2" charset="0"/>
                <a:ea typeface="Roboto" panose="02000000000000000000" pitchFamily="2" charset="0"/>
              </a:rPr>
              <a:t>..……………………………………………………………………………………………………………………………………</a:t>
            </a:r>
          </a:p>
          <a:p>
            <a:r>
              <a:rPr lang="vi-VN" sz="2000">
                <a:latin typeface="Roboto" panose="02000000000000000000" pitchFamily="2" charset="0"/>
                <a:ea typeface="Roboto" panose="02000000000000000000" pitchFamily="2" charset="0"/>
              </a:rPr>
              <a:t>2. Em hãy kể tên những trang phục nên mặc vào mùa hè</a:t>
            </a:r>
            <a:r>
              <a:rPr lang="en-US" sz="2000">
                <a:latin typeface="Roboto" panose="02000000000000000000" pitchFamily="2" charset="0"/>
                <a:ea typeface="Roboto" panose="02000000000000000000" pitchFamily="2" charset="0"/>
              </a:rPr>
              <a:t>.</a:t>
            </a:r>
            <a:endParaRPr lang="vi-VN" sz="2000">
              <a:latin typeface="Roboto" panose="02000000000000000000" pitchFamily="2" charset="0"/>
              <a:ea typeface="Roboto" panose="02000000000000000000" pitchFamily="2" charset="0"/>
            </a:endParaRPr>
          </a:p>
          <a:p>
            <a:r>
              <a:rPr lang="vi-VN" sz="2000">
                <a:latin typeface="Roboto" panose="02000000000000000000" pitchFamily="2" charset="0"/>
                <a:ea typeface="Roboto" panose="02000000000000000000" pitchFamily="2" charset="0"/>
              </a:rPr>
              <a:t>..……………………………………………………………………………………………………………………………………</a:t>
            </a:r>
          </a:p>
          <a:p>
            <a:r>
              <a:rPr lang="vi-VN" sz="2000">
                <a:latin typeface="Roboto" panose="02000000000000000000" pitchFamily="2" charset="0"/>
                <a:ea typeface="Roboto" panose="02000000000000000000" pitchFamily="2" charset="0"/>
              </a:rPr>
              <a:t>3. Khi đi biển em cần những trang phục gì?</a:t>
            </a:r>
          </a:p>
          <a:p>
            <a:r>
              <a:rPr lang="vi-VN" sz="2000">
                <a:latin typeface="Roboto" panose="02000000000000000000" pitchFamily="2" charset="0"/>
                <a:ea typeface="Roboto" panose="02000000000000000000" pitchFamily="2" charset="0"/>
              </a:rPr>
              <a:t>..……………………………………………………………………………………………………………………………………</a:t>
            </a:r>
          </a:p>
          <a:p>
            <a:r>
              <a:rPr lang="vi-VN" sz="2000">
                <a:latin typeface="Roboto" panose="02000000000000000000" pitchFamily="2" charset="0"/>
                <a:ea typeface="Roboto" panose="02000000000000000000" pitchFamily="2" charset="0"/>
              </a:rPr>
              <a:t>4. Để tránh bị ốm khi đi dưới trời mưa, em cần những trang phục nào</a:t>
            </a:r>
            <a:r>
              <a:rPr lang="en-US" sz="2000">
                <a:latin typeface="Roboto" panose="02000000000000000000" pitchFamily="2" charset="0"/>
                <a:ea typeface="Roboto" panose="02000000000000000000" pitchFamily="2" charset="0"/>
              </a:rPr>
              <a:t>?</a:t>
            </a:r>
            <a:endParaRPr lang="vi-VN" sz="2000">
              <a:latin typeface="Roboto" panose="02000000000000000000" pitchFamily="2" charset="0"/>
              <a:ea typeface="Roboto" panose="02000000000000000000" pitchFamily="2" charset="0"/>
            </a:endParaRPr>
          </a:p>
        </p:txBody>
      </p:sp>
      <p:sp>
        <p:nvSpPr>
          <p:cNvPr id="16" name="TextBox 15"/>
          <p:cNvSpPr txBox="1"/>
          <p:nvPr/>
        </p:nvSpPr>
        <p:spPr>
          <a:xfrm>
            <a:off x="1514476" y="2095905"/>
            <a:ext cx="7123915"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Á</a:t>
            </a:r>
            <a:r>
              <a:rPr lang="en-US" altLang="zh-CN" sz="2000">
                <a:solidFill>
                  <a:srgbClr val="FF0000"/>
                </a:solidFill>
                <a:latin typeface="Roboto" panose="02000000000000000000" pitchFamily="2" charset="0"/>
                <a:ea typeface="Roboto" panose="02000000000000000000" pitchFamily="2" charset="0"/>
              </a:rPr>
              <a:t>o quần dài, dày, quàng khăn, đội mũ, tất</a:t>
            </a:r>
            <a:r>
              <a:rPr lang="vi-VN" altLang="zh-CN" sz="2000">
                <a:solidFill>
                  <a:srgbClr val="FF0000"/>
                </a:solidFill>
                <a:latin typeface="Roboto" panose="02000000000000000000" pitchFamily="2" charset="0"/>
                <a:ea typeface="Roboto" panose="02000000000000000000" pitchFamily="2" charset="0"/>
              </a:rPr>
              <a:t>, bốt...</a:t>
            </a:r>
          </a:p>
        </p:txBody>
      </p:sp>
      <p:sp>
        <p:nvSpPr>
          <p:cNvPr id="23" name="TextBox 22"/>
          <p:cNvSpPr txBox="1"/>
          <p:nvPr/>
        </p:nvSpPr>
        <p:spPr>
          <a:xfrm>
            <a:off x="1520105" y="2671044"/>
            <a:ext cx="4740846"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Á</a:t>
            </a:r>
            <a:r>
              <a:rPr lang="en-US" altLang="zh-CN" sz="2000">
                <a:solidFill>
                  <a:srgbClr val="FF0000"/>
                </a:solidFill>
                <a:latin typeface="Roboto" panose="02000000000000000000" pitchFamily="2" charset="0"/>
                <a:ea typeface="Roboto" panose="02000000000000000000" pitchFamily="2" charset="0"/>
              </a:rPr>
              <a:t>o ngắn tay, quần soóc, váy, đội mũ</a:t>
            </a:r>
            <a:endParaRPr lang="vi-VN" altLang="zh-CN" sz="2000">
              <a:solidFill>
                <a:srgbClr val="FF0000"/>
              </a:solidFill>
              <a:latin typeface="Roboto" panose="02000000000000000000" pitchFamily="2" charset="0"/>
              <a:ea typeface="Roboto" panose="02000000000000000000" pitchFamily="2" charset="0"/>
            </a:endParaRPr>
          </a:p>
        </p:txBody>
      </p:sp>
      <p:sp>
        <p:nvSpPr>
          <p:cNvPr id="17" name="TextBox 16"/>
          <p:cNvSpPr txBox="1"/>
          <p:nvPr/>
        </p:nvSpPr>
        <p:spPr>
          <a:xfrm>
            <a:off x="1606166" y="3291902"/>
            <a:ext cx="8032686"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Áo tắm, áo khoác mỏng, kính râm, kính bơi, dép tông, mũ</a:t>
            </a:r>
          </a:p>
        </p:txBody>
      </p:sp>
      <p:pic>
        <p:nvPicPr>
          <p:cNvPr id="4" name="Picture 3"/>
          <p:cNvPicPr>
            <a:picLocks noChangeAspect="1"/>
          </p:cNvPicPr>
          <p:nvPr/>
        </p:nvPicPr>
        <p:blipFill>
          <a:blip r:embed="rId4"/>
          <a:stretch>
            <a:fillRect/>
          </a:stretch>
        </p:blipFill>
        <p:spPr>
          <a:xfrm>
            <a:off x="1867062" y="4105531"/>
            <a:ext cx="7869167" cy="2043797"/>
          </a:xfrm>
          <a:prstGeom prst="rect">
            <a:avLst/>
          </a:prstGeom>
        </p:spPr>
      </p:pic>
      <p:sp>
        <p:nvSpPr>
          <p:cNvPr id="18" name="Oval 17"/>
          <p:cNvSpPr/>
          <p:nvPr/>
        </p:nvSpPr>
        <p:spPr>
          <a:xfrm>
            <a:off x="3670168" y="4189667"/>
            <a:ext cx="463023" cy="46302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26" presetClass="emph" presetSubtype="0" repeatCount="3000" fill="hold" grpId="1" nodeType="withEffect">
                                  <p:stCondLst>
                                    <p:cond delay="0"/>
                                  </p:stCondLst>
                                  <p:childTnLst>
                                    <p:animEffect transition="out" filter="fade">
                                      <p:cBhvr>
                                        <p:cTn id="24" dur="1000" tmFilter="0, 0; .2, .5; .8, .5; 1, 0"/>
                                        <p:tgtEl>
                                          <p:spTgt spid="18"/>
                                        </p:tgtEl>
                                      </p:cBhvr>
                                    </p:animEffect>
                                    <p:animScale>
                                      <p:cBhvr>
                                        <p:cTn id="25" dur="50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17" grpId="0"/>
      <p:bldP spid="18" grpId="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601510" y="4699086"/>
            <a:ext cx="3248809" cy="2091424"/>
            <a:chOff x="4101142" y="2471821"/>
            <a:chExt cx="3577884" cy="2320370"/>
          </a:xfrm>
        </p:grpSpPr>
        <p:pic>
          <p:nvPicPr>
            <p:cNvPr id="19" name="Picture 1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101142" y="2471821"/>
              <a:ext cx="3577884" cy="232037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5" name="Oval 24"/>
            <p:cNvSpPr/>
            <p:nvPr/>
          </p:nvSpPr>
          <p:spPr>
            <a:xfrm>
              <a:off x="4194895" y="2584308"/>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B</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8" name="Group 7"/>
          <p:cNvGrpSpPr/>
          <p:nvPr/>
        </p:nvGrpSpPr>
        <p:grpSpPr>
          <a:xfrm>
            <a:off x="8520030" y="4641705"/>
            <a:ext cx="3226483" cy="2150989"/>
            <a:chOff x="6168282" y="3555601"/>
            <a:chExt cx="3553297" cy="2386455"/>
          </a:xfrm>
        </p:grpSpPr>
        <p:pic>
          <p:nvPicPr>
            <p:cNvPr id="22" name="Picture 2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68282" y="3555601"/>
              <a:ext cx="3553297" cy="2386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6" name="Oval 25"/>
            <p:cNvSpPr/>
            <p:nvPr/>
          </p:nvSpPr>
          <p:spPr>
            <a:xfrm>
              <a:off x="6297143" y="3685665"/>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C</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 name="Group 5"/>
          <p:cNvGrpSpPr/>
          <p:nvPr/>
        </p:nvGrpSpPr>
        <p:grpSpPr>
          <a:xfrm>
            <a:off x="340336" y="4644859"/>
            <a:ext cx="3248809" cy="2129068"/>
            <a:chOff x="721155" y="1889561"/>
            <a:chExt cx="3577884" cy="2174908"/>
          </a:xfrm>
        </p:grpSpPr>
        <p:pic>
          <p:nvPicPr>
            <p:cNvPr id="3" name="Picture 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21155" y="1889561"/>
              <a:ext cx="3577884" cy="217490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Oval 4"/>
            <p:cNvSpPr/>
            <p:nvPr/>
          </p:nvSpPr>
          <p:spPr>
            <a:xfrm>
              <a:off x="866193" y="1966486"/>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A</a:t>
              </a:r>
              <a:endParaRPr lang="en-US">
                <a:solidFill>
                  <a:srgbClr val="00B050"/>
                </a:solidFill>
                <a:latin typeface="Roboto Black" panose="02000000000000000000" pitchFamily="2" charset="0"/>
                <a:ea typeface="Roboto Black" panose="02000000000000000000" pitchFamily="2" charset="0"/>
              </a:endParaRPr>
            </a:p>
          </p:txBody>
        </p:sp>
      </p:gr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9" name="TextBox 8"/>
          <p:cNvSpPr txBox="1"/>
          <p:nvPr/>
        </p:nvSpPr>
        <p:spPr>
          <a:xfrm>
            <a:off x="1809844" y="91527"/>
            <a:ext cx="8572312" cy="1077218"/>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EM HÃY LỰA CHỌN TRANG PHỤC VÀ ĐỒ DÙNG PHÙ HỢP VỚI THỜI TIẾT DƯỚI ĐÂY</a:t>
            </a:r>
          </a:p>
        </p:txBody>
      </p:sp>
      <p:grpSp>
        <p:nvGrpSpPr>
          <p:cNvPr id="53" name="Group 52"/>
          <p:cNvGrpSpPr/>
          <p:nvPr/>
        </p:nvGrpSpPr>
        <p:grpSpPr>
          <a:xfrm>
            <a:off x="294183" y="1102694"/>
            <a:ext cx="1800581" cy="1646388"/>
            <a:chOff x="294183" y="1102694"/>
            <a:chExt cx="1800581" cy="1646388"/>
          </a:xfrm>
        </p:grpSpPr>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183" y="1102694"/>
              <a:ext cx="1800581" cy="1646388"/>
            </a:xfrm>
            <a:prstGeom prst="rect">
              <a:avLst/>
            </a:prstGeom>
          </p:spPr>
        </p:pic>
        <p:sp>
          <p:nvSpPr>
            <p:cNvPr id="38" name="Oval 37"/>
            <p:cNvSpPr/>
            <p:nvPr/>
          </p:nvSpPr>
          <p:spPr>
            <a:xfrm>
              <a:off x="735436" y="220531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1</a:t>
              </a:r>
            </a:p>
          </p:txBody>
        </p:sp>
      </p:grpSp>
      <p:grpSp>
        <p:nvGrpSpPr>
          <p:cNvPr id="54" name="Group 53"/>
          <p:cNvGrpSpPr/>
          <p:nvPr/>
        </p:nvGrpSpPr>
        <p:grpSpPr>
          <a:xfrm>
            <a:off x="2391988" y="1055601"/>
            <a:ext cx="1845348" cy="1646388"/>
            <a:chOff x="2391988" y="1055601"/>
            <a:chExt cx="1845348" cy="1646388"/>
          </a:xfrm>
        </p:grpSpPr>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91988" y="1055601"/>
              <a:ext cx="1845348" cy="1646388"/>
            </a:xfrm>
            <a:prstGeom prst="rect">
              <a:avLst/>
            </a:prstGeom>
          </p:spPr>
        </p:pic>
        <p:sp>
          <p:nvSpPr>
            <p:cNvPr id="39" name="Oval 38"/>
            <p:cNvSpPr/>
            <p:nvPr/>
          </p:nvSpPr>
          <p:spPr>
            <a:xfrm>
              <a:off x="2902108" y="2202858"/>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2</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55" name="Group 54"/>
          <p:cNvGrpSpPr/>
          <p:nvPr/>
        </p:nvGrpSpPr>
        <p:grpSpPr>
          <a:xfrm>
            <a:off x="4385541" y="1184760"/>
            <a:ext cx="1840374" cy="1646388"/>
            <a:chOff x="4385541" y="1184760"/>
            <a:chExt cx="1840374" cy="1646388"/>
          </a:xfrm>
        </p:grpSpPr>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85541" y="1184760"/>
              <a:ext cx="1840374" cy="1646388"/>
            </a:xfrm>
            <a:prstGeom prst="rect">
              <a:avLst/>
            </a:prstGeom>
          </p:spPr>
        </p:pic>
        <p:sp>
          <p:nvSpPr>
            <p:cNvPr id="40" name="Oval 39"/>
            <p:cNvSpPr/>
            <p:nvPr/>
          </p:nvSpPr>
          <p:spPr>
            <a:xfrm>
              <a:off x="4768692" y="220285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3</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56" name="Group 55"/>
          <p:cNvGrpSpPr/>
          <p:nvPr/>
        </p:nvGrpSpPr>
        <p:grpSpPr>
          <a:xfrm>
            <a:off x="5982324" y="1096097"/>
            <a:ext cx="1621518" cy="1646388"/>
            <a:chOff x="5982324" y="1096097"/>
            <a:chExt cx="1621518" cy="1646388"/>
          </a:xfrm>
        </p:grpSpPr>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2324" y="1096097"/>
              <a:ext cx="1621518" cy="1646388"/>
            </a:xfrm>
            <a:prstGeom prst="rect">
              <a:avLst/>
            </a:prstGeom>
          </p:spPr>
        </p:pic>
        <p:sp>
          <p:nvSpPr>
            <p:cNvPr id="41" name="Oval 40"/>
            <p:cNvSpPr/>
            <p:nvPr/>
          </p:nvSpPr>
          <p:spPr>
            <a:xfrm>
              <a:off x="6365475" y="2211688"/>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4</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57" name="Group 56"/>
          <p:cNvGrpSpPr/>
          <p:nvPr/>
        </p:nvGrpSpPr>
        <p:grpSpPr>
          <a:xfrm>
            <a:off x="7980268" y="1081644"/>
            <a:ext cx="1800581" cy="1646388"/>
            <a:chOff x="7980268" y="1081644"/>
            <a:chExt cx="1800581" cy="1646388"/>
          </a:xfrm>
        </p:grpSpPr>
        <p:pic>
          <p:nvPicPr>
            <p:cNvPr id="30" name="Picture 2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80268" y="1081644"/>
              <a:ext cx="1800581" cy="1646388"/>
            </a:xfrm>
            <a:prstGeom prst="rect">
              <a:avLst/>
            </a:prstGeom>
          </p:spPr>
        </p:pic>
        <p:sp>
          <p:nvSpPr>
            <p:cNvPr id="42" name="Oval 41"/>
            <p:cNvSpPr/>
            <p:nvPr/>
          </p:nvSpPr>
          <p:spPr>
            <a:xfrm>
              <a:off x="8412450" y="2259191"/>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5</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58" name="Group 57"/>
          <p:cNvGrpSpPr/>
          <p:nvPr/>
        </p:nvGrpSpPr>
        <p:grpSpPr>
          <a:xfrm>
            <a:off x="10172226" y="1164095"/>
            <a:ext cx="1845348" cy="1646388"/>
            <a:chOff x="10172226" y="1164095"/>
            <a:chExt cx="1845348" cy="1646388"/>
          </a:xfrm>
        </p:grpSpPr>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72226" y="1164095"/>
              <a:ext cx="1845348" cy="1646388"/>
            </a:xfrm>
            <a:prstGeom prst="rect">
              <a:avLst/>
            </a:prstGeom>
          </p:spPr>
        </p:pic>
        <p:sp>
          <p:nvSpPr>
            <p:cNvPr id="43" name="Oval 42"/>
            <p:cNvSpPr/>
            <p:nvPr/>
          </p:nvSpPr>
          <p:spPr>
            <a:xfrm>
              <a:off x="10422207" y="194478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6</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1" name="Group 60"/>
          <p:cNvGrpSpPr/>
          <p:nvPr/>
        </p:nvGrpSpPr>
        <p:grpSpPr>
          <a:xfrm>
            <a:off x="4699456" y="2837696"/>
            <a:ext cx="1212544" cy="1460383"/>
            <a:chOff x="4699456" y="2837696"/>
            <a:chExt cx="1212544" cy="1460383"/>
          </a:xfrm>
        </p:grpSpPr>
        <p:pic>
          <p:nvPicPr>
            <p:cNvPr id="37" name="Picture 36"/>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4699456" y="2837696"/>
              <a:ext cx="1212544" cy="1460383"/>
            </a:xfrm>
            <a:prstGeom prst="rect">
              <a:avLst/>
            </a:prstGeom>
          </p:spPr>
        </p:pic>
        <p:sp>
          <p:nvSpPr>
            <p:cNvPr id="47" name="Oval 46"/>
            <p:cNvSpPr/>
            <p:nvPr/>
          </p:nvSpPr>
          <p:spPr>
            <a:xfrm>
              <a:off x="4890076" y="370418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9</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0" name="Group 59"/>
          <p:cNvGrpSpPr/>
          <p:nvPr/>
        </p:nvGrpSpPr>
        <p:grpSpPr>
          <a:xfrm>
            <a:off x="2498895" y="2716757"/>
            <a:ext cx="1653757" cy="1611270"/>
            <a:chOff x="2498895" y="2716757"/>
            <a:chExt cx="1653757" cy="1611270"/>
          </a:xfrm>
        </p:grpSpPr>
        <p:pic>
          <p:nvPicPr>
            <p:cNvPr id="4" name="Picture 3"/>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2498895" y="2716757"/>
              <a:ext cx="1653757" cy="1611270"/>
            </a:xfrm>
            <a:prstGeom prst="rect">
              <a:avLst/>
            </a:prstGeom>
          </p:spPr>
        </p:pic>
        <p:sp>
          <p:nvSpPr>
            <p:cNvPr id="48" name="Oval 47"/>
            <p:cNvSpPr/>
            <p:nvPr/>
          </p:nvSpPr>
          <p:spPr>
            <a:xfrm>
              <a:off x="2852053" y="373464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8</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59" name="Group 58"/>
          <p:cNvGrpSpPr/>
          <p:nvPr/>
        </p:nvGrpSpPr>
        <p:grpSpPr>
          <a:xfrm>
            <a:off x="458500" y="2786009"/>
            <a:ext cx="1720997" cy="1536960"/>
            <a:chOff x="458500" y="2786009"/>
            <a:chExt cx="1720997" cy="1536960"/>
          </a:xfrm>
        </p:grpSpPr>
        <p:pic>
          <p:nvPicPr>
            <p:cNvPr id="16" name="Picture 1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58500" y="2786009"/>
              <a:ext cx="1720997" cy="1536960"/>
            </a:xfrm>
            <a:prstGeom prst="rect">
              <a:avLst/>
            </a:prstGeom>
          </p:spPr>
        </p:pic>
        <p:sp>
          <p:nvSpPr>
            <p:cNvPr id="49" name="Oval 48"/>
            <p:cNvSpPr/>
            <p:nvPr/>
          </p:nvSpPr>
          <p:spPr>
            <a:xfrm>
              <a:off x="934677" y="373422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7</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4" name="Group 63"/>
          <p:cNvGrpSpPr/>
          <p:nvPr/>
        </p:nvGrpSpPr>
        <p:grpSpPr>
          <a:xfrm>
            <a:off x="6294729" y="2773834"/>
            <a:ext cx="1681205" cy="1536960"/>
            <a:chOff x="6294729" y="2773834"/>
            <a:chExt cx="1681205" cy="1536960"/>
          </a:xfrm>
        </p:grpSpPr>
        <p:pic>
          <p:nvPicPr>
            <p:cNvPr id="15"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294729" y="2773834"/>
              <a:ext cx="1681205" cy="1536960"/>
            </a:xfrm>
            <a:prstGeom prst="rect">
              <a:avLst/>
            </a:prstGeom>
          </p:spPr>
        </p:pic>
        <p:sp>
          <p:nvSpPr>
            <p:cNvPr id="46" name="Oval 45"/>
            <p:cNvSpPr/>
            <p:nvPr/>
          </p:nvSpPr>
          <p:spPr>
            <a:xfrm>
              <a:off x="6736849" y="3639216"/>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50" name="TextBox 49"/>
            <p:cNvSpPr txBox="1"/>
            <p:nvPr/>
          </p:nvSpPr>
          <p:spPr>
            <a:xfrm>
              <a:off x="6680264" y="365446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10</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5" name="Group 64"/>
          <p:cNvGrpSpPr/>
          <p:nvPr/>
        </p:nvGrpSpPr>
        <p:grpSpPr>
          <a:xfrm>
            <a:off x="8295332" y="2786009"/>
            <a:ext cx="1681205" cy="1536960"/>
            <a:chOff x="8295332" y="2786009"/>
            <a:chExt cx="1681205" cy="1536960"/>
          </a:xfrm>
        </p:grpSpPr>
        <p:pic>
          <p:nvPicPr>
            <p:cNvPr id="12" name="Picture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295332" y="2786009"/>
              <a:ext cx="1681205" cy="1536960"/>
            </a:xfrm>
            <a:prstGeom prst="rect">
              <a:avLst/>
            </a:prstGeom>
          </p:spPr>
        </p:pic>
        <p:sp>
          <p:nvSpPr>
            <p:cNvPr id="45" name="Oval 44"/>
            <p:cNvSpPr/>
            <p:nvPr/>
          </p:nvSpPr>
          <p:spPr>
            <a:xfrm>
              <a:off x="8675598" y="373422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51" name="TextBox 50"/>
            <p:cNvSpPr txBox="1"/>
            <p:nvPr/>
          </p:nvSpPr>
          <p:spPr>
            <a:xfrm>
              <a:off x="8638051" y="375928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11</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66" name="Group 65"/>
          <p:cNvGrpSpPr/>
          <p:nvPr/>
        </p:nvGrpSpPr>
        <p:grpSpPr>
          <a:xfrm>
            <a:off x="10208978" y="2875801"/>
            <a:ext cx="1720997" cy="1333027"/>
            <a:chOff x="10208978" y="2875801"/>
            <a:chExt cx="1720997" cy="1333027"/>
          </a:xfrm>
        </p:grpSpPr>
        <p:pic>
          <p:nvPicPr>
            <p:cNvPr id="11" name="Picture 1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208978" y="2875801"/>
              <a:ext cx="1720997" cy="1333027"/>
            </a:xfrm>
            <a:prstGeom prst="rect">
              <a:avLst/>
            </a:prstGeom>
          </p:spPr>
        </p:pic>
        <p:sp>
          <p:nvSpPr>
            <p:cNvPr id="44" name="Oval 43"/>
            <p:cNvSpPr/>
            <p:nvPr/>
          </p:nvSpPr>
          <p:spPr>
            <a:xfrm>
              <a:off x="10422207" y="3519516"/>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52" name="TextBox 51"/>
            <p:cNvSpPr txBox="1"/>
            <p:nvPr/>
          </p:nvSpPr>
          <p:spPr>
            <a:xfrm>
              <a:off x="10366661" y="353476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12</a:t>
              </a:r>
              <a:endParaRPr lang="en-US">
                <a:solidFill>
                  <a:srgbClr val="00B050"/>
                </a:solidFill>
                <a:latin typeface="Roboto Black" panose="02000000000000000000" pitchFamily="2" charset="0"/>
                <a:ea typeface="Roboto Black" panose="02000000000000000000" pitchFamily="2" charset="0"/>
              </a:endParaRPr>
            </a:p>
          </p:txBody>
        </p:sp>
      </p:grpSp>
    </p:spTree>
    <p:extLst>
      <p:ext uri="{BB962C8B-B14F-4D97-AF65-F5344CB8AC3E}">
        <p14:creationId xmlns:p14="http://schemas.microsoft.com/office/powerpoint/2010/main" val="165549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1000" fill="hold"/>
                                        <p:tgtEl>
                                          <p:spTgt spid="53"/>
                                        </p:tgtEl>
                                        <p:attrNameLst>
                                          <p:attrName>ppt_w</p:attrName>
                                        </p:attrNameLst>
                                      </p:cBhvr>
                                      <p:tavLst>
                                        <p:tav tm="0">
                                          <p:val>
                                            <p:fltVal val="0"/>
                                          </p:val>
                                        </p:tav>
                                        <p:tav tm="100000">
                                          <p:val>
                                            <p:strVal val="#ppt_w"/>
                                          </p:val>
                                        </p:tav>
                                      </p:tavLst>
                                    </p:anim>
                                    <p:anim calcmode="lin" valueType="num">
                                      <p:cBhvr>
                                        <p:cTn id="13" dur="1000" fill="hold"/>
                                        <p:tgtEl>
                                          <p:spTgt spid="53"/>
                                        </p:tgtEl>
                                        <p:attrNameLst>
                                          <p:attrName>ppt_h</p:attrName>
                                        </p:attrNameLst>
                                      </p:cBhvr>
                                      <p:tavLst>
                                        <p:tav tm="0">
                                          <p:val>
                                            <p:fltVal val="0"/>
                                          </p:val>
                                        </p:tav>
                                        <p:tav tm="100000">
                                          <p:val>
                                            <p:strVal val="#ppt_h"/>
                                          </p:val>
                                        </p:tav>
                                      </p:tavLst>
                                    </p:anim>
                                    <p:anim calcmode="lin" valueType="num">
                                      <p:cBhvr>
                                        <p:cTn id="14" dur="1000" fill="hold"/>
                                        <p:tgtEl>
                                          <p:spTgt spid="53"/>
                                        </p:tgtEl>
                                        <p:attrNameLst>
                                          <p:attrName>style.rotation</p:attrName>
                                        </p:attrNameLst>
                                      </p:cBhvr>
                                      <p:tavLst>
                                        <p:tav tm="0">
                                          <p:val>
                                            <p:fltVal val="90"/>
                                          </p:val>
                                        </p:tav>
                                        <p:tav tm="100000">
                                          <p:val>
                                            <p:fltVal val="0"/>
                                          </p:val>
                                        </p:tav>
                                      </p:tavLst>
                                    </p:anim>
                                    <p:animEffect transition="in" filter="fade">
                                      <p:cBhvr>
                                        <p:cTn id="15" dur="1000"/>
                                        <p:tgtEl>
                                          <p:spTgt spid="53"/>
                                        </p:tgtEl>
                                      </p:cBhvr>
                                    </p:animEffect>
                                  </p:childTnLst>
                                </p:cTn>
                              </p:par>
                              <p:par>
                                <p:cTn id="16" presetID="31"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1000" fill="hold"/>
                                        <p:tgtEl>
                                          <p:spTgt spid="55"/>
                                        </p:tgtEl>
                                        <p:attrNameLst>
                                          <p:attrName>ppt_w</p:attrName>
                                        </p:attrNameLst>
                                      </p:cBhvr>
                                      <p:tavLst>
                                        <p:tav tm="0">
                                          <p:val>
                                            <p:fltVal val="0"/>
                                          </p:val>
                                        </p:tav>
                                        <p:tav tm="100000">
                                          <p:val>
                                            <p:strVal val="#ppt_w"/>
                                          </p:val>
                                        </p:tav>
                                      </p:tavLst>
                                    </p:anim>
                                    <p:anim calcmode="lin" valueType="num">
                                      <p:cBhvr>
                                        <p:cTn id="19" dur="1000" fill="hold"/>
                                        <p:tgtEl>
                                          <p:spTgt spid="55"/>
                                        </p:tgtEl>
                                        <p:attrNameLst>
                                          <p:attrName>ppt_h</p:attrName>
                                        </p:attrNameLst>
                                      </p:cBhvr>
                                      <p:tavLst>
                                        <p:tav tm="0">
                                          <p:val>
                                            <p:fltVal val="0"/>
                                          </p:val>
                                        </p:tav>
                                        <p:tav tm="100000">
                                          <p:val>
                                            <p:strVal val="#ppt_h"/>
                                          </p:val>
                                        </p:tav>
                                      </p:tavLst>
                                    </p:anim>
                                    <p:anim calcmode="lin" valueType="num">
                                      <p:cBhvr>
                                        <p:cTn id="20" dur="1000" fill="hold"/>
                                        <p:tgtEl>
                                          <p:spTgt spid="55"/>
                                        </p:tgtEl>
                                        <p:attrNameLst>
                                          <p:attrName>style.rotation</p:attrName>
                                        </p:attrNameLst>
                                      </p:cBhvr>
                                      <p:tavLst>
                                        <p:tav tm="0">
                                          <p:val>
                                            <p:fltVal val="90"/>
                                          </p:val>
                                        </p:tav>
                                        <p:tav tm="100000">
                                          <p:val>
                                            <p:fltVal val="0"/>
                                          </p:val>
                                        </p:tav>
                                      </p:tavLst>
                                    </p:anim>
                                    <p:animEffect transition="in" filter="fade">
                                      <p:cBhvr>
                                        <p:cTn id="21" dur="1000"/>
                                        <p:tgtEl>
                                          <p:spTgt spid="55"/>
                                        </p:tgtEl>
                                      </p:cBhvr>
                                    </p:animEffect>
                                  </p:childTnLst>
                                </p:cTn>
                              </p:par>
                              <p:par>
                                <p:cTn id="22" presetID="31" presetClass="entr" presetSubtype="0" fill="hold"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1000" fill="hold"/>
                                        <p:tgtEl>
                                          <p:spTgt spid="56"/>
                                        </p:tgtEl>
                                        <p:attrNameLst>
                                          <p:attrName>ppt_w</p:attrName>
                                        </p:attrNameLst>
                                      </p:cBhvr>
                                      <p:tavLst>
                                        <p:tav tm="0">
                                          <p:val>
                                            <p:fltVal val="0"/>
                                          </p:val>
                                        </p:tav>
                                        <p:tav tm="100000">
                                          <p:val>
                                            <p:strVal val="#ppt_w"/>
                                          </p:val>
                                        </p:tav>
                                      </p:tavLst>
                                    </p:anim>
                                    <p:anim calcmode="lin" valueType="num">
                                      <p:cBhvr>
                                        <p:cTn id="25" dur="1000" fill="hold"/>
                                        <p:tgtEl>
                                          <p:spTgt spid="56"/>
                                        </p:tgtEl>
                                        <p:attrNameLst>
                                          <p:attrName>ppt_h</p:attrName>
                                        </p:attrNameLst>
                                      </p:cBhvr>
                                      <p:tavLst>
                                        <p:tav tm="0">
                                          <p:val>
                                            <p:fltVal val="0"/>
                                          </p:val>
                                        </p:tav>
                                        <p:tav tm="100000">
                                          <p:val>
                                            <p:strVal val="#ppt_h"/>
                                          </p:val>
                                        </p:tav>
                                      </p:tavLst>
                                    </p:anim>
                                    <p:anim calcmode="lin" valueType="num">
                                      <p:cBhvr>
                                        <p:cTn id="26" dur="1000" fill="hold"/>
                                        <p:tgtEl>
                                          <p:spTgt spid="56"/>
                                        </p:tgtEl>
                                        <p:attrNameLst>
                                          <p:attrName>style.rotation</p:attrName>
                                        </p:attrNameLst>
                                      </p:cBhvr>
                                      <p:tavLst>
                                        <p:tav tm="0">
                                          <p:val>
                                            <p:fltVal val="90"/>
                                          </p:val>
                                        </p:tav>
                                        <p:tav tm="100000">
                                          <p:val>
                                            <p:fltVal val="0"/>
                                          </p:val>
                                        </p:tav>
                                      </p:tavLst>
                                    </p:anim>
                                    <p:animEffect transition="in" filter="fade">
                                      <p:cBhvr>
                                        <p:cTn id="27" dur="1000"/>
                                        <p:tgtEl>
                                          <p:spTgt spid="56"/>
                                        </p:tgtEl>
                                      </p:cBhvr>
                                    </p:animEffect>
                                  </p:childTnLst>
                                </p:cTn>
                              </p:par>
                              <p:par>
                                <p:cTn id="28" presetID="31" presetClass="entr" presetSubtype="0"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1000" fill="hold"/>
                                        <p:tgtEl>
                                          <p:spTgt spid="57"/>
                                        </p:tgtEl>
                                        <p:attrNameLst>
                                          <p:attrName>ppt_w</p:attrName>
                                        </p:attrNameLst>
                                      </p:cBhvr>
                                      <p:tavLst>
                                        <p:tav tm="0">
                                          <p:val>
                                            <p:fltVal val="0"/>
                                          </p:val>
                                        </p:tav>
                                        <p:tav tm="100000">
                                          <p:val>
                                            <p:strVal val="#ppt_w"/>
                                          </p:val>
                                        </p:tav>
                                      </p:tavLst>
                                    </p:anim>
                                    <p:anim calcmode="lin" valueType="num">
                                      <p:cBhvr>
                                        <p:cTn id="31" dur="1000" fill="hold"/>
                                        <p:tgtEl>
                                          <p:spTgt spid="57"/>
                                        </p:tgtEl>
                                        <p:attrNameLst>
                                          <p:attrName>ppt_h</p:attrName>
                                        </p:attrNameLst>
                                      </p:cBhvr>
                                      <p:tavLst>
                                        <p:tav tm="0">
                                          <p:val>
                                            <p:fltVal val="0"/>
                                          </p:val>
                                        </p:tav>
                                        <p:tav tm="100000">
                                          <p:val>
                                            <p:strVal val="#ppt_h"/>
                                          </p:val>
                                        </p:tav>
                                      </p:tavLst>
                                    </p:anim>
                                    <p:anim calcmode="lin" valueType="num">
                                      <p:cBhvr>
                                        <p:cTn id="32" dur="1000" fill="hold"/>
                                        <p:tgtEl>
                                          <p:spTgt spid="57"/>
                                        </p:tgtEl>
                                        <p:attrNameLst>
                                          <p:attrName>style.rotation</p:attrName>
                                        </p:attrNameLst>
                                      </p:cBhvr>
                                      <p:tavLst>
                                        <p:tav tm="0">
                                          <p:val>
                                            <p:fltVal val="90"/>
                                          </p:val>
                                        </p:tav>
                                        <p:tav tm="100000">
                                          <p:val>
                                            <p:fltVal val="0"/>
                                          </p:val>
                                        </p:tav>
                                      </p:tavLst>
                                    </p:anim>
                                    <p:animEffect transition="in" filter="fade">
                                      <p:cBhvr>
                                        <p:cTn id="33" dur="1000"/>
                                        <p:tgtEl>
                                          <p:spTgt spid="57"/>
                                        </p:tgtEl>
                                      </p:cBhvr>
                                    </p:animEffect>
                                  </p:childTnLst>
                                </p:cTn>
                              </p:par>
                              <p:par>
                                <p:cTn id="34" presetID="31" presetClass="entr" presetSubtype="0"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1000" fill="hold"/>
                                        <p:tgtEl>
                                          <p:spTgt spid="58"/>
                                        </p:tgtEl>
                                        <p:attrNameLst>
                                          <p:attrName>ppt_w</p:attrName>
                                        </p:attrNameLst>
                                      </p:cBhvr>
                                      <p:tavLst>
                                        <p:tav tm="0">
                                          <p:val>
                                            <p:fltVal val="0"/>
                                          </p:val>
                                        </p:tav>
                                        <p:tav tm="100000">
                                          <p:val>
                                            <p:strVal val="#ppt_w"/>
                                          </p:val>
                                        </p:tav>
                                      </p:tavLst>
                                    </p:anim>
                                    <p:anim calcmode="lin" valueType="num">
                                      <p:cBhvr>
                                        <p:cTn id="37" dur="1000" fill="hold"/>
                                        <p:tgtEl>
                                          <p:spTgt spid="58"/>
                                        </p:tgtEl>
                                        <p:attrNameLst>
                                          <p:attrName>ppt_h</p:attrName>
                                        </p:attrNameLst>
                                      </p:cBhvr>
                                      <p:tavLst>
                                        <p:tav tm="0">
                                          <p:val>
                                            <p:fltVal val="0"/>
                                          </p:val>
                                        </p:tav>
                                        <p:tav tm="100000">
                                          <p:val>
                                            <p:strVal val="#ppt_h"/>
                                          </p:val>
                                        </p:tav>
                                      </p:tavLst>
                                    </p:anim>
                                    <p:anim calcmode="lin" valueType="num">
                                      <p:cBhvr>
                                        <p:cTn id="38" dur="1000" fill="hold"/>
                                        <p:tgtEl>
                                          <p:spTgt spid="58"/>
                                        </p:tgtEl>
                                        <p:attrNameLst>
                                          <p:attrName>style.rotation</p:attrName>
                                        </p:attrNameLst>
                                      </p:cBhvr>
                                      <p:tavLst>
                                        <p:tav tm="0">
                                          <p:val>
                                            <p:fltVal val="90"/>
                                          </p:val>
                                        </p:tav>
                                        <p:tav tm="100000">
                                          <p:val>
                                            <p:fltVal val="0"/>
                                          </p:val>
                                        </p:tav>
                                      </p:tavLst>
                                    </p:anim>
                                    <p:animEffect transition="in" filter="fade">
                                      <p:cBhvr>
                                        <p:cTn id="39" dur="1000"/>
                                        <p:tgtEl>
                                          <p:spTgt spid="58"/>
                                        </p:tgtEl>
                                      </p:cBhvr>
                                    </p:animEffect>
                                  </p:childTnLst>
                                </p:cTn>
                              </p:par>
                              <p:par>
                                <p:cTn id="40" presetID="31" presetClass="entr" presetSubtype="0"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1000" fill="hold"/>
                                        <p:tgtEl>
                                          <p:spTgt spid="61"/>
                                        </p:tgtEl>
                                        <p:attrNameLst>
                                          <p:attrName>ppt_w</p:attrName>
                                        </p:attrNameLst>
                                      </p:cBhvr>
                                      <p:tavLst>
                                        <p:tav tm="0">
                                          <p:val>
                                            <p:fltVal val="0"/>
                                          </p:val>
                                        </p:tav>
                                        <p:tav tm="100000">
                                          <p:val>
                                            <p:strVal val="#ppt_w"/>
                                          </p:val>
                                        </p:tav>
                                      </p:tavLst>
                                    </p:anim>
                                    <p:anim calcmode="lin" valueType="num">
                                      <p:cBhvr>
                                        <p:cTn id="43" dur="1000" fill="hold"/>
                                        <p:tgtEl>
                                          <p:spTgt spid="61"/>
                                        </p:tgtEl>
                                        <p:attrNameLst>
                                          <p:attrName>ppt_h</p:attrName>
                                        </p:attrNameLst>
                                      </p:cBhvr>
                                      <p:tavLst>
                                        <p:tav tm="0">
                                          <p:val>
                                            <p:fltVal val="0"/>
                                          </p:val>
                                        </p:tav>
                                        <p:tav tm="100000">
                                          <p:val>
                                            <p:strVal val="#ppt_h"/>
                                          </p:val>
                                        </p:tav>
                                      </p:tavLst>
                                    </p:anim>
                                    <p:anim calcmode="lin" valueType="num">
                                      <p:cBhvr>
                                        <p:cTn id="44" dur="1000" fill="hold"/>
                                        <p:tgtEl>
                                          <p:spTgt spid="61"/>
                                        </p:tgtEl>
                                        <p:attrNameLst>
                                          <p:attrName>style.rotation</p:attrName>
                                        </p:attrNameLst>
                                      </p:cBhvr>
                                      <p:tavLst>
                                        <p:tav tm="0">
                                          <p:val>
                                            <p:fltVal val="90"/>
                                          </p:val>
                                        </p:tav>
                                        <p:tav tm="100000">
                                          <p:val>
                                            <p:fltVal val="0"/>
                                          </p:val>
                                        </p:tav>
                                      </p:tavLst>
                                    </p:anim>
                                    <p:animEffect transition="in" filter="fade">
                                      <p:cBhvr>
                                        <p:cTn id="45" dur="1000"/>
                                        <p:tgtEl>
                                          <p:spTgt spid="61"/>
                                        </p:tgtEl>
                                      </p:cBhvr>
                                    </p:animEffect>
                                  </p:childTnLst>
                                </p:cTn>
                              </p:par>
                              <p:par>
                                <p:cTn id="46" presetID="31" presetClass="entr" presetSubtype="0"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1000" fill="hold"/>
                                        <p:tgtEl>
                                          <p:spTgt spid="60"/>
                                        </p:tgtEl>
                                        <p:attrNameLst>
                                          <p:attrName>ppt_w</p:attrName>
                                        </p:attrNameLst>
                                      </p:cBhvr>
                                      <p:tavLst>
                                        <p:tav tm="0">
                                          <p:val>
                                            <p:fltVal val="0"/>
                                          </p:val>
                                        </p:tav>
                                        <p:tav tm="100000">
                                          <p:val>
                                            <p:strVal val="#ppt_w"/>
                                          </p:val>
                                        </p:tav>
                                      </p:tavLst>
                                    </p:anim>
                                    <p:anim calcmode="lin" valueType="num">
                                      <p:cBhvr>
                                        <p:cTn id="49" dur="1000" fill="hold"/>
                                        <p:tgtEl>
                                          <p:spTgt spid="60"/>
                                        </p:tgtEl>
                                        <p:attrNameLst>
                                          <p:attrName>ppt_h</p:attrName>
                                        </p:attrNameLst>
                                      </p:cBhvr>
                                      <p:tavLst>
                                        <p:tav tm="0">
                                          <p:val>
                                            <p:fltVal val="0"/>
                                          </p:val>
                                        </p:tav>
                                        <p:tav tm="100000">
                                          <p:val>
                                            <p:strVal val="#ppt_h"/>
                                          </p:val>
                                        </p:tav>
                                      </p:tavLst>
                                    </p:anim>
                                    <p:anim calcmode="lin" valueType="num">
                                      <p:cBhvr>
                                        <p:cTn id="50" dur="1000" fill="hold"/>
                                        <p:tgtEl>
                                          <p:spTgt spid="60"/>
                                        </p:tgtEl>
                                        <p:attrNameLst>
                                          <p:attrName>style.rotation</p:attrName>
                                        </p:attrNameLst>
                                      </p:cBhvr>
                                      <p:tavLst>
                                        <p:tav tm="0">
                                          <p:val>
                                            <p:fltVal val="90"/>
                                          </p:val>
                                        </p:tav>
                                        <p:tav tm="100000">
                                          <p:val>
                                            <p:fltVal val="0"/>
                                          </p:val>
                                        </p:tav>
                                      </p:tavLst>
                                    </p:anim>
                                    <p:animEffect transition="in" filter="fade">
                                      <p:cBhvr>
                                        <p:cTn id="51" dur="1000"/>
                                        <p:tgtEl>
                                          <p:spTgt spid="60"/>
                                        </p:tgtEl>
                                      </p:cBhvr>
                                    </p:animEffect>
                                  </p:childTnLst>
                                </p:cTn>
                              </p:par>
                              <p:par>
                                <p:cTn id="52" presetID="31" presetClass="entr" presetSubtype="0" fill="hold"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p:cTn id="54" dur="1000" fill="hold"/>
                                        <p:tgtEl>
                                          <p:spTgt spid="59"/>
                                        </p:tgtEl>
                                        <p:attrNameLst>
                                          <p:attrName>ppt_w</p:attrName>
                                        </p:attrNameLst>
                                      </p:cBhvr>
                                      <p:tavLst>
                                        <p:tav tm="0">
                                          <p:val>
                                            <p:fltVal val="0"/>
                                          </p:val>
                                        </p:tav>
                                        <p:tav tm="100000">
                                          <p:val>
                                            <p:strVal val="#ppt_w"/>
                                          </p:val>
                                        </p:tav>
                                      </p:tavLst>
                                    </p:anim>
                                    <p:anim calcmode="lin" valueType="num">
                                      <p:cBhvr>
                                        <p:cTn id="55" dur="1000" fill="hold"/>
                                        <p:tgtEl>
                                          <p:spTgt spid="59"/>
                                        </p:tgtEl>
                                        <p:attrNameLst>
                                          <p:attrName>ppt_h</p:attrName>
                                        </p:attrNameLst>
                                      </p:cBhvr>
                                      <p:tavLst>
                                        <p:tav tm="0">
                                          <p:val>
                                            <p:fltVal val="0"/>
                                          </p:val>
                                        </p:tav>
                                        <p:tav tm="100000">
                                          <p:val>
                                            <p:strVal val="#ppt_h"/>
                                          </p:val>
                                        </p:tav>
                                      </p:tavLst>
                                    </p:anim>
                                    <p:anim calcmode="lin" valueType="num">
                                      <p:cBhvr>
                                        <p:cTn id="56" dur="1000" fill="hold"/>
                                        <p:tgtEl>
                                          <p:spTgt spid="59"/>
                                        </p:tgtEl>
                                        <p:attrNameLst>
                                          <p:attrName>style.rotation</p:attrName>
                                        </p:attrNameLst>
                                      </p:cBhvr>
                                      <p:tavLst>
                                        <p:tav tm="0">
                                          <p:val>
                                            <p:fltVal val="90"/>
                                          </p:val>
                                        </p:tav>
                                        <p:tav tm="100000">
                                          <p:val>
                                            <p:fltVal val="0"/>
                                          </p:val>
                                        </p:tav>
                                      </p:tavLst>
                                    </p:anim>
                                    <p:animEffect transition="in" filter="fade">
                                      <p:cBhvr>
                                        <p:cTn id="57" dur="1000"/>
                                        <p:tgtEl>
                                          <p:spTgt spid="59"/>
                                        </p:tgtEl>
                                      </p:cBhvr>
                                    </p:animEffect>
                                  </p:childTnLst>
                                </p:cTn>
                              </p:par>
                              <p:par>
                                <p:cTn id="58" presetID="31" presetClass="entr" presetSubtype="0"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p:cTn id="60" dur="1000" fill="hold"/>
                                        <p:tgtEl>
                                          <p:spTgt spid="64"/>
                                        </p:tgtEl>
                                        <p:attrNameLst>
                                          <p:attrName>ppt_w</p:attrName>
                                        </p:attrNameLst>
                                      </p:cBhvr>
                                      <p:tavLst>
                                        <p:tav tm="0">
                                          <p:val>
                                            <p:fltVal val="0"/>
                                          </p:val>
                                        </p:tav>
                                        <p:tav tm="100000">
                                          <p:val>
                                            <p:strVal val="#ppt_w"/>
                                          </p:val>
                                        </p:tav>
                                      </p:tavLst>
                                    </p:anim>
                                    <p:anim calcmode="lin" valueType="num">
                                      <p:cBhvr>
                                        <p:cTn id="61" dur="1000" fill="hold"/>
                                        <p:tgtEl>
                                          <p:spTgt spid="64"/>
                                        </p:tgtEl>
                                        <p:attrNameLst>
                                          <p:attrName>ppt_h</p:attrName>
                                        </p:attrNameLst>
                                      </p:cBhvr>
                                      <p:tavLst>
                                        <p:tav tm="0">
                                          <p:val>
                                            <p:fltVal val="0"/>
                                          </p:val>
                                        </p:tav>
                                        <p:tav tm="100000">
                                          <p:val>
                                            <p:strVal val="#ppt_h"/>
                                          </p:val>
                                        </p:tav>
                                      </p:tavLst>
                                    </p:anim>
                                    <p:anim calcmode="lin" valueType="num">
                                      <p:cBhvr>
                                        <p:cTn id="62" dur="1000" fill="hold"/>
                                        <p:tgtEl>
                                          <p:spTgt spid="64"/>
                                        </p:tgtEl>
                                        <p:attrNameLst>
                                          <p:attrName>style.rotation</p:attrName>
                                        </p:attrNameLst>
                                      </p:cBhvr>
                                      <p:tavLst>
                                        <p:tav tm="0">
                                          <p:val>
                                            <p:fltVal val="90"/>
                                          </p:val>
                                        </p:tav>
                                        <p:tav tm="100000">
                                          <p:val>
                                            <p:fltVal val="0"/>
                                          </p:val>
                                        </p:tav>
                                      </p:tavLst>
                                    </p:anim>
                                    <p:animEffect transition="in" filter="fade">
                                      <p:cBhvr>
                                        <p:cTn id="63" dur="1000"/>
                                        <p:tgtEl>
                                          <p:spTgt spid="64"/>
                                        </p:tgtEl>
                                      </p:cBhvr>
                                    </p:animEffect>
                                  </p:childTnLst>
                                </p:cTn>
                              </p:par>
                              <p:par>
                                <p:cTn id="64" presetID="31" presetClass="entr" presetSubtype="0" fill="hold" nodeType="with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p:cTn id="66" dur="1000" fill="hold"/>
                                        <p:tgtEl>
                                          <p:spTgt spid="65"/>
                                        </p:tgtEl>
                                        <p:attrNameLst>
                                          <p:attrName>ppt_w</p:attrName>
                                        </p:attrNameLst>
                                      </p:cBhvr>
                                      <p:tavLst>
                                        <p:tav tm="0">
                                          <p:val>
                                            <p:fltVal val="0"/>
                                          </p:val>
                                        </p:tav>
                                        <p:tav tm="100000">
                                          <p:val>
                                            <p:strVal val="#ppt_w"/>
                                          </p:val>
                                        </p:tav>
                                      </p:tavLst>
                                    </p:anim>
                                    <p:anim calcmode="lin" valueType="num">
                                      <p:cBhvr>
                                        <p:cTn id="67" dur="1000" fill="hold"/>
                                        <p:tgtEl>
                                          <p:spTgt spid="65"/>
                                        </p:tgtEl>
                                        <p:attrNameLst>
                                          <p:attrName>ppt_h</p:attrName>
                                        </p:attrNameLst>
                                      </p:cBhvr>
                                      <p:tavLst>
                                        <p:tav tm="0">
                                          <p:val>
                                            <p:fltVal val="0"/>
                                          </p:val>
                                        </p:tav>
                                        <p:tav tm="100000">
                                          <p:val>
                                            <p:strVal val="#ppt_h"/>
                                          </p:val>
                                        </p:tav>
                                      </p:tavLst>
                                    </p:anim>
                                    <p:anim calcmode="lin" valueType="num">
                                      <p:cBhvr>
                                        <p:cTn id="68" dur="1000" fill="hold"/>
                                        <p:tgtEl>
                                          <p:spTgt spid="65"/>
                                        </p:tgtEl>
                                        <p:attrNameLst>
                                          <p:attrName>style.rotation</p:attrName>
                                        </p:attrNameLst>
                                      </p:cBhvr>
                                      <p:tavLst>
                                        <p:tav tm="0">
                                          <p:val>
                                            <p:fltVal val="90"/>
                                          </p:val>
                                        </p:tav>
                                        <p:tav tm="100000">
                                          <p:val>
                                            <p:fltVal val="0"/>
                                          </p:val>
                                        </p:tav>
                                      </p:tavLst>
                                    </p:anim>
                                    <p:animEffect transition="in" filter="fade">
                                      <p:cBhvr>
                                        <p:cTn id="69" dur="1000"/>
                                        <p:tgtEl>
                                          <p:spTgt spid="65"/>
                                        </p:tgtEl>
                                      </p:cBhvr>
                                    </p:animEffect>
                                  </p:childTnLst>
                                </p:cTn>
                              </p:par>
                              <p:par>
                                <p:cTn id="70" presetID="31" presetClass="entr" presetSubtype="0" fill="hold" nodeType="with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p:cTn id="72" dur="1000" fill="hold"/>
                                        <p:tgtEl>
                                          <p:spTgt spid="66"/>
                                        </p:tgtEl>
                                        <p:attrNameLst>
                                          <p:attrName>ppt_w</p:attrName>
                                        </p:attrNameLst>
                                      </p:cBhvr>
                                      <p:tavLst>
                                        <p:tav tm="0">
                                          <p:val>
                                            <p:fltVal val="0"/>
                                          </p:val>
                                        </p:tav>
                                        <p:tav tm="100000">
                                          <p:val>
                                            <p:strVal val="#ppt_w"/>
                                          </p:val>
                                        </p:tav>
                                      </p:tavLst>
                                    </p:anim>
                                    <p:anim calcmode="lin" valueType="num">
                                      <p:cBhvr>
                                        <p:cTn id="73" dur="1000" fill="hold"/>
                                        <p:tgtEl>
                                          <p:spTgt spid="66"/>
                                        </p:tgtEl>
                                        <p:attrNameLst>
                                          <p:attrName>ppt_h</p:attrName>
                                        </p:attrNameLst>
                                      </p:cBhvr>
                                      <p:tavLst>
                                        <p:tav tm="0">
                                          <p:val>
                                            <p:fltVal val="0"/>
                                          </p:val>
                                        </p:tav>
                                        <p:tav tm="100000">
                                          <p:val>
                                            <p:strVal val="#ppt_h"/>
                                          </p:val>
                                        </p:tav>
                                      </p:tavLst>
                                    </p:anim>
                                    <p:anim calcmode="lin" valueType="num">
                                      <p:cBhvr>
                                        <p:cTn id="74" dur="1000" fill="hold"/>
                                        <p:tgtEl>
                                          <p:spTgt spid="66"/>
                                        </p:tgtEl>
                                        <p:attrNameLst>
                                          <p:attrName>style.rotation</p:attrName>
                                        </p:attrNameLst>
                                      </p:cBhvr>
                                      <p:tavLst>
                                        <p:tav tm="0">
                                          <p:val>
                                            <p:fltVal val="90"/>
                                          </p:val>
                                        </p:tav>
                                        <p:tav tm="100000">
                                          <p:val>
                                            <p:fltVal val="0"/>
                                          </p:val>
                                        </p:tav>
                                      </p:tavLst>
                                    </p:anim>
                                    <p:animEffect transition="in" filter="fade">
                                      <p:cBhvr>
                                        <p:cTn id="75" dur="1000"/>
                                        <p:tgtEl>
                                          <p:spTgt spid="66"/>
                                        </p:tgtEl>
                                      </p:cBhvr>
                                    </p:animEffect>
                                  </p:childTnLst>
                                </p:cTn>
                              </p:par>
                              <p:par>
                                <p:cTn id="76" presetID="31" presetClass="entr" presetSubtype="0"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p:cTn id="78" dur="1000" fill="hold"/>
                                        <p:tgtEl>
                                          <p:spTgt spid="54"/>
                                        </p:tgtEl>
                                        <p:attrNameLst>
                                          <p:attrName>ppt_w</p:attrName>
                                        </p:attrNameLst>
                                      </p:cBhvr>
                                      <p:tavLst>
                                        <p:tav tm="0">
                                          <p:val>
                                            <p:fltVal val="0"/>
                                          </p:val>
                                        </p:tav>
                                        <p:tav tm="100000">
                                          <p:val>
                                            <p:strVal val="#ppt_w"/>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style.rotation</p:attrName>
                                        </p:attrNameLst>
                                      </p:cBhvr>
                                      <p:tavLst>
                                        <p:tav tm="0">
                                          <p:val>
                                            <p:fltVal val="90"/>
                                          </p:val>
                                        </p:tav>
                                        <p:tav tm="100000">
                                          <p:val>
                                            <p:fltVal val="0"/>
                                          </p:val>
                                        </p:tav>
                                      </p:tavLst>
                                    </p:anim>
                                    <p:animEffect transition="in" filter="fade">
                                      <p:cBhvr>
                                        <p:cTn id="81"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53"/>
                    </p:tgtEl>
                  </p:cond>
                </p:stCondLst>
                <p:endSync evt="end" delay="0">
                  <p:rtn val="all"/>
                </p:endSync>
                <p:childTnLst>
                  <p:par>
                    <p:cTn id="83" fill="hold">
                      <p:stCondLst>
                        <p:cond delay="0"/>
                      </p:stCondLst>
                      <p:childTnLst>
                        <p:par>
                          <p:cTn id="84" fill="hold">
                            <p:stCondLst>
                              <p:cond delay="0"/>
                            </p:stCondLst>
                            <p:childTnLst>
                              <p:par>
                                <p:cTn id="85" presetID="42" presetClass="path" presetSubtype="0" accel="50000" decel="50000" fill="hold" nodeType="withEffect">
                                  <p:stCondLst>
                                    <p:cond delay="0"/>
                                  </p:stCondLst>
                                  <p:childTnLst>
                                    <p:animMotion origin="layout" path="M 3.33333E-6 2.96296E-6 L 0.31849 0.62014 " pathEditMode="relative" rAng="0" ptsTypes="AA">
                                      <p:cBhvr>
                                        <p:cTn id="86" dur="2000" fill="hold"/>
                                        <p:tgtEl>
                                          <p:spTgt spid="53"/>
                                        </p:tgtEl>
                                        <p:attrNameLst>
                                          <p:attrName>ppt_x</p:attrName>
                                          <p:attrName>ppt_y</p:attrName>
                                        </p:attrNameLst>
                                      </p:cBhvr>
                                      <p:rCtr x="15924" y="30995"/>
                                    </p:animMotion>
                                  </p:childTnLst>
                                </p:cTn>
                              </p:par>
                              <p:par>
                                <p:cTn id="87" presetID="6" presetClass="emph" presetSubtype="0" fill="hold" nodeType="withEffect">
                                  <p:stCondLst>
                                    <p:cond delay="0"/>
                                  </p:stCondLst>
                                  <p:childTnLst>
                                    <p:animScale>
                                      <p:cBhvr>
                                        <p:cTn id="88" dur="2000" fill="hold"/>
                                        <p:tgtEl>
                                          <p:spTgt spid="53"/>
                                        </p:tgtEl>
                                      </p:cBhvr>
                                      <p:by x="50000" y="50000"/>
                                    </p:animScale>
                                  </p:childTnLst>
                                </p:cTn>
                              </p:par>
                            </p:childTnLst>
                          </p:cTn>
                        </p:par>
                      </p:childTnLst>
                    </p:cTn>
                  </p:par>
                </p:childTnLst>
              </p:cTn>
              <p:nextCondLst>
                <p:cond evt="onClick" delay="0">
                  <p:tgtEl>
                    <p:spTgt spid="53"/>
                  </p:tgtEl>
                </p:cond>
              </p:nextCondLst>
            </p:seq>
            <p:seq concurrent="1" nextAc="seek">
              <p:cTn id="89" restart="whenNotActive" fill="hold" evtFilter="cancelBubble" nodeType="interactiveSeq">
                <p:stCondLst>
                  <p:cond evt="onClick" delay="0">
                    <p:tgtEl>
                      <p:spTgt spid="55"/>
                    </p:tgtEl>
                  </p:cond>
                </p:stCondLst>
                <p:endSync evt="end" delay="0">
                  <p:rtn val="all"/>
                </p:endSync>
                <p:childTnLst>
                  <p:par>
                    <p:cTn id="90" fill="hold">
                      <p:stCondLst>
                        <p:cond delay="0"/>
                      </p:stCondLst>
                      <p:childTnLst>
                        <p:par>
                          <p:cTn id="91" fill="hold">
                            <p:stCondLst>
                              <p:cond delay="0"/>
                            </p:stCondLst>
                            <p:childTnLst>
                              <p:par>
                                <p:cTn id="92" presetID="42" presetClass="path" presetSubtype="0" accel="50000" decel="50000" fill="hold" nodeType="withEffect">
                                  <p:stCondLst>
                                    <p:cond delay="0"/>
                                  </p:stCondLst>
                                  <p:childTnLst>
                                    <p:animMotion origin="layout" path="M 3.75E-6 -2.59259E-6 L 0.04622 0.61412 " pathEditMode="relative" rAng="0" ptsTypes="AA">
                                      <p:cBhvr>
                                        <p:cTn id="93" dur="2000" fill="hold"/>
                                        <p:tgtEl>
                                          <p:spTgt spid="55"/>
                                        </p:tgtEl>
                                        <p:attrNameLst>
                                          <p:attrName>ppt_x</p:attrName>
                                          <p:attrName>ppt_y</p:attrName>
                                        </p:attrNameLst>
                                      </p:cBhvr>
                                      <p:rCtr x="2305" y="30694"/>
                                    </p:animMotion>
                                  </p:childTnLst>
                                </p:cTn>
                              </p:par>
                              <p:par>
                                <p:cTn id="94" presetID="6" presetClass="emph" presetSubtype="0" fill="hold" nodeType="withEffect">
                                  <p:stCondLst>
                                    <p:cond delay="0"/>
                                  </p:stCondLst>
                                  <p:childTnLst>
                                    <p:animScale>
                                      <p:cBhvr>
                                        <p:cTn id="95" dur="2000" fill="hold"/>
                                        <p:tgtEl>
                                          <p:spTgt spid="55"/>
                                        </p:tgtEl>
                                      </p:cBhvr>
                                      <p:by x="50000" y="50000"/>
                                    </p:animScale>
                                  </p:childTnLst>
                                </p:cTn>
                              </p:par>
                            </p:childTnLst>
                          </p:cTn>
                        </p:par>
                      </p:childTnLst>
                    </p:cTn>
                  </p:par>
                </p:childTnLst>
              </p:cTn>
              <p:nextCondLst>
                <p:cond evt="onClick" delay="0">
                  <p:tgtEl>
                    <p:spTgt spid="55"/>
                  </p:tgtEl>
                </p:cond>
              </p:nextCondLst>
            </p:seq>
            <p:seq concurrent="1" nextAc="seek">
              <p:cTn id="96" restart="whenNotActive" fill="hold" evtFilter="cancelBubble" nodeType="interactiveSeq">
                <p:stCondLst>
                  <p:cond evt="onClick" delay="0">
                    <p:tgtEl>
                      <p:spTgt spid="56"/>
                    </p:tgtEl>
                  </p:cond>
                </p:stCondLst>
                <p:endSync evt="end" delay="0">
                  <p:rtn val="all"/>
                </p:endSync>
                <p:childTnLst>
                  <p:par>
                    <p:cTn id="97" fill="hold">
                      <p:stCondLst>
                        <p:cond delay="0"/>
                      </p:stCondLst>
                      <p:childTnLst>
                        <p:par>
                          <p:cTn id="98" fill="hold">
                            <p:stCondLst>
                              <p:cond delay="0"/>
                            </p:stCondLst>
                            <p:childTnLst>
                              <p:par>
                                <p:cTn id="99" presetID="42" presetClass="path" presetSubtype="0" accel="50000" decel="50000" fill="hold" nodeType="withEffect">
                                  <p:stCondLst>
                                    <p:cond delay="0"/>
                                  </p:stCondLst>
                                  <p:childTnLst>
                                    <p:animMotion origin="layout" path="M -1.45833E-6 -1.11111E-6 L 0.26693 0.51551 " pathEditMode="relative" rAng="0" ptsTypes="AA">
                                      <p:cBhvr>
                                        <p:cTn id="100" dur="2000" fill="hold"/>
                                        <p:tgtEl>
                                          <p:spTgt spid="56"/>
                                        </p:tgtEl>
                                        <p:attrNameLst>
                                          <p:attrName>ppt_x</p:attrName>
                                          <p:attrName>ppt_y</p:attrName>
                                        </p:attrNameLst>
                                      </p:cBhvr>
                                      <p:rCtr x="13346" y="25764"/>
                                    </p:animMotion>
                                  </p:childTnLst>
                                </p:cTn>
                              </p:par>
                              <p:par>
                                <p:cTn id="101" presetID="6" presetClass="emph" presetSubtype="0" fill="hold" nodeType="withEffect">
                                  <p:stCondLst>
                                    <p:cond delay="0"/>
                                  </p:stCondLst>
                                  <p:childTnLst>
                                    <p:animScale>
                                      <p:cBhvr>
                                        <p:cTn id="102" dur="2000" fill="hold"/>
                                        <p:tgtEl>
                                          <p:spTgt spid="56"/>
                                        </p:tgtEl>
                                      </p:cBhvr>
                                      <p:by x="50000" y="50000"/>
                                    </p:animScale>
                                  </p:childTnLst>
                                </p:cTn>
                              </p:par>
                            </p:childTnLst>
                          </p:cTn>
                        </p:par>
                      </p:childTnLst>
                    </p:cTn>
                  </p:par>
                </p:childTnLst>
              </p:cTn>
              <p:nextCondLst>
                <p:cond evt="onClick" delay="0">
                  <p:tgtEl>
                    <p:spTgt spid="56"/>
                  </p:tgtEl>
                </p:cond>
              </p:nextCondLst>
            </p:seq>
            <p:seq concurrent="1" nextAc="seek">
              <p:cTn id="103" restart="whenNotActive" fill="hold" evtFilter="cancelBubble" nodeType="interactiveSeq">
                <p:stCondLst>
                  <p:cond evt="onClick" delay="0">
                    <p:tgtEl>
                      <p:spTgt spid="57"/>
                    </p:tgtEl>
                  </p:cond>
                </p:stCondLst>
                <p:endSync evt="end" delay="0">
                  <p:rtn val="all"/>
                </p:endSync>
                <p:childTnLst>
                  <p:par>
                    <p:cTn id="104" fill="hold">
                      <p:stCondLst>
                        <p:cond delay="0"/>
                      </p:stCondLst>
                      <p:childTnLst>
                        <p:par>
                          <p:cTn id="105" fill="hold">
                            <p:stCondLst>
                              <p:cond delay="0"/>
                            </p:stCondLst>
                            <p:childTnLst>
                              <p:par>
                                <p:cTn id="106" presetID="42" presetClass="path" presetSubtype="0" accel="50000" decel="50000" fill="hold" nodeType="withEffect">
                                  <p:stCondLst>
                                    <p:cond delay="0"/>
                                  </p:stCondLst>
                                  <p:childTnLst>
                                    <p:animMotion origin="layout" path="M 4.58333E-6 3.7037E-6 L -0.17709 0.62662 " pathEditMode="relative" rAng="0" ptsTypes="AA">
                                      <p:cBhvr>
                                        <p:cTn id="107" dur="2000" fill="hold"/>
                                        <p:tgtEl>
                                          <p:spTgt spid="57"/>
                                        </p:tgtEl>
                                        <p:attrNameLst>
                                          <p:attrName>ppt_x</p:attrName>
                                          <p:attrName>ppt_y</p:attrName>
                                        </p:attrNameLst>
                                      </p:cBhvr>
                                      <p:rCtr x="-8854" y="31319"/>
                                    </p:animMotion>
                                  </p:childTnLst>
                                </p:cTn>
                              </p:par>
                              <p:par>
                                <p:cTn id="108" presetID="6" presetClass="emph" presetSubtype="0" fill="hold" nodeType="withEffect">
                                  <p:stCondLst>
                                    <p:cond delay="0"/>
                                  </p:stCondLst>
                                  <p:childTnLst>
                                    <p:animScale>
                                      <p:cBhvr>
                                        <p:cTn id="109" dur="2000" fill="hold"/>
                                        <p:tgtEl>
                                          <p:spTgt spid="57"/>
                                        </p:tgtEl>
                                      </p:cBhvr>
                                      <p:by x="50000" y="50000"/>
                                    </p:animScale>
                                  </p:childTnLst>
                                </p:cTn>
                              </p:par>
                            </p:childTnLst>
                          </p:cTn>
                        </p:par>
                      </p:childTnLst>
                    </p:cTn>
                  </p:par>
                </p:childTnLst>
              </p:cTn>
              <p:nextCondLst>
                <p:cond evt="onClick" delay="0">
                  <p:tgtEl>
                    <p:spTgt spid="57"/>
                  </p:tgtEl>
                </p:cond>
              </p:nextCondLst>
            </p:seq>
            <p:seq concurrent="1" nextAc="seek">
              <p:cTn id="110" restart="whenNotActive" fill="hold" evtFilter="cancelBubble" nodeType="interactiveSeq">
                <p:stCondLst>
                  <p:cond evt="onClick" delay="0">
                    <p:tgtEl>
                      <p:spTgt spid="58"/>
                    </p:tgtEl>
                  </p:cond>
                </p:stCondLst>
                <p:endSync evt="end" delay="0">
                  <p:rtn val="all"/>
                </p:endSync>
                <p:childTnLst>
                  <p:par>
                    <p:cTn id="111" fill="hold">
                      <p:stCondLst>
                        <p:cond delay="0"/>
                      </p:stCondLst>
                      <p:childTnLst>
                        <p:par>
                          <p:cTn id="112" fill="hold">
                            <p:stCondLst>
                              <p:cond delay="0"/>
                            </p:stCondLst>
                            <p:childTnLst>
                              <p:par>
                                <p:cTn id="113" presetID="42" presetClass="path" presetSubtype="0" accel="50000" decel="50000" fill="hold" nodeType="withEffect">
                                  <p:stCondLst>
                                    <p:cond delay="0"/>
                                  </p:stCondLst>
                                  <p:childTnLst>
                                    <p:animMotion origin="layout" path="M 3.95833E-6 -3.33333E-6 L -0.30404 0.46135 " pathEditMode="relative" rAng="0" ptsTypes="AA">
                                      <p:cBhvr>
                                        <p:cTn id="114" dur="2000" fill="hold"/>
                                        <p:tgtEl>
                                          <p:spTgt spid="58"/>
                                        </p:tgtEl>
                                        <p:attrNameLst>
                                          <p:attrName>ppt_x</p:attrName>
                                          <p:attrName>ppt_y</p:attrName>
                                        </p:attrNameLst>
                                      </p:cBhvr>
                                      <p:rCtr x="-15208" y="23056"/>
                                    </p:animMotion>
                                  </p:childTnLst>
                                </p:cTn>
                              </p:par>
                              <p:par>
                                <p:cTn id="115" presetID="6" presetClass="emph" presetSubtype="0" fill="hold" nodeType="withEffect">
                                  <p:stCondLst>
                                    <p:cond delay="0"/>
                                  </p:stCondLst>
                                  <p:childTnLst>
                                    <p:animScale>
                                      <p:cBhvr>
                                        <p:cTn id="116" dur="2000" fill="hold"/>
                                        <p:tgtEl>
                                          <p:spTgt spid="58"/>
                                        </p:tgtEl>
                                      </p:cBhvr>
                                      <p:by x="50000" y="50000"/>
                                    </p:animScale>
                                  </p:childTnLst>
                                </p:cTn>
                              </p:par>
                            </p:childTnLst>
                          </p:cTn>
                        </p:par>
                      </p:childTnLst>
                    </p:cTn>
                  </p:par>
                </p:childTnLst>
              </p:cTn>
              <p:nextCondLst>
                <p:cond evt="onClick" delay="0">
                  <p:tgtEl>
                    <p:spTgt spid="58"/>
                  </p:tgtEl>
                </p:cond>
              </p:nextCondLst>
            </p:seq>
            <p:seq concurrent="1" nextAc="seek">
              <p:cTn id="117" restart="whenNotActive" fill="hold" evtFilter="cancelBubble" nodeType="interactiveSeq">
                <p:stCondLst>
                  <p:cond evt="onClick" delay="0">
                    <p:tgtEl>
                      <p:spTgt spid="61"/>
                    </p:tgtEl>
                  </p:cond>
                </p:stCondLst>
                <p:endSync evt="end" delay="0">
                  <p:rtn val="all"/>
                </p:endSync>
                <p:childTnLst>
                  <p:par>
                    <p:cTn id="118" fill="hold">
                      <p:stCondLst>
                        <p:cond delay="0"/>
                      </p:stCondLst>
                      <p:childTnLst>
                        <p:par>
                          <p:cTn id="119" fill="hold">
                            <p:stCondLst>
                              <p:cond delay="0"/>
                            </p:stCondLst>
                            <p:childTnLst>
                              <p:par>
                                <p:cTn id="120" presetID="42" presetClass="path" presetSubtype="0" accel="50000" decel="50000" fill="hold" nodeType="withEffect">
                                  <p:stCondLst>
                                    <p:cond delay="0"/>
                                  </p:stCondLst>
                                  <p:childTnLst>
                                    <p:animMotion origin="layout" path="M 3.75E-6 1.11111E-6 L 0.30911 0.37731 " pathEditMode="relative" rAng="0" ptsTypes="AA">
                                      <p:cBhvr>
                                        <p:cTn id="121" dur="2000" fill="hold"/>
                                        <p:tgtEl>
                                          <p:spTgt spid="61"/>
                                        </p:tgtEl>
                                        <p:attrNameLst>
                                          <p:attrName>ppt_x</p:attrName>
                                          <p:attrName>ppt_y</p:attrName>
                                        </p:attrNameLst>
                                      </p:cBhvr>
                                      <p:rCtr x="15456" y="18866"/>
                                    </p:animMotion>
                                  </p:childTnLst>
                                </p:cTn>
                              </p:par>
                              <p:par>
                                <p:cTn id="122" presetID="6" presetClass="emph" presetSubtype="0" fill="hold" nodeType="withEffect">
                                  <p:stCondLst>
                                    <p:cond delay="0"/>
                                  </p:stCondLst>
                                  <p:childTnLst>
                                    <p:animScale>
                                      <p:cBhvr>
                                        <p:cTn id="123" dur="2000" fill="hold"/>
                                        <p:tgtEl>
                                          <p:spTgt spid="61"/>
                                        </p:tgtEl>
                                      </p:cBhvr>
                                      <p:by x="50000" y="50000"/>
                                    </p:animScale>
                                  </p:childTnLst>
                                </p:cTn>
                              </p:par>
                            </p:childTnLst>
                          </p:cTn>
                        </p:par>
                      </p:childTnLst>
                    </p:cTn>
                  </p:par>
                </p:childTnLst>
              </p:cTn>
              <p:nextCondLst>
                <p:cond evt="onClick" delay="0">
                  <p:tgtEl>
                    <p:spTgt spid="61"/>
                  </p:tgtEl>
                </p:cond>
              </p:nextCondLst>
            </p:seq>
            <p:seq concurrent="1" nextAc="seek">
              <p:cTn id="124" restart="whenNotActive" fill="hold" evtFilter="cancelBubble" nodeType="interactiveSeq">
                <p:stCondLst>
                  <p:cond evt="onClick" delay="0">
                    <p:tgtEl>
                      <p:spTgt spid="60"/>
                    </p:tgtEl>
                  </p:cond>
                </p:stCondLst>
                <p:endSync evt="end" delay="0">
                  <p:rtn val="all"/>
                </p:endSync>
                <p:childTnLst>
                  <p:par>
                    <p:cTn id="125" fill="hold">
                      <p:stCondLst>
                        <p:cond delay="0"/>
                      </p:stCondLst>
                      <p:childTnLst>
                        <p:par>
                          <p:cTn id="126" fill="hold">
                            <p:stCondLst>
                              <p:cond delay="0"/>
                            </p:stCondLst>
                            <p:childTnLst>
                              <p:par>
                                <p:cTn id="127" presetID="42" presetClass="path" presetSubtype="0" accel="50000" decel="50000" fill="hold" nodeType="withEffect">
                                  <p:stCondLst>
                                    <p:cond delay="0"/>
                                  </p:stCondLst>
                                  <p:childTnLst>
                                    <p:animMotion origin="layout" path="M 3.54167E-6 4.07407E-6 L 0.63606 0.28194 " pathEditMode="relative" rAng="0" ptsTypes="AA">
                                      <p:cBhvr>
                                        <p:cTn id="128" dur="2000" fill="hold"/>
                                        <p:tgtEl>
                                          <p:spTgt spid="60"/>
                                        </p:tgtEl>
                                        <p:attrNameLst>
                                          <p:attrName>ppt_x</p:attrName>
                                          <p:attrName>ppt_y</p:attrName>
                                        </p:attrNameLst>
                                      </p:cBhvr>
                                      <p:rCtr x="31797" y="14097"/>
                                    </p:animMotion>
                                  </p:childTnLst>
                                </p:cTn>
                              </p:par>
                              <p:par>
                                <p:cTn id="129" presetID="6" presetClass="emph" presetSubtype="0" fill="hold" nodeType="withEffect">
                                  <p:stCondLst>
                                    <p:cond delay="0"/>
                                  </p:stCondLst>
                                  <p:childTnLst>
                                    <p:animScale>
                                      <p:cBhvr>
                                        <p:cTn id="130" dur="2000" fill="hold"/>
                                        <p:tgtEl>
                                          <p:spTgt spid="60"/>
                                        </p:tgtEl>
                                      </p:cBhvr>
                                      <p:by x="50000" y="50000"/>
                                    </p:animScale>
                                  </p:childTnLst>
                                </p:cTn>
                              </p:par>
                            </p:childTnLst>
                          </p:cTn>
                        </p:par>
                      </p:childTnLst>
                    </p:cTn>
                  </p:par>
                </p:childTnLst>
              </p:cTn>
              <p:nextCondLst>
                <p:cond evt="onClick" delay="0">
                  <p:tgtEl>
                    <p:spTgt spid="60"/>
                  </p:tgtEl>
                </p:cond>
              </p:nextCondLst>
            </p:seq>
            <p:seq concurrent="1" nextAc="seek">
              <p:cTn id="131" restart="whenNotActive" fill="hold" evtFilter="cancelBubble" nodeType="interactiveSeq">
                <p:stCondLst>
                  <p:cond evt="onClick" delay="0">
                    <p:tgtEl>
                      <p:spTgt spid="65"/>
                    </p:tgtEl>
                  </p:cond>
                </p:stCondLst>
                <p:endSync evt="end" delay="0">
                  <p:rtn val="all"/>
                </p:endSync>
                <p:childTnLst>
                  <p:par>
                    <p:cTn id="132" fill="hold">
                      <p:stCondLst>
                        <p:cond delay="0"/>
                      </p:stCondLst>
                      <p:childTnLst>
                        <p:par>
                          <p:cTn id="133" fill="hold">
                            <p:stCondLst>
                              <p:cond delay="0"/>
                            </p:stCondLst>
                            <p:childTnLst>
                              <p:par>
                                <p:cTn id="134" presetID="42" presetClass="path" presetSubtype="0" accel="50000" decel="50000" fill="hold" nodeType="withEffect">
                                  <p:stCondLst>
                                    <p:cond delay="0"/>
                                  </p:stCondLst>
                                  <p:childTnLst>
                                    <p:animMotion origin="layout" path="M 1.25E-6 2.96296E-6 L -0.67787 0.34791 " pathEditMode="relative" rAng="0" ptsTypes="AA">
                                      <p:cBhvr>
                                        <p:cTn id="135" dur="2000" fill="hold"/>
                                        <p:tgtEl>
                                          <p:spTgt spid="65"/>
                                        </p:tgtEl>
                                        <p:attrNameLst>
                                          <p:attrName>ppt_x</p:attrName>
                                          <p:attrName>ppt_y</p:attrName>
                                        </p:attrNameLst>
                                      </p:cBhvr>
                                      <p:rCtr x="-33893" y="17384"/>
                                    </p:animMotion>
                                  </p:childTnLst>
                                </p:cTn>
                              </p:par>
                              <p:par>
                                <p:cTn id="136" presetID="6" presetClass="emph" presetSubtype="0" fill="hold" nodeType="withEffect">
                                  <p:stCondLst>
                                    <p:cond delay="0"/>
                                  </p:stCondLst>
                                  <p:childTnLst>
                                    <p:animScale>
                                      <p:cBhvr>
                                        <p:cTn id="137" dur="2000" fill="hold"/>
                                        <p:tgtEl>
                                          <p:spTgt spid="65"/>
                                        </p:tgtEl>
                                      </p:cBhvr>
                                      <p:by x="50000" y="50000"/>
                                    </p:animScale>
                                  </p:childTnLst>
                                </p:cTn>
                              </p:par>
                            </p:childTnLst>
                          </p:cTn>
                        </p:par>
                      </p:childTnLst>
                    </p:cTn>
                  </p:par>
                </p:childTnLst>
              </p:cTn>
              <p:nextCondLst>
                <p:cond evt="onClick" delay="0">
                  <p:tgtEl>
                    <p:spTgt spid="65"/>
                  </p:tgtEl>
                </p:cond>
              </p:nextCondLst>
            </p:seq>
            <p:seq concurrent="1" nextAc="seek">
              <p:cTn id="138" restart="whenNotActive" fill="hold" evtFilter="cancelBubble" nodeType="interactiveSeq">
                <p:stCondLst>
                  <p:cond evt="onClick" delay="0">
                    <p:tgtEl>
                      <p:spTgt spid="54"/>
                    </p:tgtEl>
                  </p:cond>
                </p:stCondLst>
                <p:endSync evt="end" delay="0">
                  <p:rtn val="all"/>
                </p:endSync>
                <p:childTnLst>
                  <p:par>
                    <p:cTn id="139" fill="hold">
                      <p:stCondLst>
                        <p:cond delay="0"/>
                      </p:stCondLst>
                      <p:childTnLst>
                        <p:par>
                          <p:cTn id="140" fill="hold">
                            <p:stCondLst>
                              <p:cond delay="0"/>
                            </p:stCondLst>
                            <p:childTnLst>
                              <p:par>
                                <p:cTn id="141" presetID="42" presetClass="path" presetSubtype="0" accel="50000" decel="50000" fill="hold" nodeType="withEffect">
                                  <p:stCondLst>
                                    <p:cond delay="0"/>
                                  </p:stCondLst>
                                  <p:childTnLst>
                                    <p:animMotion origin="layout" path="M 5E-6 -2.59259E-6 L -0.12123 0.59514 " pathEditMode="relative" rAng="0" ptsTypes="AA">
                                      <p:cBhvr>
                                        <p:cTn id="142" dur="2000" fill="hold"/>
                                        <p:tgtEl>
                                          <p:spTgt spid="54"/>
                                        </p:tgtEl>
                                        <p:attrNameLst>
                                          <p:attrName>ppt_x</p:attrName>
                                          <p:attrName>ppt_y</p:attrName>
                                        </p:attrNameLst>
                                      </p:cBhvr>
                                      <p:rCtr x="-6068" y="29745"/>
                                    </p:animMotion>
                                  </p:childTnLst>
                                </p:cTn>
                              </p:par>
                              <p:par>
                                <p:cTn id="143" presetID="6" presetClass="emph" presetSubtype="0" fill="hold" nodeType="withEffect">
                                  <p:stCondLst>
                                    <p:cond delay="0"/>
                                  </p:stCondLst>
                                  <p:childTnLst>
                                    <p:animScale>
                                      <p:cBhvr>
                                        <p:cTn id="144" dur="2000" fill="hold"/>
                                        <p:tgtEl>
                                          <p:spTgt spid="54"/>
                                        </p:tgtEl>
                                      </p:cBhvr>
                                      <p:by x="50000" y="50000"/>
                                    </p:animScale>
                                  </p:childTnLst>
                                </p:cTn>
                              </p:par>
                            </p:childTnLst>
                          </p:cTn>
                        </p:par>
                      </p:childTnLst>
                    </p:cTn>
                  </p:par>
                </p:childTnLst>
              </p:cTn>
              <p:nextCondLst>
                <p:cond evt="onClick" delay="0">
                  <p:tgtEl>
                    <p:spTgt spid="54"/>
                  </p:tgtEl>
                </p:cond>
              </p:nextCondLst>
            </p:seq>
            <p:seq concurrent="1" nextAc="seek">
              <p:cTn id="145" restart="whenNotActive" fill="hold" evtFilter="cancelBubble" nodeType="interactiveSeq">
                <p:stCondLst>
                  <p:cond evt="onClick" delay="0">
                    <p:tgtEl>
                      <p:spTgt spid="66"/>
                    </p:tgtEl>
                  </p:cond>
                </p:stCondLst>
                <p:endSync evt="end" delay="0">
                  <p:rtn val="all"/>
                </p:endSync>
                <p:childTnLst>
                  <p:par>
                    <p:cTn id="146" fill="hold">
                      <p:stCondLst>
                        <p:cond delay="0"/>
                      </p:stCondLst>
                      <p:childTnLst>
                        <p:par>
                          <p:cTn id="147" fill="hold">
                            <p:stCondLst>
                              <p:cond delay="0"/>
                            </p:stCondLst>
                            <p:childTnLst>
                              <p:par>
                                <p:cTn id="148" presetID="42" presetClass="path" presetSubtype="0" accel="50000" decel="50000" fill="hold" nodeType="withEffect">
                                  <p:stCondLst>
                                    <p:cond delay="0"/>
                                  </p:stCondLst>
                                  <p:childTnLst>
                                    <p:animMotion origin="layout" path="M -2.70833E-6 4.81481E-6 L -0.30364 0.3993 " pathEditMode="relative" rAng="0" ptsTypes="AA">
                                      <p:cBhvr>
                                        <p:cTn id="149" dur="2000" fill="hold"/>
                                        <p:tgtEl>
                                          <p:spTgt spid="66"/>
                                        </p:tgtEl>
                                        <p:attrNameLst>
                                          <p:attrName>ppt_x</p:attrName>
                                          <p:attrName>ppt_y</p:attrName>
                                        </p:attrNameLst>
                                      </p:cBhvr>
                                      <p:rCtr x="-15182" y="19954"/>
                                    </p:animMotion>
                                  </p:childTnLst>
                                </p:cTn>
                              </p:par>
                              <p:par>
                                <p:cTn id="150" presetID="6" presetClass="emph" presetSubtype="0" fill="hold" nodeType="withEffect">
                                  <p:stCondLst>
                                    <p:cond delay="0"/>
                                  </p:stCondLst>
                                  <p:childTnLst>
                                    <p:animScale>
                                      <p:cBhvr>
                                        <p:cTn id="151" dur="2000" fill="hold"/>
                                        <p:tgtEl>
                                          <p:spTgt spid="66"/>
                                        </p:tgtEl>
                                      </p:cBhvr>
                                      <p:by x="50000" y="50000"/>
                                    </p:animScale>
                                  </p:childTnLst>
                                </p:cTn>
                              </p:par>
                            </p:childTnLst>
                          </p:cTn>
                        </p:par>
                      </p:childTnLst>
                    </p:cTn>
                  </p:par>
                </p:childTnLst>
              </p:cTn>
              <p:nextCondLst>
                <p:cond evt="onClick" delay="0">
                  <p:tgtEl>
                    <p:spTgt spid="66"/>
                  </p:tgtEl>
                </p:cond>
              </p:nextCondLst>
            </p:seq>
            <p:seq concurrent="1" nextAc="seek">
              <p:cTn id="152" restart="whenNotActive" fill="hold" evtFilter="cancelBubble" nodeType="interactiveSeq">
                <p:stCondLst>
                  <p:cond evt="onClick" delay="0">
                    <p:tgtEl>
                      <p:spTgt spid="59"/>
                    </p:tgtEl>
                  </p:cond>
                </p:stCondLst>
                <p:endSync evt="end" delay="0">
                  <p:rtn val="all"/>
                </p:endSync>
                <p:childTnLst>
                  <p:par>
                    <p:cTn id="153" fill="hold">
                      <p:stCondLst>
                        <p:cond delay="0"/>
                      </p:stCondLst>
                      <p:childTnLst>
                        <p:par>
                          <p:cTn id="154" fill="hold">
                            <p:stCondLst>
                              <p:cond delay="0"/>
                            </p:stCondLst>
                            <p:childTnLst>
                              <p:par>
                                <p:cTn id="155" presetID="42" presetClass="path" presetSubtype="0" accel="50000" decel="50000" fill="hold" nodeType="withEffect">
                                  <p:stCondLst>
                                    <p:cond delay="0"/>
                                  </p:stCondLst>
                                  <p:childTnLst>
                                    <p:animMotion origin="layout" path="M -3.125E-6 2.96296E-6 L 0.80951 0.37731 " pathEditMode="relative" rAng="0" ptsTypes="AA">
                                      <p:cBhvr>
                                        <p:cTn id="156" dur="2000" fill="hold"/>
                                        <p:tgtEl>
                                          <p:spTgt spid="59"/>
                                        </p:tgtEl>
                                        <p:attrNameLst>
                                          <p:attrName>ppt_x</p:attrName>
                                          <p:attrName>ppt_y</p:attrName>
                                        </p:attrNameLst>
                                      </p:cBhvr>
                                      <p:rCtr x="40469" y="18866"/>
                                    </p:animMotion>
                                  </p:childTnLst>
                                </p:cTn>
                              </p:par>
                              <p:par>
                                <p:cTn id="157" presetID="6" presetClass="emph" presetSubtype="0" fill="hold" nodeType="withEffect">
                                  <p:stCondLst>
                                    <p:cond delay="0"/>
                                  </p:stCondLst>
                                  <p:childTnLst>
                                    <p:animScale>
                                      <p:cBhvr>
                                        <p:cTn id="158" dur="2000" fill="hold"/>
                                        <p:tgtEl>
                                          <p:spTgt spid="59"/>
                                        </p:tgtEl>
                                      </p:cBhvr>
                                      <p:by x="50000" y="50000"/>
                                    </p:animScale>
                                  </p:childTnLst>
                                </p:cTn>
                              </p:par>
                            </p:childTnLst>
                          </p:cTn>
                        </p:par>
                      </p:childTnLst>
                    </p:cTn>
                  </p:par>
                </p:childTnLst>
              </p:cTn>
              <p:nextCondLst>
                <p:cond evt="onClick" delay="0">
                  <p:tgtEl>
                    <p:spTgt spid="59"/>
                  </p:tgtEl>
                </p:cond>
              </p:nextCondLst>
            </p:seq>
            <p:seq concurrent="1" nextAc="seek">
              <p:cTn id="159" restart="whenNotActive" fill="hold" evtFilter="cancelBubble" nodeType="interactiveSeq">
                <p:stCondLst>
                  <p:cond evt="onClick" delay="0">
                    <p:tgtEl>
                      <p:spTgt spid="64"/>
                    </p:tgtEl>
                  </p:cond>
                </p:stCondLst>
                <p:endSync evt="end" delay="0">
                  <p:rtn val="all"/>
                </p:endSync>
                <p:childTnLst>
                  <p:par>
                    <p:cTn id="160" fill="hold">
                      <p:stCondLst>
                        <p:cond delay="0"/>
                      </p:stCondLst>
                      <p:childTnLst>
                        <p:par>
                          <p:cTn id="161" fill="hold">
                            <p:stCondLst>
                              <p:cond delay="0"/>
                            </p:stCondLst>
                            <p:childTnLst>
                              <p:par>
                                <p:cTn id="162" presetID="42" presetClass="path" presetSubtype="0" accel="50000" decel="50000" fill="hold" nodeType="withEffect">
                                  <p:stCondLst>
                                    <p:cond delay="0"/>
                                  </p:stCondLst>
                                  <p:childTnLst>
                                    <p:animMotion origin="layout" path="M 3.75E-6 4.81481E-6 L 0.23632 0.39745 " pathEditMode="relative" rAng="0" ptsTypes="AA">
                                      <p:cBhvr>
                                        <p:cTn id="163" dur="2000" fill="hold"/>
                                        <p:tgtEl>
                                          <p:spTgt spid="64"/>
                                        </p:tgtEl>
                                        <p:attrNameLst>
                                          <p:attrName>ppt_x</p:attrName>
                                          <p:attrName>ppt_y</p:attrName>
                                        </p:attrNameLst>
                                      </p:cBhvr>
                                      <p:rCtr x="11810" y="19861"/>
                                    </p:animMotion>
                                  </p:childTnLst>
                                </p:cTn>
                              </p:par>
                              <p:par>
                                <p:cTn id="164" presetID="6" presetClass="emph" presetSubtype="0" fill="hold" nodeType="withEffect">
                                  <p:stCondLst>
                                    <p:cond delay="0"/>
                                  </p:stCondLst>
                                  <p:childTnLst>
                                    <p:animScale>
                                      <p:cBhvr>
                                        <p:cTn id="165" dur="2000" fill="hold"/>
                                        <p:tgtEl>
                                          <p:spTgt spid="64"/>
                                        </p:tgtEl>
                                      </p:cBhvr>
                                      <p:by x="50000" y="50000"/>
                                    </p:animScale>
                                  </p:childTnLst>
                                </p:cTn>
                              </p:par>
                            </p:childTnLst>
                          </p:cTn>
                        </p:par>
                      </p:childTnLst>
                    </p:cTn>
                  </p:par>
                </p:childTnLst>
              </p:cTn>
              <p:nextCondLst>
                <p:cond evt="onClick" delay="0">
                  <p:tgtEl>
                    <p:spTgt spid="64"/>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790173" y="962153"/>
            <a:ext cx="6611654"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Giải thích lí do em lựa chọn trang phục như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4354885" y="342677"/>
            <a:ext cx="3482230"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0" name="TextBox 9">
            <a:extLst>
              <a:ext uri="{FF2B5EF4-FFF2-40B4-BE49-F238E27FC236}">
                <a16:creationId xmlns:a16="http://schemas.microsoft.com/office/drawing/2014/main" id="{8BAB906A-1694-05DB-A671-51D0AA73C0B5}"/>
              </a:ext>
            </a:extLst>
          </p:cNvPr>
          <p:cNvSpPr txBox="1"/>
          <p:nvPr/>
        </p:nvSpPr>
        <p:spPr>
          <a:xfrm>
            <a:off x="2679897" y="1628022"/>
            <a:ext cx="6958746"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Trời mưa, em cần trang phục đi mưa để không làm ướt quần áo, ướt người. Đó là áo mưa và ủng</a:t>
            </a:r>
          </a:p>
        </p:txBody>
      </p:sp>
      <p:sp>
        <p:nvSpPr>
          <p:cNvPr id="13" name="TextBox 12">
            <a:extLst>
              <a:ext uri="{FF2B5EF4-FFF2-40B4-BE49-F238E27FC236}">
                <a16:creationId xmlns:a16="http://schemas.microsoft.com/office/drawing/2014/main" id="{8BAB906A-1694-05DB-A671-51D0AA73C0B5}"/>
              </a:ext>
            </a:extLst>
          </p:cNvPr>
          <p:cNvSpPr txBox="1"/>
          <p:nvPr/>
        </p:nvSpPr>
        <p:spPr>
          <a:xfrm>
            <a:off x="1280575" y="5323108"/>
            <a:ext cx="1477217"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Áo mưa</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14" name="Group 13"/>
          <p:cNvGrpSpPr/>
          <p:nvPr/>
        </p:nvGrpSpPr>
        <p:grpSpPr>
          <a:xfrm>
            <a:off x="3943672" y="2928867"/>
            <a:ext cx="4784781" cy="3273934"/>
            <a:chOff x="721155" y="1889561"/>
            <a:chExt cx="3577884" cy="2174908"/>
          </a:xfrm>
        </p:grpSpPr>
        <p:pic>
          <p:nvPicPr>
            <p:cNvPr id="15" name="Picture 1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21155" y="1889561"/>
              <a:ext cx="3577884" cy="217490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6" name="Oval 15"/>
            <p:cNvSpPr/>
            <p:nvPr/>
          </p:nvSpPr>
          <p:spPr>
            <a:xfrm>
              <a:off x="866193" y="1966486"/>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A</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17" name="Group 16"/>
          <p:cNvGrpSpPr/>
          <p:nvPr/>
        </p:nvGrpSpPr>
        <p:grpSpPr>
          <a:xfrm>
            <a:off x="774153" y="2964140"/>
            <a:ext cx="2413132" cy="2380057"/>
            <a:chOff x="2391988" y="1055601"/>
            <a:chExt cx="1845348" cy="1646388"/>
          </a:xfrm>
        </p:grpSpPr>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91988" y="1055601"/>
              <a:ext cx="1845348" cy="1646388"/>
            </a:xfrm>
            <a:prstGeom prst="rect">
              <a:avLst/>
            </a:prstGeom>
          </p:spPr>
        </p:pic>
        <p:sp>
          <p:nvSpPr>
            <p:cNvPr id="19" name="Oval 18"/>
            <p:cNvSpPr/>
            <p:nvPr/>
          </p:nvSpPr>
          <p:spPr>
            <a:xfrm>
              <a:off x="2902108" y="2202858"/>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2</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20" name="Group 19"/>
          <p:cNvGrpSpPr/>
          <p:nvPr/>
        </p:nvGrpSpPr>
        <p:grpSpPr>
          <a:xfrm>
            <a:off x="9401827" y="3353781"/>
            <a:ext cx="1681205" cy="1536960"/>
            <a:chOff x="8295332" y="2786009"/>
            <a:chExt cx="1681205" cy="1536960"/>
          </a:xfrm>
        </p:grpSpPr>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5332" y="2786009"/>
              <a:ext cx="1681205" cy="1536960"/>
            </a:xfrm>
            <a:prstGeom prst="rect">
              <a:avLst/>
            </a:prstGeom>
          </p:spPr>
        </p:pic>
        <p:sp>
          <p:nvSpPr>
            <p:cNvPr id="22" name="Oval 21"/>
            <p:cNvSpPr/>
            <p:nvPr/>
          </p:nvSpPr>
          <p:spPr>
            <a:xfrm>
              <a:off x="8675598" y="373422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23" name="TextBox 22"/>
            <p:cNvSpPr txBox="1"/>
            <p:nvPr/>
          </p:nvSpPr>
          <p:spPr>
            <a:xfrm>
              <a:off x="8638051" y="375928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11</a:t>
              </a:r>
              <a:endParaRPr lang="en-US">
                <a:solidFill>
                  <a:srgbClr val="00B050"/>
                </a:solidFill>
                <a:latin typeface="Roboto Black" panose="02000000000000000000" pitchFamily="2" charset="0"/>
                <a:ea typeface="Roboto Black" panose="02000000000000000000" pitchFamily="2" charset="0"/>
              </a:endParaRPr>
            </a:p>
          </p:txBody>
        </p:sp>
      </p:grpSp>
      <p:sp>
        <p:nvSpPr>
          <p:cNvPr id="25" name="TextBox 24">
            <a:extLst>
              <a:ext uri="{FF2B5EF4-FFF2-40B4-BE49-F238E27FC236}">
                <a16:creationId xmlns:a16="http://schemas.microsoft.com/office/drawing/2014/main" id="{8BAB906A-1694-05DB-A671-51D0AA73C0B5}"/>
              </a:ext>
            </a:extLst>
          </p:cNvPr>
          <p:cNvSpPr txBox="1"/>
          <p:nvPr/>
        </p:nvSpPr>
        <p:spPr>
          <a:xfrm>
            <a:off x="10169659" y="5323108"/>
            <a:ext cx="80033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Ủng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2263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14" presetClass="entr" presetSubtype="1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31"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90"/>
                                          </p:val>
                                        </p:tav>
                                        <p:tav tm="100000">
                                          <p:val>
                                            <p:fltVal val="0"/>
                                          </p:val>
                                        </p:tav>
                                      </p:tavLst>
                                    </p:anim>
                                    <p:animEffect transition="in" filter="fade">
                                      <p:cBhvr>
                                        <p:cTn id="31" dur="1000"/>
                                        <p:tgtEl>
                                          <p:spTgt spid="20"/>
                                        </p:tgtEl>
                                      </p:cBhvr>
                                    </p:animEffect>
                                  </p:childTnLst>
                                </p:cTn>
                              </p:par>
                              <p:par>
                                <p:cTn id="32" presetID="31"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P spid="1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26169" y="809193"/>
            <a:ext cx="6611654"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Giải thích lí do em lựa chọn trang phục như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4356089" y="163157"/>
            <a:ext cx="3482230"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0" name="TextBox 9">
            <a:extLst>
              <a:ext uri="{FF2B5EF4-FFF2-40B4-BE49-F238E27FC236}">
                <a16:creationId xmlns:a16="http://schemas.microsoft.com/office/drawing/2014/main" id="{8BAB906A-1694-05DB-A671-51D0AA73C0B5}"/>
              </a:ext>
            </a:extLst>
          </p:cNvPr>
          <p:cNvSpPr txBox="1"/>
          <p:nvPr/>
        </p:nvSpPr>
        <p:spPr>
          <a:xfrm>
            <a:off x="2099339" y="1237869"/>
            <a:ext cx="7980888"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Trời nắng nóng, em cần trang phục ngắn, mỏng, thoáng mát. Đó là áo </a:t>
            </a:r>
            <a:r>
              <a:rPr lang="en-US" altLang="zh-CN" sz="2400">
                <a:solidFill>
                  <a:srgbClr val="002060"/>
                </a:solidFill>
                <a:latin typeface="Roboto" panose="02000000000000000000" pitchFamily="2" charset="0"/>
                <a:ea typeface="Roboto" panose="02000000000000000000" pitchFamily="2" charset="0"/>
              </a:rPr>
              <a:t>ngắn</a:t>
            </a:r>
            <a:r>
              <a:rPr lang="vi-VN" altLang="zh-CN" sz="2400">
                <a:solidFill>
                  <a:srgbClr val="002060"/>
                </a:solidFill>
                <a:latin typeface="Roboto" panose="02000000000000000000" pitchFamily="2" charset="0"/>
                <a:ea typeface="Roboto" panose="02000000000000000000" pitchFamily="2" charset="0"/>
              </a:rPr>
              <a:t> tay, quần soóc, váy và dép quai hậu</a:t>
            </a:r>
          </a:p>
        </p:txBody>
      </p:sp>
      <p:sp>
        <p:nvSpPr>
          <p:cNvPr id="13" name="TextBox 12">
            <a:extLst>
              <a:ext uri="{FF2B5EF4-FFF2-40B4-BE49-F238E27FC236}">
                <a16:creationId xmlns:a16="http://schemas.microsoft.com/office/drawing/2014/main" id="{8BAB906A-1694-05DB-A671-51D0AA73C0B5}"/>
              </a:ext>
            </a:extLst>
          </p:cNvPr>
          <p:cNvSpPr txBox="1"/>
          <p:nvPr/>
        </p:nvSpPr>
        <p:spPr>
          <a:xfrm>
            <a:off x="1417792" y="4166296"/>
            <a:ext cx="1899760" cy="461665"/>
          </a:xfrm>
          <a:prstGeom prst="rect">
            <a:avLst/>
          </a:prstGeom>
          <a:noFill/>
        </p:spPr>
        <p:txBody>
          <a:bodyPr wrap="square" rtlCol="0">
            <a:spAutoFit/>
          </a:bodyPr>
          <a:lstStyle/>
          <a:p>
            <a:pPr lvl="0" algn="ctr">
              <a:defRPr/>
            </a:pPr>
            <a:r>
              <a:rPr lang="vi-VN" altLang="zh-CN" sz="2400" noProof="0">
                <a:solidFill>
                  <a:srgbClr val="002060"/>
                </a:solidFill>
                <a:latin typeface="Roboto" panose="02000000000000000000" pitchFamily="2" charset="0"/>
                <a:ea typeface="Roboto" panose="02000000000000000000" pitchFamily="2" charset="0"/>
              </a:rPr>
              <a:t>Áo </a:t>
            </a:r>
            <a:r>
              <a:rPr lang="en-US" altLang="zh-CN" sz="2400" noProof="0">
                <a:solidFill>
                  <a:srgbClr val="002060"/>
                </a:solidFill>
                <a:latin typeface="Roboto" panose="02000000000000000000" pitchFamily="2" charset="0"/>
                <a:ea typeface="Roboto" panose="02000000000000000000" pitchFamily="2" charset="0"/>
              </a:rPr>
              <a:t>ngắn</a:t>
            </a:r>
            <a:r>
              <a:rPr lang="vi-VN" altLang="zh-CN" sz="2400" noProof="0">
                <a:solidFill>
                  <a:srgbClr val="002060"/>
                </a:solidFill>
                <a:latin typeface="Roboto" panose="02000000000000000000" pitchFamily="2" charset="0"/>
                <a:ea typeface="Roboto" panose="02000000000000000000" pitchFamily="2" charset="0"/>
              </a:rPr>
              <a:t> tay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5" name="TextBox 24">
            <a:extLst>
              <a:ext uri="{FF2B5EF4-FFF2-40B4-BE49-F238E27FC236}">
                <a16:creationId xmlns:a16="http://schemas.microsoft.com/office/drawing/2014/main" id="{8BAB906A-1694-05DB-A671-51D0AA73C0B5}"/>
              </a:ext>
            </a:extLst>
          </p:cNvPr>
          <p:cNvSpPr txBox="1"/>
          <p:nvPr/>
        </p:nvSpPr>
        <p:spPr>
          <a:xfrm>
            <a:off x="4117880" y="4138602"/>
            <a:ext cx="1971903"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Dép quai hậu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26" name="Group 25"/>
          <p:cNvGrpSpPr/>
          <p:nvPr/>
        </p:nvGrpSpPr>
        <p:grpSpPr>
          <a:xfrm>
            <a:off x="6890113" y="2798689"/>
            <a:ext cx="5023428" cy="3436333"/>
            <a:chOff x="4101142" y="2471821"/>
            <a:chExt cx="3577884" cy="2320370"/>
          </a:xfrm>
        </p:grpSpPr>
        <p:pic>
          <p:nvPicPr>
            <p:cNvPr id="27" name="Picture 2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101142" y="2471821"/>
              <a:ext cx="3577884" cy="232037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8" name="Oval 27"/>
            <p:cNvSpPr/>
            <p:nvPr/>
          </p:nvSpPr>
          <p:spPr>
            <a:xfrm>
              <a:off x="4194895" y="2584308"/>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B</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29" name="Group 28"/>
          <p:cNvGrpSpPr/>
          <p:nvPr/>
        </p:nvGrpSpPr>
        <p:grpSpPr>
          <a:xfrm>
            <a:off x="453639" y="2460496"/>
            <a:ext cx="1800581" cy="1646388"/>
            <a:chOff x="294183" y="1102694"/>
            <a:chExt cx="1800581" cy="1646388"/>
          </a:xfrm>
        </p:grpSpPr>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183" y="1102694"/>
              <a:ext cx="1800581" cy="1646388"/>
            </a:xfrm>
            <a:prstGeom prst="rect">
              <a:avLst/>
            </a:prstGeom>
          </p:spPr>
        </p:pic>
        <p:sp>
          <p:nvSpPr>
            <p:cNvPr id="31" name="Oval 30"/>
            <p:cNvSpPr/>
            <p:nvPr/>
          </p:nvSpPr>
          <p:spPr>
            <a:xfrm>
              <a:off x="735436" y="220531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B050"/>
                  </a:solidFill>
                  <a:latin typeface="Roboto Black" panose="02000000000000000000" pitchFamily="2" charset="0"/>
                  <a:ea typeface="Roboto Black" panose="02000000000000000000" pitchFamily="2" charset="0"/>
                </a:rPr>
                <a:t>1</a:t>
              </a:r>
            </a:p>
          </p:txBody>
        </p:sp>
      </p:grpSp>
      <p:grpSp>
        <p:nvGrpSpPr>
          <p:cNvPr id="32" name="Group 31"/>
          <p:cNvGrpSpPr/>
          <p:nvPr/>
        </p:nvGrpSpPr>
        <p:grpSpPr>
          <a:xfrm>
            <a:off x="3414516" y="4773277"/>
            <a:ext cx="1840374" cy="1646388"/>
            <a:chOff x="4385541" y="1184760"/>
            <a:chExt cx="1840374" cy="1646388"/>
          </a:xfrm>
        </p:grpSpPr>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5541" y="1184760"/>
              <a:ext cx="1840374" cy="1646388"/>
            </a:xfrm>
            <a:prstGeom prst="rect">
              <a:avLst/>
            </a:prstGeom>
          </p:spPr>
        </p:pic>
        <p:sp>
          <p:nvSpPr>
            <p:cNvPr id="35" name="Oval 34"/>
            <p:cNvSpPr/>
            <p:nvPr/>
          </p:nvSpPr>
          <p:spPr>
            <a:xfrm>
              <a:off x="4768692" y="220285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3</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36" name="Group 35"/>
          <p:cNvGrpSpPr/>
          <p:nvPr/>
        </p:nvGrpSpPr>
        <p:grpSpPr>
          <a:xfrm>
            <a:off x="2194746" y="2494751"/>
            <a:ext cx="1800581" cy="1646388"/>
            <a:chOff x="7980268" y="1081644"/>
            <a:chExt cx="1800581" cy="1646388"/>
          </a:xfrm>
        </p:grpSpPr>
        <p:pic>
          <p:nvPicPr>
            <p:cNvPr id="37" name="Picture 3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80268" y="1081644"/>
              <a:ext cx="1800581" cy="1646388"/>
            </a:xfrm>
            <a:prstGeom prst="rect">
              <a:avLst/>
            </a:prstGeom>
          </p:spPr>
        </p:pic>
        <p:sp>
          <p:nvSpPr>
            <p:cNvPr id="38" name="Oval 37"/>
            <p:cNvSpPr/>
            <p:nvPr/>
          </p:nvSpPr>
          <p:spPr>
            <a:xfrm>
              <a:off x="8412450" y="2259191"/>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5</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39" name="Group 38"/>
          <p:cNvGrpSpPr/>
          <p:nvPr/>
        </p:nvGrpSpPr>
        <p:grpSpPr>
          <a:xfrm>
            <a:off x="1393109" y="4897225"/>
            <a:ext cx="1845348" cy="1646388"/>
            <a:chOff x="10172226" y="1164095"/>
            <a:chExt cx="1845348" cy="1646388"/>
          </a:xfrm>
        </p:grpSpPr>
        <p:pic>
          <p:nvPicPr>
            <p:cNvPr id="40" name="Picture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2226" y="1164095"/>
              <a:ext cx="1845348" cy="1646388"/>
            </a:xfrm>
            <a:prstGeom prst="rect">
              <a:avLst/>
            </a:prstGeom>
          </p:spPr>
        </p:pic>
        <p:sp>
          <p:nvSpPr>
            <p:cNvPr id="41" name="Oval 40"/>
            <p:cNvSpPr/>
            <p:nvPr/>
          </p:nvSpPr>
          <p:spPr>
            <a:xfrm>
              <a:off x="10422207" y="1944787"/>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6</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42" name="Group 41"/>
          <p:cNvGrpSpPr/>
          <p:nvPr/>
        </p:nvGrpSpPr>
        <p:grpSpPr>
          <a:xfrm>
            <a:off x="4170427" y="2563658"/>
            <a:ext cx="1720997" cy="1333027"/>
            <a:chOff x="10208978" y="2875801"/>
            <a:chExt cx="1720997" cy="1333027"/>
          </a:xfrm>
        </p:grpSpPr>
        <p:pic>
          <p:nvPicPr>
            <p:cNvPr id="43" name="Picture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08978" y="2875801"/>
              <a:ext cx="1720997" cy="1333027"/>
            </a:xfrm>
            <a:prstGeom prst="rect">
              <a:avLst/>
            </a:prstGeom>
          </p:spPr>
        </p:pic>
        <p:sp>
          <p:nvSpPr>
            <p:cNvPr id="44" name="Oval 43"/>
            <p:cNvSpPr/>
            <p:nvPr/>
          </p:nvSpPr>
          <p:spPr>
            <a:xfrm>
              <a:off x="10422207" y="3519516"/>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45" name="TextBox 44"/>
            <p:cNvSpPr txBox="1"/>
            <p:nvPr/>
          </p:nvSpPr>
          <p:spPr>
            <a:xfrm>
              <a:off x="10366661" y="353476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12</a:t>
              </a:r>
              <a:endParaRPr lang="en-US">
                <a:solidFill>
                  <a:srgbClr val="00B050"/>
                </a:solidFill>
                <a:latin typeface="Roboto Black" panose="02000000000000000000" pitchFamily="2" charset="0"/>
                <a:ea typeface="Roboto Black" panose="02000000000000000000" pitchFamily="2" charset="0"/>
              </a:endParaRPr>
            </a:p>
          </p:txBody>
        </p:sp>
      </p:grpSp>
      <p:sp>
        <p:nvSpPr>
          <p:cNvPr id="46" name="TextBox 45">
            <a:extLst>
              <a:ext uri="{FF2B5EF4-FFF2-40B4-BE49-F238E27FC236}">
                <a16:creationId xmlns:a16="http://schemas.microsoft.com/office/drawing/2014/main" id="{8BAB906A-1694-05DB-A671-51D0AA73C0B5}"/>
              </a:ext>
            </a:extLst>
          </p:cNvPr>
          <p:cNvSpPr txBox="1"/>
          <p:nvPr/>
        </p:nvSpPr>
        <p:spPr>
          <a:xfrm>
            <a:off x="1781461" y="6235022"/>
            <a:ext cx="867815"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Váy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7" name="TextBox 46">
            <a:extLst>
              <a:ext uri="{FF2B5EF4-FFF2-40B4-BE49-F238E27FC236}">
                <a16:creationId xmlns:a16="http://schemas.microsoft.com/office/drawing/2014/main" id="{8BAB906A-1694-05DB-A671-51D0AA73C0B5}"/>
              </a:ext>
            </a:extLst>
          </p:cNvPr>
          <p:cNvSpPr txBox="1"/>
          <p:nvPr/>
        </p:nvSpPr>
        <p:spPr>
          <a:xfrm>
            <a:off x="3466888" y="6216470"/>
            <a:ext cx="1735629"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Quần soóc</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5916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6" presetClass="entr" presetSubtype="16"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circle(in)">
                                      <p:cBhvr>
                                        <p:cTn id="18" dur="2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3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1000" fill="hold"/>
                                        <p:tgtEl>
                                          <p:spTgt spid="29"/>
                                        </p:tgtEl>
                                        <p:attrNameLst>
                                          <p:attrName>ppt_w</p:attrName>
                                        </p:attrNameLst>
                                      </p:cBhvr>
                                      <p:tavLst>
                                        <p:tav tm="0">
                                          <p:val>
                                            <p:fltVal val="0"/>
                                          </p:val>
                                        </p:tav>
                                        <p:tav tm="100000">
                                          <p:val>
                                            <p:strVal val="#ppt_w"/>
                                          </p:val>
                                        </p:tav>
                                      </p:tavLst>
                                    </p:anim>
                                    <p:anim calcmode="lin" valueType="num">
                                      <p:cBhvr>
                                        <p:cTn id="30" dur="1000" fill="hold"/>
                                        <p:tgtEl>
                                          <p:spTgt spid="29"/>
                                        </p:tgtEl>
                                        <p:attrNameLst>
                                          <p:attrName>ppt_h</p:attrName>
                                        </p:attrNameLst>
                                      </p:cBhvr>
                                      <p:tavLst>
                                        <p:tav tm="0">
                                          <p:val>
                                            <p:fltVal val="0"/>
                                          </p:val>
                                        </p:tav>
                                        <p:tav tm="100000">
                                          <p:val>
                                            <p:strVal val="#ppt_h"/>
                                          </p:val>
                                        </p:tav>
                                      </p:tavLst>
                                    </p:anim>
                                    <p:anim calcmode="lin" valueType="num">
                                      <p:cBhvr>
                                        <p:cTn id="31" dur="1000" fill="hold"/>
                                        <p:tgtEl>
                                          <p:spTgt spid="29"/>
                                        </p:tgtEl>
                                        <p:attrNameLst>
                                          <p:attrName>style.rotation</p:attrName>
                                        </p:attrNameLst>
                                      </p:cBhvr>
                                      <p:tavLst>
                                        <p:tav tm="0">
                                          <p:val>
                                            <p:fltVal val="90"/>
                                          </p:val>
                                        </p:tav>
                                        <p:tav tm="100000">
                                          <p:val>
                                            <p:fltVal val="0"/>
                                          </p:val>
                                        </p:tav>
                                      </p:tavLst>
                                    </p:anim>
                                    <p:animEffect transition="in" filter="fade">
                                      <p:cBhvr>
                                        <p:cTn id="32" dur="1000"/>
                                        <p:tgtEl>
                                          <p:spTgt spid="29"/>
                                        </p:tgtEl>
                                      </p:cBhvr>
                                    </p:animEffect>
                                  </p:childTnLst>
                                </p:cTn>
                              </p:par>
                              <p:par>
                                <p:cTn id="33" presetID="3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1000" fill="hold"/>
                                        <p:tgtEl>
                                          <p:spTgt spid="32"/>
                                        </p:tgtEl>
                                        <p:attrNameLst>
                                          <p:attrName>ppt_w</p:attrName>
                                        </p:attrNameLst>
                                      </p:cBhvr>
                                      <p:tavLst>
                                        <p:tav tm="0">
                                          <p:val>
                                            <p:fltVal val="0"/>
                                          </p:val>
                                        </p:tav>
                                        <p:tav tm="100000">
                                          <p:val>
                                            <p:strVal val="#ppt_w"/>
                                          </p:val>
                                        </p:tav>
                                      </p:tavLst>
                                    </p:anim>
                                    <p:anim calcmode="lin" valueType="num">
                                      <p:cBhvr>
                                        <p:cTn id="36" dur="1000" fill="hold"/>
                                        <p:tgtEl>
                                          <p:spTgt spid="32"/>
                                        </p:tgtEl>
                                        <p:attrNameLst>
                                          <p:attrName>ppt_h</p:attrName>
                                        </p:attrNameLst>
                                      </p:cBhvr>
                                      <p:tavLst>
                                        <p:tav tm="0">
                                          <p:val>
                                            <p:fltVal val="0"/>
                                          </p:val>
                                        </p:tav>
                                        <p:tav tm="100000">
                                          <p:val>
                                            <p:strVal val="#ppt_h"/>
                                          </p:val>
                                        </p:tav>
                                      </p:tavLst>
                                    </p:anim>
                                    <p:anim calcmode="lin" valueType="num">
                                      <p:cBhvr>
                                        <p:cTn id="37" dur="1000" fill="hold"/>
                                        <p:tgtEl>
                                          <p:spTgt spid="32"/>
                                        </p:tgtEl>
                                        <p:attrNameLst>
                                          <p:attrName>style.rotation</p:attrName>
                                        </p:attrNameLst>
                                      </p:cBhvr>
                                      <p:tavLst>
                                        <p:tav tm="0">
                                          <p:val>
                                            <p:fltVal val="90"/>
                                          </p:val>
                                        </p:tav>
                                        <p:tav tm="100000">
                                          <p:val>
                                            <p:fltVal val="0"/>
                                          </p:val>
                                        </p:tav>
                                      </p:tavLst>
                                    </p:anim>
                                    <p:animEffect transition="in" filter="fade">
                                      <p:cBhvr>
                                        <p:cTn id="38" dur="1000"/>
                                        <p:tgtEl>
                                          <p:spTgt spid="32"/>
                                        </p:tgtEl>
                                      </p:cBhvr>
                                    </p:animEffect>
                                  </p:childTnLst>
                                </p:cTn>
                              </p:par>
                              <p:par>
                                <p:cTn id="39" presetID="31" presetClass="entr" presetSubtype="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1000" fill="hold"/>
                                        <p:tgtEl>
                                          <p:spTgt spid="36"/>
                                        </p:tgtEl>
                                        <p:attrNameLst>
                                          <p:attrName>ppt_w</p:attrName>
                                        </p:attrNameLst>
                                      </p:cBhvr>
                                      <p:tavLst>
                                        <p:tav tm="0">
                                          <p:val>
                                            <p:fltVal val="0"/>
                                          </p:val>
                                        </p:tav>
                                        <p:tav tm="100000">
                                          <p:val>
                                            <p:strVal val="#ppt_w"/>
                                          </p:val>
                                        </p:tav>
                                      </p:tavLst>
                                    </p:anim>
                                    <p:anim calcmode="lin" valueType="num">
                                      <p:cBhvr>
                                        <p:cTn id="42" dur="1000" fill="hold"/>
                                        <p:tgtEl>
                                          <p:spTgt spid="36"/>
                                        </p:tgtEl>
                                        <p:attrNameLst>
                                          <p:attrName>ppt_h</p:attrName>
                                        </p:attrNameLst>
                                      </p:cBhvr>
                                      <p:tavLst>
                                        <p:tav tm="0">
                                          <p:val>
                                            <p:fltVal val="0"/>
                                          </p:val>
                                        </p:tav>
                                        <p:tav tm="100000">
                                          <p:val>
                                            <p:strVal val="#ppt_h"/>
                                          </p:val>
                                        </p:tav>
                                      </p:tavLst>
                                    </p:anim>
                                    <p:anim calcmode="lin" valueType="num">
                                      <p:cBhvr>
                                        <p:cTn id="43" dur="1000" fill="hold"/>
                                        <p:tgtEl>
                                          <p:spTgt spid="36"/>
                                        </p:tgtEl>
                                        <p:attrNameLst>
                                          <p:attrName>style.rotation</p:attrName>
                                        </p:attrNameLst>
                                      </p:cBhvr>
                                      <p:tavLst>
                                        <p:tav tm="0">
                                          <p:val>
                                            <p:fltVal val="90"/>
                                          </p:val>
                                        </p:tav>
                                        <p:tav tm="100000">
                                          <p:val>
                                            <p:fltVal val="0"/>
                                          </p:val>
                                        </p:tav>
                                      </p:tavLst>
                                    </p:anim>
                                    <p:animEffect transition="in" filter="fade">
                                      <p:cBhvr>
                                        <p:cTn id="44" dur="1000"/>
                                        <p:tgtEl>
                                          <p:spTgt spid="36"/>
                                        </p:tgtEl>
                                      </p:cBhvr>
                                    </p:animEffect>
                                  </p:childTnLst>
                                </p:cTn>
                              </p:par>
                              <p:par>
                                <p:cTn id="45" presetID="31" presetClass="entr" presetSubtype="0"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1000" fill="hold"/>
                                        <p:tgtEl>
                                          <p:spTgt spid="39"/>
                                        </p:tgtEl>
                                        <p:attrNameLst>
                                          <p:attrName>ppt_w</p:attrName>
                                        </p:attrNameLst>
                                      </p:cBhvr>
                                      <p:tavLst>
                                        <p:tav tm="0">
                                          <p:val>
                                            <p:fltVal val="0"/>
                                          </p:val>
                                        </p:tav>
                                        <p:tav tm="100000">
                                          <p:val>
                                            <p:strVal val="#ppt_w"/>
                                          </p:val>
                                        </p:tav>
                                      </p:tavLst>
                                    </p:anim>
                                    <p:anim calcmode="lin" valueType="num">
                                      <p:cBhvr>
                                        <p:cTn id="48" dur="1000" fill="hold"/>
                                        <p:tgtEl>
                                          <p:spTgt spid="39"/>
                                        </p:tgtEl>
                                        <p:attrNameLst>
                                          <p:attrName>ppt_h</p:attrName>
                                        </p:attrNameLst>
                                      </p:cBhvr>
                                      <p:tavLst>
                                        <p:tav tm="0">
                                          <p:val>
                                            <p:fltVal val="0"/>
                                          </p:val>
                                        </p:tav>
                                        <p:tav tm="100000">
                                          <p:val>
                                            <p:strVal val="#ppt_h"/>
                                          </p:val>
                                        </p:tav>
                                      </p:tavLst>
                                    </p:anim>
                                    <p:anim calcmode="lin" valueType="num">
                                      <p:cBhvr>
                                        <p:cTn id="49" dur="1000" fill="hold"/>
                                        <p:tgtEl>
                                          <p:spTgt spid="39"/>
                                        </p:tgtEl>
                                        <p:attrNameLst>
                                          <p:attrName>style.rotation</p:attrName>
                                        </p:attrNameLst>
                                      </p:cBhvr>
                                      <p:tavLst>
                                        <p:tav tm="0">
                                          <p:val>
                                            <p:fltVal val="90"/>
                                          </p:val>
                                        </p:tav>
                                        <p:tav tm="100000">
                                          <p:val>
                                            <p:fltVal val="0"/>
                                          </p:val>
                                        </p:tav>
                                      </p:tavLst>
                                    </p:anim>
                                    <p:animEffect transition="in" filter="fade">
                                      <p:cBhvr>
                                        <p:cTn id="50" dur="1000"/>
                                        <p:tgtEl>
                                          <p:spTgt spid="39"/>
                                        </p:tgtEl>
                                      </p:cBhvr>
                                    </p:animEffect>
                                  </p:childTnLst>
                                </p:cTn>
                              </p:par>
                              <p:par>
                                <p:cTn id="51" presetID="31" presetClass="entr" presetSubtype="0"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1000" fill="hold"/>
                                        <p:tgtEl>
                                          <p:spTgt spid="42"/>
                                        </p:tgtEl>
                                        <p:attrNameLst>
                                          <p:attrName>ppt_w</p:attrName>
                                        </p:attrNameLst>
                                      </p:cBhvr>
                                      <p:tavLst>
                                        <p:tav tm="0">
                                          <p:val>
                                            <p:fltVal val="0"/>
                                          </p:val>
                                        </p:tav>
                                        <p:tav tm="100000">
                                          <p:val>
                                            <p:strVal val="#ppt_w"/>
                                          </p:val>
                                        </p:tav>
                                      </p:tavLst>
                                    </p:anim>
                                    <p:anim calcmode="lin" valueType="num">
                                      <p:cBhvr>
                                        <p:cTn id="54" dur="1000" fill="hold"/>
                                        <p:tgtEl>
                                          <p:spTgt spid="42"/>
                                        </p:tgtEl>
                                        <p:attrNameLst>
                                          <p:attrName>ppt_h</p:attrName>
                                        </p:attrNameLst>
                                      </p:cBhvr>
                                      <p:tavLst>
                                        <p:tav tm="0">
                                          <p:val>
                                            <p:fltVal val="0"/>
                                          </p:val>
                                        </p:tav>
                                        <p:tav tm="100000">
                                          <p:val>
                                            <p:strVal val="#ppt_h"/>
                                          </p:val>
                                        </p:tav>
                                      </p:tavLst>
                                    </p:anim>
                                    <p:anim calcmode="lin" valueType="num">
                                      <p:cBhvr>
                                        <p:cTn id="55" dur="1000" fill="hold"/>
                                        <p:tgtEl>
                                          <p:spTgt spid="42"/>
                                        </p:tgtEl>
                                        <p:attrNameLst>
                                          <p:attrName>style.rotation</p:attrName>
                                        </p:attrNameLst>
                                      </p:cBhvr>
                                      <p:tavLst>
                                        <p:tav tm="0">
                                          <p:val>
                                            <p:fltVal val="90"/>
                                          </p:val>
                                        </p:tav>
                                        <p:tav tm="100000">
                                          <p:val>
                                            <p:fltVal val="0"/>
                                          </p:val>
                                        </p:tav>
                                      </p:tavLst>
                                    </p:anim>
                                    <p:animEffect transition="in" filter="fade">
                                      <p:cBhvr>
                                        <p:cTn id="56" dur="1000"/>
                                        <p:tgtEl>
                                          <p:spTgt spid="42"/>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P spid="13" grpId="0"/>
      <p:bldP spid="2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826169" y="809193"/>
            <a:ext cx="6611654"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Giải thích lí do em lựa chọn trang phục như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4356089" y="163157"/>
            <a:ext cx="3482230"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0" name="TextBox 9">
            <a:extLst>
              <a:ext uri="{FF2B5EF4-FFF2-40B4-BE49-F238E27FC236}">
                <a16:creationId xmlns:a16="http://schemas.microsoft.com/office/drawing/2014/main" id="{8BAB906A-1694-05DB-A671-51D0AA73C0B5}"/>
              </a:ext>
            </a:extLst>
          </p:cNvPr>
          <p:cNvSpPr txBox="1"/>
          <p:nvPr/>
        </p:nvSpPr>
        <p:spPr>
          <a:xfrm>
            <a:off x="2099339" y="1237869"/>
            <a:ext cx="8357094"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Trời âm u, xám xịt, em cần trang phục dài, vải dày để giữ ấm cơ thể. Đó là áo khoác, quần dài, váy dài tay, mũ len, giày</a:t>
            </a:r>
          </a:p>
        </p:txBody>
      </p:sp>
      <p:sp>
        <p:nvSpPr>
          <p:cNvPr id="13" name="TextBox 12">
            <a:extLst>
              <a:ext uri="{FF2B5EF4-FFF2-40B4-BE49-F238E27FC236}">
                <a16:creationId xmlns:a16="http://schemas.microsoft.com/office/drawing/2014/main" id="{8BAB906A-1694-05DB-A671-51D0AA73C0B5}"/>
              </a:ext>
            </a:extLst>
          </p:cNvPr>
          <p:cNvSpPr txBox="1"/>
          <p:nvPr/>
        </p:nvSpPr>
        <p:spPr>
          <a:xfrm>
            <a:off x="7947736" y="3868557"/>
            <a:ext cx="1735629"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Quần dài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5" name="TextBox 24">
            <a:extLst>
              <a:ext uri="{FF2B5EF4-FFF2-40B4-BE49-F238E27FC236}">
                <a16:creationId xmlns:a16="http://schemas.microsoft.com/office/drawing/2014/main" id="{8BAB906A-1694-05DB-A671-51D0AA73C0B5}"/>
              </a:ext>
            </a:extLst>
          </p:cNvPr>
          <p:cNvSpPr txBox="1"/>
          <p:nvPr/>
        </p:nvSpPr>
        <p:spPr>
          <a:xfrm>
            <a:off x="9784697" y="3891846"/>
            <a:ext cx="1971903"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Áo khoác</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6" name="TextBox 45">
            <a:extLst>
              <a:ext uri="{FF2B5EF4-FFF2-40B4-BE49-F238E27FC236}">
                <a16:creationId xmlns:a16="http://schemas.microsoft.com/office/drawing/2014/main" id="{8BAB906A-1694-05DB-A671-51D0AA73C0B5}"/>
              </a:ext>
            </a:extLst>
          </p:cNvPr>
          <p:cNvSpPr txBox="1"/>
          <p:nvPr/>
        </p:nvSpPr>
        <p:spPr>
          <a:xfrm>
            <a:off x="7925526" y="6109424"/>
            <a:ext cx="1199323"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Mũ len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7" name="TextBox 46">
            <a:extLst>
              <a:ext uri="{FF2B5EF4-FFF2-40B4-BE49-F238E27FC236}">
                <a16:creationId xmlns:a16="http://schemas.microsoft.com/office/drawing/2014/main" id="{8BAB906A-1694-05DB-A671-51D0AA73C0B5}"/>
              </a:ext>
            </a:extLst>
          </p:cNvPr>
          <p:cNvSpPr txBox="1"/>
          <p:nvPr/>
        </p:nvSpPr>
        <p:spPr>
          <a:xfrm>
            <a:off x="9902835" y="6101727"/>
            <a:ext cx="2124214" cy="461665"/>
          </a:xfrm>
          <a:prstGeom prst="rect">
            <a:avLst/>
          </a:prstGeom>
          <a:noFill/>
        </p:spPr>
        <p:txBody>
          <a:bodyPr wrap="square" rtlCol="0">
            <a:spAutoFit/>
          </a:bodyPr>
          <a:lstStyle/>
          <a:p>
            <a:pPr lvl="0" algn="just">
              <a:defRPr/>
            </a:pPr>
            <a:r>
              <a:rPr lang="vi-VN" altLang="zh-CN" sz="2400" noProof="0">
                <a:solidFill>
                  <a:srgbClr val="002060"/>
                </a:solidFill>
                <a:latin typeface="Roboto" panose="02000000000000000000" pitchFamily="2" charset="0"/>
                <a:ea typeface="Roboto" panose="02000000000000000000" pitchFamily="2" charset="0"/>
              </a:rPr>
              <a:t>Giày thể thao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nvGrpSpPr>
          <p:cNvPr id="67" name="Group 66"/>
          <p:cNvGrpSpPr/>
          <p:nvPr/>
        </p:nvGrpSpPr>
        <p:grpSpPr>
          <a:xfrm>
            <a:off x="206939" y="2672322"/>
            <a:ext cx="5134229" cy="3534839"/>
            <a:chOff x="6168282" y="3555601"/>
            <a:chExt cx="3553297" cy="2386455"/>
          </a:xfrm>
        </p:grpSpPr>
        <p:pic>
          <p:nvPicPr>
            <p:cNvPr id="68" name="Picture 6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68282" y="3555601"/>
              <a:ext cx="3553297" cy="2386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9" name="Oval 68"/>
            <p:cNvSpPr/>
            <p:nvPr/>
          </p:nvSpPr>
          <p:spPr>
            <a:xfrm>
              <a:off x="6297143" y="3685665"/>
              <a:ext cx="438845" cy="438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C</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70" name="Group 69"/>
          <p:cNvGrpSpPr/>
          <p:nvPr/>
        </p:nvGrpSpPr>
        <p:grpSpPr>
          <a:xfrm>
            <a:off x="7925526" y="2165864"/>
            <a:ext cx="1621518" cy="1646388"/>
            <a:chOff x="5982324" y="1096097"/>
            <a:chExt cx="1621518" cy="1646388"/>
          </a:xfrm>
        </p:grpSpPr>
        <p:pic>
          <p:nvPicPr>
            <p:cNvPr id="71" name="Picture 7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2324" y="1096097"/>
              <a:ext cx="1621518" cy="1646388"/>
            </a:xfrm>
            <a:prstGeom prst="rect">
              <a:avLst/>
            </a:prstGeom>
          </p:spPr>
        </p:pic>
        <p:sp>
          <p:nvSpPr>
            <p:cNvPr id="72" name="Oval 71"/>
            <p:cNvSpPr/>
            <p:nvPr/>
          </p:nvSpPr>
          <p:spPr>
            <a:xfrm>
              <a:off x="6365475" y="2211688"/>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4</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73" name="Group 72"/>
          <p:cNvGrpSpPr/>
          <p:nvPr/>
        </p:nvGrpSpPr>
        <p:grpSpPr>
          <a:xfrm>
            <a:off x="7991849" y="4590383"/>
            <a:ext cx="1212544" cy="1460383"/>
            <a:chOff x="4699456" y="2837696"/>
            <a:chExt cx="1212544" cy="1460383"/>
          </a:xfrm>
        </p:grpSpPr>
        <p:pic>
          <p:nvPicPr>
            <p:cNvPr id="74" name="Picture 73"/>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699456" y="2837696"/>
              <a:ext cx="1212544" cy="1460383"/>
            </a:xfrm>
            <a:prstGeom prst="rect">
              <a:avLst/>
            </a:prstGeom>
          </p:spPr>
        </p:pic>
        <p:sp>
          <p:nvSpPr>
            <p:cNvPr id="75" name="Oval 74"/>
            <p:cNvSpPr/>
            <p:nvPr/>
          </p:nvSpPr>
          <p:spPr>
            <a:xfrm>
              <a:off x="4890076" y="370418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9</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76" name="Group 75"/>
          <p:cNvGrpSpPr/>
          <p:nvPr/>
        </p:nvGrpSpPr>
        <p:grpSpPr>
          <a:xfrm>
            <a:off x="6089783" y="2089677"/>
            <a:ext cx="1653757" cy="1611270"/>
            <a:chOff x="2498895" y="2716757"/>
            <a:chExt cx="1653757" cy="1611270"/>
          </a:xfrm>
        </p:grpSpPr>
        <p:pic>
          <p:nvPicPr>
            <p:cNvPr id="77" name="Picture 76"/>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498895" y="2716757"/>
              <a:ext cx="1653757" cy="1611270"/>
            </a:xfrm>
            <a:prstGeom prst="rect">
              <a:avLst/>
            </a:prstGeom>
          </p:spPr>
        </p:pic>
        <p:sp>
          <p:nvSpPr>
            <p:cNvPr id="78" name="Oval 77"/>
            <p:cNvSpPr/>
            <p:nvPr/>
          </p:nvSpPr>
          <p:spPr>
            <a:xfrm>
              <a:off x="2852053" y="373464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8</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79" name="Group 78"/>
          <p:cNvGrpSpPr/>
          <p:nvPr/>
        </p:nvGrpSpPr>
        <p:grpSpPr>
          <a:xfrm>
            <a:off x="9693163" y="2310959"/>
            <a:ext cx="1720997" cy="1536960"/>
            <a:chOff x="458500" y="2786009"/>
            <a:chExt cx="1720997" cy="1536960"/>
          </a:xfrm>
        </p:grpSpPr>
        <p:pic>
          <p:nvPicPr>
            <p:cNvPr id="80" name="Picture 7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8500" y="2786009"/>
              <a:ext cx="1720997" cy="1536960"/>
            </a:xfrm>
            <a:prstGeom prst="rect">
              <a:avLst/>
            </a:prstGeom>
          </p:spPr>
        </p:pic>
        <p:sp>
          <p:nvSpPr>
            <p:cNvPr id="81" name="Oval 80"/>
            <p:cNvSpPr/>
            <p:nvPr/>
          </p:nvSpPr>
          <p:spPr>
            <a:xfrm>
              <a:off x="934677" y="3734222"/>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rgbClr val="00B050"/>
                  </a:solidFill>
                  <a:latin typeface="Roboto Black" panose="02000000000000000000" pitchFamily="2" charset="0"/>
                  <a:ea typeface="Roboto Black" panose="02000000000000000000" pitchFamily="2" charset="0"/>
                </a:rPr>
                <a:t>7</a:t>
              </a:r>
              <a:endParaRPr lang="en-US">
                <a:solidFill>
                  <a:srgbClr val="00B050"/>
                </a:solidFill>
                <a:latin typeface="Roboto Black" panose="02000000000000000000" pitchFamily="2" charset="0"/>
                <a:ea typeface="Roboto Black" panose="02000000000000000000" pitchFamily="2" charset="0"/>
              </a:endParaRPr>
            </a:p>
          </p:txBody>
        </p:sp>
      </p:grpSp>
      <p:grpSp>
        <p:nvGrpSpPr>
          <p:cNvPr id="82" name="Group 81"/>
          <p:cNvGrpSpPr/>
          <p:nvPr/>
        </p:nvGrpSpPr>
        <p:grpSpPr>
          <a:xfrm>
            <a:off x="9873463" y="4591970"/>
            <a:ext cx="1681205" cy="1536960"/>
            <a:chOff x="6294729" y="2773834"/>
            <a:chExt cx="1681205" cy="1536960"/>
          </a:xfrm>
        </p:grpSpPr>
        <p:pic>
          <p:nvPicPr>
            <p:cNvPr id="83" name="Picture 8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94729" y="2773834"/>
              <a:ext cx="1681205" cy="1536960"/>
            </a:xfrm>
            <a:prstGeom prst="rect">
              <a:avLst/>
            </a:prstGeom>
          </p:spPr>
        </p:pic>
        <p:sp>
          <p:nvSpPr>
            <p:cNvPr id="84" name="Oval 83"/>
            <p:cNvSpPr/>
            <p:nvPr/>
          </p:nvSpPr>
          <p:spPr>
            <a:xfrm>
              <a:off x="6736849" y="3639216"/>
              <a:ext cx="398482" cy="384585"/>
            </a:xfrm>
            <a:prstGeom prst="ellipse">
              <a:avLst/>
            </a:prstGeom>
            <a:solidFill>
              <a:schemeClr val="bg1"/>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latin typeface="Roboto Black" panose="02000000000000000000" pitchFamily="2" charset="0"/>
                <a:ea typeface="Roboto Black" panose="02000000000000000000" pitchFamily="2" charset="0"/>
              </a:endParaRPr>
            </a:p>
          </p:txBody>
        </p:sp>
        <p:sp>
          <p:nvSpPr>
            <p:cNvPr id="85" name="TextBox 84"/>
            <p:cNvSpPr txBox="1"/>
            <p:nvPr/>
          </p:nvSpPr>
          <p:spPr>
            <a:xfrm>
              <a:off x="6680264" y="3654469"/>
              <a:ext cx="511652" cy="369332"/>
            </a:xfrm>
            <a:prstGeom prst="rect">
              <a:avLst/>
            </a:prstGeom>
            <a:noFill/>
          </p:spPr>
          <p:txBody>
            <a:bodyPr wrap="square" rtlCol="0">
              <a:spAutoFit/>
            </a:bodyPr>
            <a:lstStyle/>
            <a:p>
              <a:r>
                <a:rPr lang="vi-VN">
                  <a:solidFill>
                    <a:srgbClr val="00B050"/>
                  </a:solidFill>
                  <a:latin typeface="Roboto Black" panose="02000000000000000000" pitchFamily="2" charset="0"/>
                  <a:ea typeface="Roboto Black" panose="02000000000000000000" pitchFamily="2" charset="0"/>
                </a:rPr>
                <a:t>10</a:t>
              </a:r>
              <a:endParaRPr lang="en-US">
                <a:solidFill>
                  <a:srgbClr val="00B050"/>
                </a:solidFill>
                <a:latin typeface="Roboto Black" panose="02000000000000000000" pitchFamily="2" charset="0"/>
                <a:ea typeface="Roboto Black" panose="02000000000000000000" pitchFamily="2" charset="0"/>
              </a:endParaRPr>
            </a:p>
          </p:txBody>
        </p:sp>
      </p:grpSp>
      <p:sp>
        <p:nvSpPr>
          <p:cNvPr id="86" name="TextBox 85">
            <a:extLst>
              <a:ext uri="{FF2B5EF4-FFF2-40B4-BE49-F238E27FC236}">
                <a16:creationId xmlns:a16="http://schemas.microsoft.com/office/drawing/2014/main" id="{8BAB906A-1694-05DB-A671-51D0AA73C0B5}"/>
              </a:ext>
            </a:extLst>
          </p:cNvPr>
          <p:cNvSpPr txBox="1"/>
          <p:nvPr/>
        </p:nvSpPr>
        <p:spPr>
          <a:xfrm>
            <a:off x="5924097" y="3830449"/>
            <a:ext cx="1750008" cy="830997"/>
          </a:xfrm>
          <a:prstGeom prst="rect">
            <a:avLst/>
          </a:prstGeom>
          <a:noFill/>
        </p:spPr>
        <p:txBody>
          <a:bodyPr wrap="square" rtlCol="0">
            <a:spAutoFit/>
          </a:bodyPr>
          <a:lstStyle/>
          <a:p>
            <a:pPr lvl="0" algn="ctr">
              <a:defRPr/>
            </a:pPr>
            <a:r>
              <a:rPr lang="vi-VN" altLang="zh-CN" sz="2400" noProof="0">
                <a:solidFill>
                  <a:srgbClr val="002060"/>
                </a:solidFill>
                <a:latin typeface="Roboto" panose="02000000000000000000" pitchFamily="2" charset="0"/>
                <a:ea typeface="Roboto" panose="02000000000000000000" pitchFamily="2" charset="0"/>
              </a:rPr>
              <a:t>Váy dài tay, vải dày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0915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16" presetClass="entr" presetSubtype="21"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inVertical)">
                                      <p:cBhvr>
                                        <p:cTn id="18" dur="500"/>
                                        <p:tgtEl>
                                          <p:spTgt spid="6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down)">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par>
                                <p:cTn id="33" presetID="31" presetClass="entr" presetSubtype="0"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1000" fill="hold"/>
                                        <p:tgtEl>
                                          <p:spTgt spid="70"/>
                                        </p:tgtEl>
                                        <p:attrNameLst>
                                          <p:attrName>ppt_w</p:attrName>
                                        </p:attrNameLst>
                                      </p:cBhvr>
                                      <p:tavLst>
                                        <p:tav tm="0">
                                          <p:val>
                                            <p:fltVal val="0"/>
                                          </p:val>
                                        </p:tav>
                                        <p:tav tm="100000">
                                          <p:val>
                                            <p:strVal val="#ppt_w"/>
                                          </p:val>
                                        </p:tav>
                                      </p:tavLst>
                                    </p:anim>
                                    <p:anim calcmode="lin" valueType="num">
                                      <p:cBhvr>
                                        <p:cTn id="36" dur="1000" fill="hold"/>
                                        <p:tgtEl>
                                          <p:spTgt spid="70"/>
                                        </p:tgtEl>
                                        <p:attrNameLst>
                                          <p:attrName>ppt_h</p:attrName>
                                        </p:attrNameLst>
                                      </p:cBhvr>
                                      <p:tavLst>
                                        <p:tav tm="0">
                                          <p:val>
                                            <p:fltVal val="0"/>
                                          </p:val>
                                        </p:tav>
                                        <p:tav tm="100000">
                                          <p:val>
                                            <p:strVal val="#ppt_h"/>
                                          </p:val>
                                        </p:tav>
                                      </p:tavLst>
                                    </p:anim>
                                    <p:anim calcmode="lin" valueType="num">
                                      <p:cBhvr>
                                        <p:cTn id="37" dur="1000" fill="hold"/>
                                        <p:tgtEl>
                                          <p:spTgt spid="70"/>
                                        </p:tgtEl>
                                        <p:attrNameLst>
                                          <p:attrName>style.rotation</p:attrName>
                                        </p:attrNameLst>
                                      </p:cBhvr>
                                      <p:tavLst>
                                        <p:tav tm="0">
                                          <p:val>
                                            <p:fltVal val="90"/>
                                          </p:val>
                                        </p:tav>
                                        <p:tav tm="100000">
                                          <p:val>
                                            <p:fltVal val="0"/>
                                          </p:val>
                                        </p:tav>
                                      </p:tavLst>
                                    </p:anim>
                                    <p:animEffect transition="in" filter="fade">
                                      <p:cBhvr>
                                        <p:cTn id="38" dur="1000"/>
                                        <p:tgtEl>
                                          <p:spTgt spid="70"/>
                                        </p:tgtEl>
                                      </p:cBhvr>
                                    </p:animEffect>
                                  </p:childTnLst>
                                </p:cTn>
                              </p:par>
                              <p:par>
                                <p:cTn id="39" presetID="31" presetClass="entr" presetSubtype="0"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p:cTn id="41" dur="1000" fill="hold"/>
                                        <p:tgtEl>
                                          <p:spTgt spid="73"/>
                                        </p:tgtEl>
                                        <p:attrNameLst>
                                          <p:attrName>ppt_w</p:attrName>
                                        </p:attrNameLst>
                                      </p:cBhvr>
                                      <p:tavLst>
                                        <p:tav tm="0">
                                          <p:val>
                                            <p:fltVal val="0"/>
                                          </p:val>
                                        </p:tav>
                                        <p:tav tm="100000">
                                          <p:val>
                                            <p:strVal val="#ppt_w"/>
                                          </p:val>
                                        </p:tav>
                                      </p:tavLst>
                                    </p:anim>
                                    <p:anim calcmode="lin" valueType="num">
                                      <p:cBhvr>
                                        <p:cTn id="42" dur="1000" fill="hold"/>
                                        <p:tgtEl>
                                          <p:spTgt spid="73"/>
                                        </p:tgtEl>
                                        <p:attrNameLst>
                                          <p:attrName>ppt_h</p:attrName>
                                        </p:attrNameLst>
                                      </p:cBhvr>
                                      <p:tavLst>
                                        <p:tav tm="0">
                                          <p:val>
                                            <p:fltVal val="0"/>
                                          </p:val>
                                        </p:tav>
                                        <p:tav tm="100000">
                                          <p:val>
                                            <p:strVal val="#ppt_h"/>
                                          </p:val>
                                        </p:tav>
                                      </p:tavLst>
                                    </p:anim>
                                    <p:anim calcmode="lin" valueType="num">
                                      <p:cBhvr>
                                        <p:cTn id="43" dur="1000" fill="hold"/>
                                        <p:tgtEl>
                                          <p:spTgt spid="73"/>
                                        </p:tgtEl>
                                        <p:attrNameLst>
                                          <p:attrName>style.rotation</p:attrName>
                                        </p:attrNameLst>
                                      </p:cBhvr>
                                      <p:tavLst>
                                        <p:tav tm="0">
                                          <p:val>
                                            <p:fltVal val="90"/>
                                          </p:val>
                                        </p:tav>
                                        <p:tav tm="100000">
                                          <p:val>
                                            <p:fltVal val="0"/>
                                          </p:val>
                                        </p:tav>
                                      </p:tavLst>
                                    </p:anim>
                                    <p:animEffect transition="in" filter="fade">
                                      <p:cBhvr>
                                        <p:cTn id="44" dur="1000"/>
                                        <p:tgtEl>
                                          <p:spTgt spid="73"/>
                                        </p:tgtEl>
                                      </p:cBhvr>
                                    </p:animEffect>
                                  </p:childTnLst>
                                </p:cTn>
                              </p:par>
                              <p:par>
                                <p:cTn id="45" presetID="31" presetClass="entr" presetSubtype="0" fill="hold"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1000" fill="hold"/>
                                        <p:tgtEl>
                                          <p:spTgt spid="76"/>
                                        </p:tgtEl>
                                        <p:attrNameLst>
                                          <p:attrName>ppt_w</p:attrName>
                                        </p:attrNameLst>
                                      </p:cBhvr>
                                      <p:tavLst>
                                        <p:tav tm="0">
                                          <p:val>
                                            <p:fltVal val="0"/>
                                          </p:val>
                                        </p:tav>
                                        <p:tav tm="100000">
                                          <p:val>
                                            <p:strVal val="#ppt_w"/>
                                          </p:val>
                                        </p:tav>
                                      </p:tavLst>
                                    </p:anim>
                                    <p:anim calcmode="lin" valueType="num">
                                      <p:cBhvr>
                                        <p:cTn id="48" dur="1000" fill="hold"/>
                                        <p:tgtEl>
                                          <p:spTgt spid="76"/>
                                        </p:tgtEl>
                                        <p:attrNameLst>
                                          <p:attrName>ppt_h</p:attrName>
                                        </p:attrNameLst>
                                      </p:cBhvr>
                                      <p:tavLst>
                                        <p:tav tm="0">
                                          <p:val>
                                            <p:fltVal val="0"/>
                                          </p:val>
                                        </p:tav>
                                        <p:tav tm="100000">
                                          <p:val>
                                            <p:strVal val="#ppt_h"/>
                                          </p:val>
                                        </p:tav>
                                      </p:tavLst>
                                    </p:anim>
                                    <p:anim calcmode="lin" valueType="num">
                                      <p:cBhvr>
                                        <p:cTn id="49" dur="1000" fill="hold"/>
                                        <p:tgtEl>
                                          <p:spTgt spid="76"/>
                                        </p:tgtEl>
                                        <p:attrNameLst>
                                          <p:attrName>style.rotation</p:attrName>
                                        </p:attrNameLst>
                                      </p:cBhvr>
                                      <p:tavLst>
                                        <p:tav tm="0">
                                          <p:val>
                                            <p:fltVal val="90"/>
                                          </p:val>
                                        </p:tav>
                                        <p:tav tm="100000">
                                          <p:val>
                                            <p:fltVal val="0"/>
                                          </p:val>
                                        </p:tav>
                                      </p:tavLst>
                                    </p:anim>
                                    <p:animEffect transition="in" filter="fade">
                                      <p:cBhvr>
                                        <p:cTn id="50" dur="1000"/>
                                        <p:tgtEl>
                                          <p:spTgt spid="76"/>
                                        </p:tgtEl>
                                      </p:cBhvr>
                                    </p:animEffect>
                                  </p:childTnLst>
                                </p:cTn>
                              </p:par>
                              <p:par>
                                <p:cTn id="51" presetID="31" presetClass="entr" presetSubtype="0" fill="hold"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p:cTn id="53" dur="1000" fill="hold"/>
                                        <p:tgtEl>
                                          <p:spTgt spid="79"/>
                                        </p:tgtEl>
                                        <p:attrNameLst>
                                          <p:attrName>ppt_w</p:attrName>
                                        </p:attrNameLst>
                                      </p:cBhvr>
                                      <p:tavLst>
                                        <p:tav tm="0">
                                          <p:val>
                                            <p:fltVal val="0"/>
                                          </p:val>
                                        </p:tav>
                                        <p:tav tm="100000">
                                          <p:val>
                                            <p:strVal val="#ppt_w"/>
                                          </p:val>
                                        </p:tav>
                                      </p:tavLst>
                                    </p:anim>
                                    <p:anim calcmode="lin" valueType="num">
                                      <p:cBhvr>
                                        <p:cTn id="54" dur="1000" fill="hold"/>
                                        <p:tgtEl>
                                          <p:spTgt spid="79"/>
                                        </p:tgtEl>
                                        <p:attrNameLst>
                                          <p:attrName>ppt_h</p:attrName>
                                        </p:attrNameLst>
                                      </p:cBhvr>
                                      <p:tavLst>
                                        <p:tav tm="0">
                                          <p:val>
                                            <p:fltVal val="0"/>
                                          </p:val>
                                        </p:tav>
                                        <p:tav tm="100000">
                                          <p:val>
                                            <p:strVal val="#ppt_h"/>
                                          </p:val>
                                        </p:tav>
                                      </p:tavLst>
                                    </p:anim>
                                    <p:anim calcmode="lin" valueType="num">
                                      <p:cBhvr>
                                        <p:cTn id="55" dur="1000" fill="hold"/>
                                        <p:tgtEl>
                                          <p:spTgt spid="79"/>
                                        </p:tgtEl>
                                        <p:attrNameLst>
                                          <p:attrName>style.rotation</p:attrName>
                                        </p:attrNameLst>
                                      </p:cBhvr>
                                      <p:tavLst>
                                        <p:tav tm="0">
                                          <p:val>
                                            <p:fltVal val="90"/>
                                          </p:val>
                                        </p:tav>
                                        <p:tav tm="100000">
                                          <p:val>
                                            <p:fltVal val="0"/>
                                          </p:val>
                                        </p:tav>
                                      </p:tavLst>
                                    </p:anim>
                                    <p:animEffect transition="in" filter="fade">
                                      <p:cBhvr>
                                        <p:cTn id="56" dur="1000"/>
                                        <p:tgtEl>
                                          <p:spTgt spid="79"/>
                                        </p:tgtEl>
                                      </p:cBhvr>
                                    </p:animEffect>
                                  </p:childTnLst>
                                </p:cTn>
                              </p:par>
                              <p:par>
                                <p:cTn id="57" presetID="31" presetClass="entr" presetSubtype="0" fill="hold"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p:cTn id="59" dur="1000" fill="hold"/>
                                        <p:tgtEl>
                                          <p:spTgt spid="82"/>
                                        </p:tgtEl>
                                        <p:attrNameLst>
                                          <p:attrName>ppt_w</p:attrName>
                                        </p:attrNameLst>
                                      </p:cBhvr>
                                      <p:tavLst>
                                        <p:tav tm="0">
                                          <p:val>
                                            <p:fltVal val="0"/>
                                          </p:val>
                                        </p:tav>
                                        <p:tav tm="100000">
                                          <p:val>
                                            <p:strVal val="#ppt_w"/>
                                          </p:val>
                                        </p:tav>
                                      </p:tavLst>
                                    </p:anim>
                                    <p:anim calcmode="lin" valueType="num">
                                      <p:cBhvr>
                                        <p:cTn id="60" dur="1000" fill="hold"/>
                                        <p:tgtEl>
                                          <p:spTgt spid="82"/>
                                        </p:tgtEl>
                                        <p:attrNameLst>
                                          <p:attrName>ppt_h</p:attrName>
                                        </p:attrNameLst>
                                      </p:cBhvr>
                                      <p:tavLst>
                                        <p:tav tm="0">
                                          <p:val>
                                            <p:fltVal val="0"/>
                                          </p:val>
                                        </p:tav>
                                        <p:tav tm="100000">
                                          <p:val>
                                            <p:strVal val="#ppt_h"/>
                                          </p:val>
                                        </p:tav>
                                      </p:tavLst>
                                    </p:anim>
                                    <p:anim calcmode="lin" valueType="num">
                                      <p:cBhvr>
                                        <p:cTn id="61" dur="1000" fill="hold"/>
                                        <p:tgtEl>
                                          <p:spTgt spid="82"/>
                                        </p:tgtEl>
                                        <p:attrNameLst>
                                          <p:attrName>style.rotation</p:attrName>
                                        </p:attrNameLst>
                                      </p:cBhvr>
                                      <p:tavLst>
                                        <p:tav tm="0">
                                          <p:val>
                                            <p:fltVal val="90"/>
                                          </p:val>
                                        </p:tav>
                                        <p:tav tm="100000">
                                          <p:val>
                                            <p:fltVal val="0"/>
                                          </p:val>
                                        </p:tav>
                                      </p:tavLst>
                                    </p:anim>
                                    <p:animEffect transition="in" filter="fade">
                                      <p:cBhvr>
                                        <p:cTn id="62" dur="1000"/>
                                        <p:tgtEl>
                                          <p:spTgt spid="8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wipe(down)">
                                      <p:cBhvr>
                                        <p:cTn id="6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P spid="13" grpId="0"/>
      <p:bldP spid="25" grpId="0"/>
      <p:bldP spid="46" grpId="0"/>
      <p:bldP spid="47" grpId="0"/>
      <p:bldP spid="8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9027275" cy="4335905"/>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1534470" y="1557698"/>
            <a:ext cx="8018321" cy="4296048"/>
          </a:xfrm>
          <a:prstGeom prst="rect">
            <a:avLst/>
          </a:prstGeom>
          <a:noFill/>
        </p:spPr>
        <p:txBody>
          <a:bodyPr wrap="square" rtlCol="0">
            <a:spAutoFit/>
          </a:bodyPr>
          <a:lstStyle/>
          <a:p>
            <a:pPr>
              <a:lnSpc>
                <a:spcPct val="120000"/>
              </a:lnSpc>
              <a:spcBef>
                <a:spcPts val="600"/>
              </a:spcBef>
            </a:pPr>
            <a:r>
              <a:rPr lang="vi-VN" sz="2000">
                <a:latin typeface="Roboto" panose="02000000000000000000" pitchFamily="2" charset="0"/>
                <a:ea typeface="Roboto" panose="02000000000000000000" pitchFamily="2" charset="0"/>
              </a:rPr>
              <a:t>1. Em hãy cho biết bạn nào nói đúng</a:t>
            </a:r>
          </a:p>
          <a:p>
            <a:pPr>
              <a:lnSpc>
                <a:spcPct val="120000"/>
              </a:lnSpc>
              <a:spcBef>
                <a:spcPts val="600"/>
              </a:spcBef>
            </a:pPr>
            <a:r>
              <a:rPr lang="vi-VN" sz="2000">
                <a:latin typeface="Roboto" panose="02000000000000000000" pitchFamily="2" charset="0"/>
                <a:ea typeface="Roboto" panose="02000000000000000000" pitchFamily="2" charset="0"/>
              </a:rPr>
              <a:t>A. Bạn Lan nói: “Khi trời nắng nóng, chúng ta nên mặc quần soóc, áo </a:t>
            </a:r>
            <a:r>
              <a:rPr lang="en-US" sz="2000">
                <a:latin typeface="Roboto" panose="02000000000000000000" pitchFamily="2" charset="0"/>
                <a:ea typeface="Roboto" panose="02000000000000000000" pitchFamily="2" charset="0"/>
              </a:rPr>
              <a:t>ngắn</a:t>
            </a:r>
            <a:r>
              <a:rPr lang="vi-VN" sz="2000">
                <a:latin typeface="Roboto" panose="02000000000000000000" pitchFamily="2" charset="0"/>
                <a:ea typeface="Roboto" panose="02000000000000000000" pitchFamily="2" charset="0"/>
              </a:rPr>
              <a:t> tay cho mát và thoải mái”.</a:t>
            </a:r>
          </a:p>
          <a:p>
            <a:pPr>
              <a:lnSpc>
                <a:spcPct val="120000"/>
              </a:lnSpc>
              <a:spcBef>
                <a:spcPts val="600"/>
              </a:spcBef>
            </a:pPr>
            <a:r>
              <a:rPr lang="vi-VN" sz="2000">
                <a:latin typeface="Roboto" panose="02000000000000000000" pitchFamily="2" charset="0"/>
                <a:ea typeface="Roboto" panose="02000000000000000000" pitchFamily="2" charset="0"/>
              </a:rPr>
              <a:t>B. Bạn Minh nói: “Khi trời mưa, tớ sẽ mặc áo dài tay để tránh bị ướt”.</a:t>
            </a:r>
          </a:p>
          <a:p>
            <a:pPr>
              <a:lnSpc>
                <a:spcPct val="120000"/>
              </a:lnSpc>
              <a:spcBef>
                <a:spcPts val="600"/>
              </a:spcBef>
            </a:pPr>
            <a:r>
              <a:rPr lang="vi-VN" sz="2000">
                <a:latin typeface="Roboto" panose="02000000000000000000" pitchFamily="2" charset="0"/>
                <a:ea typeface="Roboto" panose="02000000000000000000" pitchFamily="2" charset="0"/>
              </a:rPr>
              <a:t>2. Quan sát các hình ảnh Tr.7</a:t>
            </a:r>
            <a:r>
              <a:rPr lang="en-US" sz="2000">
                <a:latin typeface="Roboto" panose="02000000000000000000" pitchFamily="2" charset="0"/>
                <a:ea typeface="Roboto" panose="02000000000000000000" pitchFamily="2" charset="0"/>
              </a:rPr>
              <a:t>2</a:t>
            </a:r>
            <a:r>
              <a:rPr lang="vi-VN" sz="2000">
                <a:latin typeface="Roboto" panose="02000000000000000000" pitchFamily="2" charset="0"/>
                <a:ea typeface="Roboto" panose="02000000000000000000" pitchFamily="2" charset="0"/>
              </a:rPr>
              <a:t>, </a:t>
            </a:r>
            <a:r>
              <a:rPr lang="en-US" sz="2000">
                <a:latin typeface="Roboto" panose="02000000000000000000" pitchFamily="2" charset="0"/>
                <a:ea typeface="Roboto" panose="02000000000000000000" pitchFamily="2" charset="0"/>
              </a:rPr>
              <a:t>SHS</a:t>
            </a:r>
            <a:r>
              <a:rPr lang="vi-VN" sz="2000">
                <a:latin typeface="Roboto" panose="02000000000000000000" pitchFamily="2" charset="0"/>
                <a:ea typeface="Roboto" panose="02000000000000000000" pitchFamily="2" charset="0"/>
              </a:rPr>
              <a:t>, em hãy lựa chọn một bộ trang phục để mặc khi trời </a:t>
            </a:r>
            <a:r>
              <a:rPr lang="en-US" sz="2000">
                <a:latin typeface="Roboto" panose="02000000000000000000" pitchFamily="2" charset="0"/>
                <a:ea typeface="Roboto" panose="02000000000000000000" pitchFamily="2" charset="0"/>
              </a:rPr>
              <a:t>lạnh</a:t>
            </a:r>
            <a:r>
              <a:rPr lang="vi-VN" sz="2000">
                <a:latin typeface="Roboto" panose="02000000000000000000" pitchFamily="2" charset="0"/>
                <a:ea typeface="Roboto" panose="02000000000000000000" pitchFamily="2" charset="0"/>
              </a:rPr>
              <a:t>, âm u, xám xịt:</a:t>
            </a:r>
          </a:p>
          <a:p>
            <a:pPr>
              <a:lnSpc>
                <a:spcPct val="120000"/>
              </a:lnSpc>
              <a:spcBef>
                <a:spcPts val="600"/>
              </a:spcBef>
            </a:pPr>
            <a:r>
              <a:rPr lang="vi-VN" sz="2000">
                <a:latin typeface="Roboto" panose="02000000000000000000" pitchFamily="2" charset="0"/>
                <a:ea typeface="Roboto" panose="02000000000000000000" pitchFamily="2" charset="0"/>
              </a:rPr>
              <a:t>…………………………………………………………………………………………………………………………</a:t>
            </a:r>
          </a:p>
          <a:p>
            <a:pPr>
              <a:lnSpc>
                <a:spcPct val="120000"/>
              </a:lnSpc>
              <a:spcBef>
                <a:spcPts val="600"/>
              </a:spcBef>
            </a:pPr>
            <a:r>
              <a:rPr lang="vi-VN" sz="2000">
                <a:latin typeface="Roboto" panose="02000000000000000000" pitchFamily="2" charset="0"/>
                <a:ea typeface="Roboto" panose="02000000000000000000" pitchFamily="2" charset="0"/>
              </a:rPr>
              <a:t>3. Em hãy cho biết trang phục có vai trò như thế nào với con người?</a:t>
            </a:r>
          </a:p>
          <a:p>
            <a:pPr>
              <a:lnSpc>
                <a:spcPct val="120000"/>
              </a:lnSpc>
              <a:spcBef>
                <a:spcPts val="600"/>
              </a:spcBef>
            </a:pPr>
            <a:r>
              <a:rPr lang="vi-VN" sz="2000">
                <a:latin typeface="Roboto" panose="02000000000000000000" pitchFamily="2" charset="0"/>
                <a:ea typeface="Roboto" panose="02000000000000000000" pitchFamily="2" charset="0"/>
              </a:rPr>
              <a:t>..……………………………………………………………………………………………………………………...</a:t>
            </a:r>
          </a:p>
          <a:p>
            <a:pPr>
              <a:lnSpc>
                <a:spcPct val="120000"/>
              </a:lnSpc>
              <a:spcBef>
                <a:spcPts val="600"/>
              </a:spcBef>
            </a:pPr>
            <a:r>
              <a:rPr lang="vi-VN" sz="2000">
                <a:latin typeface="Roboto" panose="02000000000000000000" pitchFamily="2" charset="0"/>
                <a:ea typeface="Roboto" panose="02000000000000000000" pitchFamily="2" charset="0"/>
              </a:rPr>
              <a:t>…………………………………………………………………………………………………………………………</a:t>
            </a:r>
          </a:p>
        </p:txBody>
      </p:sp>
      <p:sp>
        <p:nvSpPr>
          <p:cNvPr id="23" name="TextBox 22"/>
          <p:cNvSpPr txBox="1"/>
          <p:nvPr/>
        </p:nvSpPr>
        <p:spPr>
          <a:xfrm>
            <a:off x="1534470" y="4055170"/>
            <a:ext cx="7310580"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Em chọn trang phục số </a:t>
            </a:r>
            <a:r>
              <a:rPr lang="en-US" altLang="zh-CN" sz="2000">
                <a:solidFill>
                  <a:srgbClr val="FF0000"/>
                </a:solidFill>
                <a:latin typeface="Roboto" panose="02000000000000000000" pitchFamily="2" charset="0"/>
                <a:ea typeface="Roboto" panose="02000000000000000000" pitchFamily="2" charset="0"/>
              </a:rPr>
              <a:t>4, 10, 11</a:t>
            </a:r>
            <a:r>
              <a:rPr lang="vi-VN" altLang="zh-CN" sz="2000">
                <a:solidFill>
                  <a:srgbClr val="FF0000"/>
                </a:solidFill>
                <a:latin typeface="Roboto" panose="02000000000000000000" pitchFamily="2" charset="0"/>
                <a:ea typeface="Roboto" panose="02000000000000000000" pitchFamily="2" charset="0"/>
              </a:rPr>
              <a:t>: Áo khoác, váy và giày</a:t>
            </a:r>
          </a:p>
        </p:txBody>
      </p:sp>
      <p:sp>
        <p:nvSpPr>
          <p:cNvPr id="18" name="Oval 17"/>
          <p:cNvSpPr/>
          <p:nvPr/>
        </p:nvSpPr>
        <p:spPr>
          <a:xfrm>
            <a:off x="1417791" y="1972134"/>
            <a:ext cx="463023" cy="46302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649302" y="4954458"/>
            <a:ext cx="7310580" cy="707886"/>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Trang phục có vai trò che chở, bảo vệ cơ thể con người khỏi một số tác động có hại của thời tiết và môi trường</a:t>
            </a:r>
          </a:p>
        </p:txBody>
      </p:sp>
    </p:spTree>
    <p:extLst>
      <p:ext uri="{BB962C8B-B14F-4D97-AF65-F5344CB8AC3E}">
        <p14:creationId xmlns:p14="http://schemas.microsoft.com/office/powerpoint/2010/main" val="39540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26" presetClass="emph" presetSubtype="0" repeatCount="3000" fill="hold" grpId="1" nodeType="withEffect">
                                  <p:stCondLst>
                                    <p:cond delay="0"/>
                                  </p:stCondLst>
                                  <p:childTnLst>
                                    <p:animEffect transition="out" filter="fade">
                                      <p:cBhvr>
                                        <p:cTn id="9" dur="1000" tmFilter="0, 0; .2, .5; .8, .5; 1, 0"/>
                                        <p:tgtEl>
                                          <p:spTgt spid="18"/>
                                        </p:tgtEl>
                                      </p:cBhvr>
                                    </p:animEffect>
                                    <p:animScale>
                                      <p:cBhvr>
                                        <p:cTn id="10" dur="500" autoRev="1" fill="hold"/>
                                        <p:tgtEl>
                                          <p:spTgt spid="18"/>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8" grpId="0" animBg="1"/>
      <p:bldP spid="18" grpId="1"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3130923" y="715083"/>
            <a:ext cx="5930153"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CHUẨN</a:t>
            </a:r>
            <a:r>
              <a:rPr kumimoji="0" lang="en-US" sz="3200" b="1" i="0" u="none" strike="noStrike" kern="1200" cap="none" spc="0" normalizeH="0" noProof="0" dirty="0">
                <a:ln>
                  <a:noFill/>
                </a:ln>
                <a:solidFill>
                  <a:srgbClr val="0070C0"/>
                </a:solidFill>
                <a:effectLst/>
                <a:uLnTx/>
                <a:uFillTx/>
                <a:latin typeface="Roboto Black" panose="02000000000000000000" pitchFamily="2" charset="0"/>
                <a:ea typeface="Roboto Black" panose="02000000000000000000" pitchFamily="2" charset="0"/>
                <a:cs typeface="+mn-cs"/>
              </a:rPr>
              <a:t>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các nguyên, 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954073">
            <a:off x="3450942" y="3541734"/>
            <a:ext cx="1828332" cy="1120250"/>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1564" y="2937903"/>
            <a:ext cx="1534400" cy="1534400"/>
          </a:xfrm>
          <a:prstGeom prst="rect">
            <a:avLst/>
          </a:prstGeom>
        </p:spPr>
      </p:pic>
      <p:pic>
        <p:nvPicPr>
          <p:cNvPr id="20" name="Picture 19">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28A0092B-C50C-407E-A947-70E740481C1C}">
                <a14:useLocalDpi xmlns:a14="http://schemas.microsoft.com/office/drawing/2010/main" val="0"/>
              </a:ext>
            </a:extLst>
          </a:blip>
          <a:srcRect l="16228" r="13090"/>
          <a:stretch/>
        </p:blipFill>
        <p:spPr>
          <a:xfrm>
            <a:off x="4892305" y="2774051"/>
            <a:ext cx="1091108" cy="1412294"/>
          </a:xfrm>
          <a:prstGeom prst="rect">
            <a:avLst/>
          </a:prstGeom>
          <a:effectLst>
            <a:outerShdw blurRad="63500" sx="102000" sy="102000" algn="ctr" rotWithShape="0">
              <a:prstClr val="black">
                <a:alpha val="40000"/>
              </a:prstClr>
            </a:outerShdw>
          </a:effectLst>
        </p:spPr>
      </p:pic>
      <p:sp>
        <p:nvSpPr>
          <p:cNvPr id="15" name="TextBox 14">
            <a:extLst>
              <a:ext uri="{FF2B5EF4-FFF2-40B4-BE49-F238E27FC236}">
                <a16:creationId xmlns:a16="http://schemas.microsoft.com/office/drawing/2014/main" id="{C50EEADF-F242-4F8F-96FE-76601BA8159E}"/>
              </a:ext>
            </a:extLst>
          </p:cNvPr>
          <p:cNvSpPr txBox="1"/>
          <p:nvPr/>
        </p:nvSpPr>
        <p:spPr>
          <a:xfrm>
            <a:off x="2378904" y="2303300"/>
            <a:ext cx="678753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băng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dính</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noProof="0">
                <a:solidFill>
                  <a:srgbClr val="002060"/>
                </a:solidFill>
                <a:latin typeface="Roboto" panose="02000000000000000000" pitchFamily="2" charset="0"/>
                <a:ea typeface="Roboto" panose="02000000000000000000" pitchFamily="2" charset="0"/>
              </a:rPr>
              <a:t>dây dù</a:t>
            </a:r>
            <a:r>
              <a:rPr lang="vi-VN" sz="2400" noProof="0">
                <a:solidFill>
                  <a:srgbClr val="002060"/>
                </a:solidFill>
                <a:latin typeface="Roboto" panose="02000000000000000000" pitchFamily="2" charset="0"/>
                <a:ea typeface="Roboto" panose="02000000000000000000" pitchFamily="2" charset="0"/>
              </a:rPr>
              <a:t>, dây duy băng</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19EEF50F-2881-7FA2-19A1-FD9F4B0E54FA}"/>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475" b="89971" l="9524" r="96992"/>
                    </a14:imgEffect>
                  </a14:imgLayer>
                </a14:imgProps>
              </a:ext>
            </a:extLst>
          </a:blip>
          <a:stretch>
            <a:fillRect/>
          </a:stretch>
        </p:blipFill>
        <p:spPr>
          <a:xfrm>
            <a:off x="8428706" y="2615131"/>
            <a:ext cx="1616396" cy="1373329"/>
          </a:xfrm>
          <a:prstGeom prst="rect">
            <a:avLst/>
          </a:prstGeom>
        </p:spPr>
      </p:pic>
      <p:pic>
        <p:nvPicPr>
          <p:cNvPr id="12" name="Picture 2">
            <a:extLst>
              <a:ext uri="{FF2B5EF4-FFF2-40B4-BE49-F238E27FC236}">
                <a16:creationId xmlns:a16="http://schemas.microsoft.com/office/drawing/2014/main" id="{4A693A3D-37CE-27F5-3379-CB0F3CF0B50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26114" y="4090729"/>
            <a:ext cx="1550524" cy="122211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8D043BB4-183A-AFB3-935F-B6C43E488E1E}"/>
              </a:ext>
            </a:extLst>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5975282" y="3301796"/>
            <a:ext cx="2152709" cy="2152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3285563" y="424822"/>
            <a:ext cx="142356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16</a:t>
            </a:r>
            <a:endParaRPr kumimoji="0" lang="en-US" sz="32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7" name="TextBox 6"/>
          <p:cNvSpPr txBox="1"/>
          <p:nvPr/>
        </p:nvSpPr>
        <p:spPr>
          <a:xfrm>
            <a:off x="198302" y="1873882"/>
            <a:ext cx="5193773"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rPr>
              <a:t>THỜI TIẾT</a:t>
            </a:r>
            <a:endParaRPr kumimoji="0" lang="vi-VN" altLang="zh-CN" sz="6000" b="1" i="0" u="none" strike="noStrike" kern="1200" cap="none" spc="0" normalizeH="0" baseline="0" noProof="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rPr>
              <a:t> VÀ </a:t>
            </a:r>
            <a:endParaRPr kumimoji="0" lang="vi-VN" altLang="zh-CN" sz="6000" b="1" i="0" u="none" strike="noStrike" kern="1200" cap="none" spc="0" normalizeH="0" baseline="0" noProof="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rPr>
              <a:t>TRANG PHỤC</a:t>
            </a:r>
            <a:endParaRPr kumimoji="0" lang="en-US" altLang="zh-CN" sz="6000" b="1" i="0" u="none" strike="noStrike" kern="1200" cap="none" spc="0" normalizeH="0" baseline="0" noProof="0" dirty="0">
              <a:ln>
                <a:solidFill>
                  <a:prstClr val="black"/>
                </a:solidFill>
              </a:ln>
              <a:solidFill>
                <a:schemeClr val="accent2">
                  <a:lumMod val="60000"/>
                  <a:lumOff val="40000"/>
                </a:schemeClr>
              </a:solidFill>
              <a:effectLst/>
              <a:uLnTx/>
              <a:uFillTx/>
              <a:latin typeface="Roboto Black" panose="02000000000000000000" pitchFamily="2" charset="0"/>
              <a:ea typeface="Roboto Black" panose="02000000000000000000" pitchFamily="2" charset="0"/>
              <a:cs typeface="+mn-cs"/>
            </a:endParaRPr>
          </a:p>
        </p:txBody>
      </p:sp>
      <p:grpSp>
        <p:nvGrpSpPr>
          <p:cNvPr id="22" name="Group 21"/>
          <p:cNvGrpSpPr/>
          <p:nvPr/>
        </p:nvGrpSpPr>
        <p:grpSpPr>
          <a:xfrm>
            <a:off x="5447989" y="5798780"/>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100" name="Picture 4">
            <a:extLst>
              <a:ext uri="{FF2B5EF4-FFF2-40B4-BE49-F238E27FC236}">
                <a16:creationId xmlns:a16="http://schemas.microsoft.com/office/drawing/2014/main" id="{8CB8EDD6-D1E1-5BDC-EF96-F6ACD58A08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6109" y="0"/>
            <a:ext cx="3933819" cy="268286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3356FB55-47F5-45E9-42AD-662BB1D0D7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4859" y="1206908"/>
            <a:ext cx="4762500" cy="476250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08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4102"/>
                                        </p:tgtEl>
                                        <p:attrNameLst>
                                          <p:attrName>style.visibility</p:attrName>
                                        </p:attrNameLst>
                                      </p:cBhvr>
                                      <p:to>
                                        <p:strVal val="visible"/>
                                      </p:to>
                                    </p:set>
                                    <p:animEffect transition="in" filter="randombar(horizontal)">
                                      <p:cBhvr>
                                        <p:cTn id="14"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58701" y="1299804"/>
            <a:ext cx="7874598"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CÙNG HÁT VÀ VẬN ĐỘNG NHÉ!</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3" name="bài ca thời tiế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349556" y="2213281"/>
            <a:ext cx="7492888" cy="4214750"/>
          </a:xfrm>
          <a:prstGeom prst="rect">
            <a:avLst/>
          </a:prstGeom>
        </p:spPr>
      </p:pic>
      <p:sp>
        <p:nvSpPr>
          <p:cNvPr id="5" name="TextBox 4"/>
          <p:cNvSpPr txBox="1"/>
          <p:nvPr/>
        </p:nvSpPr>
        <p:spPr>
          <a:xfrm>
            <a:off x="3630224" y="48181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video fullScrn="1">
              <p:cMediaNode vol="80000">
                <p:cTn id="18" fill="hold" display="0">
                  <p:stCondLst>
                    <p:cond delay="indefinite"/>
                  </p:stCondLst>
                </p:cTn>
                <p:tgtEl>
                  <p:spTgt spid="3"/>
                </p:tgtEl>
              </p:cMediaNode>
            </p:video>
          </p:childTnLst>
        </p:cTn>
      </p:par>
    </p:tnLst>
    <p:bldLst>
      <p:bldP spid="8"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080112" y="2247699"/>
            <a:ext cx="333189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TIÊU CHÍ SẢN PHẨM</a:t>
            </a:r>
            <a:endParaRPr kumimoji="0" lang="vi-VN" altLang="zh-CN" sz="24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7" name="TextBox 6"/>
          <p:cNvSpPr txBox="1"/>
          <p:nvPr/>
        </p:nvSpPr>
        <p:spPr>
          <a:xfrm>
            <a:off x="3971150" y="2988918"/>
            <a:ext cx="4039496"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Mỗi trang phục thiết kế phù hợp với thời tiết.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9" name="TextBox 8"/>
          <p:cNvSpPr txBox="1"/>
          <p:nvPr/>
        </p:nvSpPr>
        <p:spPr>
          <a:xfrm>
            <a:off x="3971150" y="3867916"/>
            <a:ext cx="4015556"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Chất liệu đa dạng, dễ tìm.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0" name="TextBox 9"/>
          <p:cNvSpPr txBox="1"/>
          <p:nvPr/>
        </p:nvSpPr>
        <p:spPr>
          <a:xfrm>
            <a:off x="3971149" y="4395058"/>
            <a:ext cx="594437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1" i="0" u="none" strike="noStrike" kern="1200" cap="none" spc="0" normalizeH="0" baseline="0" noProof="0">
                <a:ln>
                  <a:noFill/>
                </a:ln>
                <a:solidFill>
                  <a:srgbClr val="E14FCC"/>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Màu sắc trang phục tươi sáng, hài hoà.</a:t>
            </a:r>
            <a:r>
              <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Box 3">
            <a:extLst>
              <a:ext uri="{FF2B5EF4-FFF2-40B4-BE49-F238E27FC236}">
                <a16:creationId xmlns:a16="http://schemas.microsoft.com/office/drawing/2014/main" id="{6B71F771-2681-D33C-7C4C-2AC11F1A5381}"/>
              </a:ext>
            </a:extLst>
          </p:cNvPr>
          <p:cNvSpPr txBox="1"/>
          <p:nvPr/>
        </p:nvSpPr>
        <p:spPr>
          <a:xfrm>
            <a:off x="2443163" y="1392929"/>
            <a:ext cx="730567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Thảo luận và chia sẻ ý tưởng</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sản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phẩm theo tiêu chí</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B9776052-DAD4-EAFA-6CAB-9AAF970A2A77}"/>
              </a:ext>
            </a:extLst>
          </p:cNvPr>
          <p:cNvSpPr txBox="1"/>
          <p:nvPr/>
        </p:nvSpPr>
        <p:spPr>
          <a:xfrm>
            <a:off x="1680755" y="173584"/>
            <a:ext cx="883049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ĐỀ XUẤT Ý TƯỞNG VÀ CÁCH LÀM MÔ HÌNH BỘ SƯU TẬP TRANG PHỤC THEO THỜI TIẾT</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746" y="1828423"/>
            <a:ext cx="1637225" cy="4679576"/>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00598" y="2198905"/>
            <a:ext cx="2060833" cy="335138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13946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500"/>
                                        <p:tgtEl>
                                          <p:spTgt spid="117"/>
                                        </p:tgtEl>
                                      </p:cBhvr>
                                    </p:animEffect>
                                  </p:childTnLst>
                                </p:cTn>
                              </p:par>
                              <p:par>
                                <p:cTn id="20" presetID="2" presetClass="entr" presetSubtype="1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9" grpId="0"/>
      <p:bldP spid="10" grpId="0"/>
      <p:bldP spid="4"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723669" y="239873"/>
            <a:ext cx="896943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LỰA CHỌN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Ý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TƯỞNG VÀ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CÁCH LÀM MÔ HÌNH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BỘ SƯU TẬP TRANG PHỤC THEO THỜI TIẾT</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2841" y="1805240"/>
            <a:ext cx="2600325" cy="478155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6075" y="3395998"/>
            <a:ext cx="2261971" cy="2602006"/>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17046" y="2334857"/>
            <a:ext cx="2216825" cy="3171087"/>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08385" y="1890712"/>
            <a:ext cx="3654683" cy="1073077"/>
          </a:xfrm>
          <a:prstGeom prst="rect">
            <a:avLst/>
          </a:prstGeom>
        </p:spPr>
      </p:pic>
      <p:grpSp>
        <p:nvGrpSpPr>
          <p:cNvPr id="12" name="Group 11"/>
          <p:cNvGrpSpPr/>
          <p:nvPr/>
        </p:nvGrpSpPr>
        <p:grpSpPr>
          <a:xfrm>
            <a:off x="149478" y="1890712"/>
            <a:ext cx="3667125" cy="3296520"/>
            <a:chOff x="271900" y="1548932"/>
            <a:chExt cx="3667125" cy="3296520"/>
          </a:xfrm>
        </p:grpSpPr>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900" y="1768877"/>
              <a:ext cx="3667125" cy="3076575"/>
            </a:xfrm>
            <a:prstGeom prst="rect">
              <a:avLst/>
            </a:prstGeom>
          </p:spPr>
        </p:pic>
        <p:sp>
          <p:nvSpPr>
            <p:cNvPr id="11" name="Rectangle 10"/>
            <p:cNvSpPr/>
            <p:nvPr/>
          </p:nvSpPr>
          <p:spPr>
            <a:xfrm>
              <a:off x="1385109" y="1548932"/>
              <a:ext cx="989704" cy="631452"/>
            </a:xfrm>
            <a:prstGeom prst="rect">
              <a:avLst/>
            </a:prstGeom>
            <a:solidFill>
              <a:srgbClr val="FBF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8274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14" presetClass="entr" presetSubtype="1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Box 3"/>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a:t>
            </a:r>
            <a:r>
              <a:rPr kumimoji="0" lang="vi-VN"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4</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Rectangle 1"/>
          <p:cNvSpPr/>
          <p:nvPr/>
        </p:nvSpPr>
        <p:spPr>
          <a:xfrm>
            <a:off x="3790721" y="1575295"/>
            <a:ext cx="3092513"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tab pos="4362450" algn="l"/>
              </a:tabLst>
              <a:defRPr/>
            </a:pPr>
            <a:r>
              <a:rPr kumimoji="0" lang="en-US"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Vẽ</a:t>
            </a:r>
            <a:r>
              <a:rPr kumimoji="0" lang="vi-VN" sz="2400" b="0" i="0" u="none" strike="noStrike" kern="1200" cap="none" spc="0" normalizeH="0" baseline="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 ý</a:t>
            </a:r>
            <a:r>
              <a:rPr kumimoji="0" lang="vi-VN" sz="2400" b="0" i="0" u="none" strike="noStrike" kern="1200" cap="none" spc="0" normalizeH="0" noProof="0">
                <a:ln>
                  <a:noFill/>
                </a:ln>
                <a:solidFill>
                  <a:srgbClr val="000000"/>
                </a:solidFill>
                <a:effectLst/>
                <a:uLnTx/>
                <a:uFillTx/>
                <a:latin typeface="Roboto" panose="02000000000000000000" pitchFamily="2" charset="0"/>
                <a:ea typeface="Calibri" panose="020F0502020204030204" pitchFamily="34" charset="0"/>
                <a:cs typeface="Times New Roman" panose="02020603050405020304" pitchFamily="18" charset="0"/>
              </a:rPr>
              <a:t> tưởng của nhóm</a:t>
            </a:r>
            <a:endPar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p:cNvSpPr/>
          <p:nvPr/>
        </p:nvSpPr>
        <p:spPr>
          <a:xfrm>
            <a:off x="1725212" y="3005995"/>
            <a:ext cx="8342713" cy="3416320"/>
          </a:xfrm>
          <a:prstGeom prst="rect">
            <a:avLst/>
          </a:prstGeom>
        </p:spPr>
        <p:txBody>
          <a:bodyPr wrap="square">
            <a:spAutoFit/>
          </a:bodyPr>
          <a:lstStyle/>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1. Nhóm em chọn trang phục</a:t>
            </a: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 và đồ dung tương ứng với thời tiết</a:t>
            </a: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 nào?</a:t>
            </a:r>
          </a:p>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2. Vật liệu nhóm sử dụng để làm các trang phục và đồ </a:t>
            </a:r>
            <a:r>
              <a:rPr lang="en-US" sz="2400">
                <a:solidFill>
                  <a:srgbClr val="000000"/>
                </a:solidFill>
                <a:latin typeface="Roboto" panose="02000000000000000000" pitchFamily="2" charset="0"/>
                <a:ea typeface="Calibri" panose="020F0502020204030204" pitchFamily="34" charset="0"/>
                <a:cs typeface="Times New Roman" panose="02020603050405020304" pitchFamily="18" charset="0"/>
              </a:rPr>
              <a:t>dùng.</a:t>
            </a:r>
            <a:endPar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endParaRPr>
          </a:p>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3. Mô tả ngắn gọn cách làm các trang phục, đồ dùng đã chọn</a:t>
            </a:r>
          </a:p>
          <a:p>
            <a:pPr lvl="0"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a:p>
            <a:pPr algn="just">
              <a:tabLst>
                <a:tab pos="4362450" algn="l"/>
              </a:tabLst>
            </a:pPr>
            <a:r>
              <a:rPr lang="vi-VN" sz="2400">
                <a:solidFill>
                  <a:srgbClr val="000000"/>
                </a:solidFill>
                <a:latin typeface="Roboto" panose="02000000000000000000" pitchFamily="2" charset="0"/>
                <a:ea typeface="Calibri" panose="020F0502020204030204" pitchFamily="34" charset="0"/>
                <a:cs typeface="Times New Roman" panose="02020603050405020304" pitchFamily="18" charset="0"/>
              </a:rPr>
              <a:t>……………………………………………………………………………………………………</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330400" y="1575295"/>
            <a:ext cx="8991600" cy="484702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137047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44227" y="252840"/>
            <a:ext cx="668787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MÔ HÌNH BỘ SƯU TẬP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TRANG PHỤC THEO THỜI TIẾT</a:t>
            </a:r>
          </a:p>
        </p:txBody>
      </p:sp>
      <p:sp>
        <p:nvSpPr>
          <p:cNvPr id="6" name="TextBox 5">
            <a:extLst>
              <a:ext uri="{FF2B5EF4-FFF2-40B4-BE49-F238E27FC236}">
                <a16:creationId xmlns:a16="http://schemas.microsoft.com/office/drawing/2014/main" id="{F47EDC76-93E4-69B2-B3EB-FFBB9F9285CB}"/>
              </a:ext>
            </a:extLst>
          </p:cNvPr>
          <p:cNvSpPr txBox="1"/>
          <p:nvPr/>
        </p:nvSpPr>
        <p:spPr>
          <a:xfrm>
            <a:off x="4365645" y="1598706"/>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2765118" y="2371257"/>
            <a:ext cx="6726863" cy="110799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Giấy màu, giấy A4, kéo, keo dán, bút chì, bút màu, băng dính, vải, dây ruy băng</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869660" y="3268328"/>
            <a:ext cx="2004656" cy="1228287"/>
          </a:xfrm>
          <a:prstGeom prst="rect">
            <a:avLst/>
          </a:prstGeom>
          <a:effectLst>
            <a:outerShdw blurRad="63500" sx="102000" sy="102000" algn="ctr" rotWithShape="0">
              <a:prstClr val="black">
                <a:alpha val="40000"/>
              </a:prstClr>
            </a:outerShdw>
          </a:effec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2">
            <a:extLst>
              <a:ext uri="{FF2B5EF4-FFF2-40B4-BE49-F238E27FC236}">
                <a16:creationId xmlns:a16="http://schemas.microsoft.com/office/drawing/2014/main" id="{4A693A3D-37CE-27F5-3379-CB0F3CF0B5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8129" y="4452857"/>
            <a:ext cx="2743200" cy="21621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6EF73B7-E0EF-26AB-E5FD-E73A5280D0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8544" y="3479253"/>
            <a:ext cx="1847850" cy="26765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D043BB4-183A-AFB3-935F-B6C43E488E1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5104" y="3479253"/>
            <a:ext cx="2276088" cy="2276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97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par>
                                <p:cTn id="16" presetID="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030"/>
                                        </p:tgtEl>
                                        <p:attrNameLst>
                                          <p:attrName>style.visibility</p:attrName>
                                        </p:attrNameLst>
                                      </p:cBhvr>
                                      <p:to>
                                        <p:strVal val="visible"/>
                                      </p:to>
                                    </p:set>
                                    <p:anim calcmode="lin" valueType="num">
                                      <p:cBhvr additive="base">
                                        <p:cTn id="26" dur="500" fill="hold"/>
                                        <p:tgtEl>
                                          <p:spTgt spid="1030"/>
                                        </p:tgtEl>
                                        <p:attrNameLst>
                                          <p:attrName>ppt_x</p:attrName>
                                        </p:attrNameLst>
                                      </p:cBhvr>
                                      <p:tavLst>
                                        <p:tav tm="0">
                                          <p:val>
                                            <p:strVal val="#ppt_x"/>
                                          </p:val>
                                        </p:tav>
                                        <p:tav tm="100000">
                                          <p:val>
                                            <p:strVal val="#ppt_x"/>
                                          </p:val>
                                        </p:tav>
                                      </p:tavLst>
                                    </p:anim>
                                    <p:anim calcmode="lin" valueType="num">
                                      <p:cBhvr additive="base">
                                        <p:cTn id="27" dur="500" fill="hold"/>
                                        <p:tgtEl>
                                          <p:spTgt spid="103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028"/>
                                        </p:tgtEl>
                                        <p:attrNameLst>
                                          <p:attrName>style.visibility</p:attrName>
                                        </p:attrNameLst>
                                      </p:cBhvr>
                                      <p:to>
                                        <p:strVal val="visible"/>
                                      </p:to>
                                    </p:set>
                                    <p:anim calcmode="lin" valueType="num">
                                      <p:cBhvr additive="base">
                                        <p:cTn id="30" dur="500" fill="hold"/>
                                        <p:tgtEl>
                                          <p:spTgt spid="1028"/>
                                        </p:tgtEl>
                                        <p:attrNameLst>
                                          <p:attrName>ppt_x</p:attrName>
                                        </p:attrNameLst>
                                      </p:cBhvr>
                                      <p:tavLst>
                                        <p:tav tm="0">
                                          <p:val>
                                            <p:strVal val="#ppt_x"/>
                                          </p:val>
                                        </p:tav>
                                        <p:tav tm="100000">
                                          <p:val>
                                            <p:strVal val="#ppt_x"/>
                                          </p:val>
                                        </p:tav>
                                      </p:tavLst>
                                    </p:anim>
                                    <p:anim calcmode="lin" valueType="num">
                                      <p:cBhvr additive="base">
                                        <p:cTn id="31"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90645" y="300950"/>
            <a:ext cx="666284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MÔ HÌNH BỘ SƯU TẬP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TRANG PHỤC THEO THỜI TIẾT</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extBox 1">
            <a:extLst>
              <a:ext uri="{FF2B5EF4-FFF2-40B4-BE49-F238E27FC236}">
                <a16:creationId xmlns:a16="http://schemas.microsoft.com/office/drawing/2014/main" id="{E8E6E8D9-0F6A-E6ED-CBB8-C9F2DF8831D1}"/>
              </a:ext>
            </a:extLst>
          </p:cNvPr>
          <p:cNvSpPr txBox="1"/>
          <p:nvPr/>
        </p:nvSpPr>
        <p:spPr>
          <a:xfrm>
            <a:off x="3257489" y="1453786"/>
            <a:ext cx="546696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theo cách của em hoặc nhóm em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4904" y="4142324"/>
            <a:ext cx="2600325" cy="154305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5999" y="4142324"/>
            <a:ext cx="1832755" cy="182020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8933" y="2502345"/>
            <a:ext cx="1995946" cy="1908074"/>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91963" y="2066688"/>
            <a:ext cx="2667425" cy="2382900"/>
          </a:xfrm>
          <a:prstGeom prst="rect">
            <a:avLst/>
          </a:prstGeom>
        </p:spPr>
      </p:pic>
    </p:spTree>
    <p:extLst>
      <p:ext uri="{BB962C8B-B14F-4D97-AF65-F5344CB8AC3E}">
        <p14:creationId xmlns:p14="http://schemas.microsoft.com/office/powerpoint/2010/main" val="1359900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67564" y="1842646"/>
            <a:ext cx="1341954" cy="950617"/>
            <a:chOff x="907197" y="2415091"/>
            <a:chExt cx="1341954" cy="950617"/>
          </a:xfrm>
        </p:grpSpPr>
        <p:sp>
          <p:nvSpPr>
            <p:cNvPr id="7" name="Heart 6"/>
            <p:cNvSpPr/>
            <p:nvPr/>
          </p:nvSpPr>
          <p:spPr>
            <a:xfrm>
              <a:off x="907197" y="2415091"/>
              <a:ext cx="1341954" cy="950617"/>
            </a:xfrm>
            <a:prstGeom prst="heart">
              <a:avLst/>
            </a:prstGeom>
            <a:solidFill>
              <a:srgbClr val="F7B4DF"/>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1282493" y="2668687"/>
              <a:ext cx="591362"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1</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sp>
        <p:nvSpPr>
          <p:cNvPr id="11" name="TextBox 10">
            <a:extLst>
              <a:ext uri="{FF2B5EF4-FFF2-40B4-BE49-F238E27FC236}">
                <a16:creationId xmlns:a16="http://schemas.microsoft.com/office/drawing/2014/main" id="{F47EDC76-93E4-69B2-B3EB-FFBB9F9285CB}"/>
              </a:ext>
            </a:extLst>
          </p:cNvPr>
          <p:cNvSpPr txBox="1"/>
          <p:nvPr/>
        </p:nvSpPr>
        <p:spPr>
          <a:xfrm>
            <a:off x="3511648" y="2133288"/>
            <a:ext cx="3330082"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Tạo thân áo và tay áo</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3" name="TextBox 12"/>
          <p:cNvSpPr txBox="1"/>
          <p:nvPr/>
        </p:nvSpPr>
        <p:spPr>
          <a:xfrm>
            <a:off x="2438541" y="227513"/>
            <a:ext cx="6606827"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MÔ HÌNH BỘ SƯU TẬP TRANG PHỤC THEO THỜI TIẾT</a:t>
            </a:r>
          </a:p>
        </p:txBody>
      </p:sp>
      <p:pic>
        <p:nvPicPr>
          <p:cNvPr id="4" name="Picture 3">
            <a:extLst>
              <a:ext uri="{FF2B5EF4-FFF2-40B4-BE49-F238E27FC236}">
                <a16:creationId xmlns:a16="http://schemas.microsoft.com/office/drawing/2014/main" id="{2D894E95-9691-97C2-14FD-154817CA1742}"/>
              </a:ext>
            </a:extLst>
          </p:cNvPr>
          <p:cNvPicPr>
            <a:picLocks noChangeAspect="1"/>
          </p:cNvPicPr>
          <p:nvPr/>
        </p:nvPicPr>
        <p:blipFill>
          <a:blip r:embed="rId4"/>
          <a:stretch>
            <a:fillRect/>
          </a:stretch>
        </p:blipFill>
        <p:spPr>
          <a:xfrm>
            <a:off x="2958911" y="3429000"/>
            <a:ext cx="3835024" cy="3057525"/>
          </a:xfrm>
          <a:prstGeom prst="roundRect">
            <a:avLst>
              <a:gd name="adj" fmla="val 25815"/>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36C31C79-2E64-B8A0-11A0-348F5ECE9662}"/>
              </a:ext>
            </a:extLst>
          </p:cNvPr>
          <p:cNvPicPr>
            <a:picLocks noChangeAspect="1"/>
          </p:cNvPicPr>
          <p:nvPr/>
        </p:nvPicPr>
        <p:blipFill>
          <a:blip r:embed="rId5"/>
          <a:stretch>
            <a:fillRect/>
          </a:stretch>
        </p:blipFill>
        <p:spPr>
          <a:xfrm>
            <a:off x="7571361" y="1786768"/>
            <a:ext cx="3819525" cy="3057525"/>
          </a:xfrm>
          <a:prstGeom prst="roundRect">
            <a:avLst>
              <a:gd name="adj" fmla="val 28630"/>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9293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par>
                                <p:cTn id="19" presetID="16" presetClass="entr" presetSubtype="2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836022" y="3491242"/>
            <a:ext cx="311875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Gắn tay áo vào th</a:t>
            </a:r>
            <a:r>
              <a:rPr lang="vi-VN" sz="2400" noProof="0">
                <a:solidFill>
                  <a:srgbClr val="002060"/>
                </a:solidFill>
                <a:latin typeface="Roboto" panose="02000000000000000000" pitchFamily="2" charset="0"/>
                <a:ea typeface="Roboto" panose="02000000000000000000" pitchFamily="2" charset="0"/>
              </a:rPr>
              <a:t>â</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n áo</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3" name="TextBox 12"/>
          <p:cNvSpPr txBox="1"/>
          <p:nvPr/>
        </p:nvSpPr>
        <p:spPr>
          <a:xfrm>
            <a:off x="2395400" y="227513"/>
            <a:ext cx="6554576"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MÔ HÌNH BỘ SƯU TẬP TRANG PHỤC THEO THỜI TIẾT</a:t>
            </a:r>
          </a:p>
        </p:txBody>
      </p:sp>
      <p:pic>
        <p:nvPicPr>
          <p:cNvPr id="3" name="Picture 2">
            <a:extLst>
              <a:ext uri="{FF2B5EF4-FFF2-40B4-BE49-F238E27FC236}">
                <a16:creationId xmlns:a16="http://schemas.microsoft.com/office/drawing/2014/main" id="{FE30A1C7-D5C9-82BD-40A5-B6C2E33D7840}"/>
              </a:ext>
            </a:extLst>
          </p:cNvPr>
          <p:cNvPicPr>
            <a:picLocks noChangeAspect="1"/>
          </p:cNvPicPr>
          <p:nvPr/>
        </p:nvPicPr>
        <p:blipFill>
          <a:blip r:embed="rId4"/>
          <a:stretch>
            <a:fillRect/>
          </a:stretch>
        </p:blipFill>
        <p:spPr>
          <a:xfrm>
            <a:off x="4932997" y="1734926"/>
            <a:ext cx="4859275" cy="3888634"/>
          </a:xfrm>
          <a:prstGeom prst="roundRect">
            <a:avLst>
              <a:gd name="adj" fmla="val 48758"/>
            </a:avLst>
          </a:prstGeom>
          <a:effectLst>
            <a:outerShdw blurRad="63500" sx="102000" sy="102000" algn="ctr" rotWithShape="0">
              <a:prstClr val="black">
                <a:alpha val="40000"/>
              </a:prstClr>
            </a:outerShdw>
            <a:reflection blurRad="6350" stA="50000" endA="300" endPos="55500" dist="50800" dir="5400000" sy="-100000" algn="bl" rotWithShape="0"/>
          </a:effectLst>
        </p:spPr>
      </p:pic>
      <p:grpSp>
        <p:nvGrpSpPr>
          <p:cNvPr id="8" name="Group 7"/>
          <p:cNvGrpSpPr/>
          <p:nvPr/>
        </p:nvGrpSpPr>
        <p:grpSpPr>
          <a:xfrm>
            <a:off x="1767564" y="1842646"/>
            <a:ext cx="1341954" cy="950617"/>
            <a:chOff x="907197" y="2415091"/>
            <a:chExt cx="1341954" cy="950617"/>
          </a:xfrm>
        </p:grpSpPr>
        <p:sp>
          <p:nvSpPr>
            <p:cNvPr id="9" name="Heart 8"/>
            <p:cNvSpPr/>
            <p:nvPr/>
          </p:nvSpPr>
          <p:spPr>
            <a:xfrm>
              <a:off x="907197" y="2415091"/>
              <a:ext cx="1341954" cy="950617"/>
            </a:xfrm>
            <a:prstGeom prst="heart">
              <a:avLst/>
            </a:prstGeom>
            <a:solidFill>
              <a:srgbClr val="F7B4DF"/>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1282493" y="2625655"/>
              <a:ext cx="591362"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a:t>
              </a:r>
              <a:r>
                <a:rPr kumimoji="0" lang="vi-VN"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2</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spTree>
    <p:extLst>
      <p:ext uri="{BB962C8B-B14F-4D97-AF65-F5344CB8AC3E}">
        <p14:creationId xmlns:p14="http://schemas.microsoft.com/office/powerpoint/2010/main" val="208526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1" presetClass="entr" presetSubtype="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836022" y="3491242"/>
            <a:ext cx="325591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Trang trí và hoàn thiện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3" name="TextBox 12"/>
          <p:cNvSpPr txBox="1"/>
          <p:nvPr/>
        </p:nvSpPr>
        <p:spPr>
          <a:xfrm>
            <a:off x="2186578" y="142007"/>
            <a:ext cx="676358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LÀM MÔ HÌNH BỘ SƯU TẬP TRANG PHỤC THEO THỜI TIẾT</a:t>
            </a:r>
          </a:p>
        </p:txBody>
      </p:sp>
      <p:pic>
        <p:nvPicPr>
          <p:cNvPr id="4" name="Picture 3">
            <a:extLst>
              <a:ext uri="{FF2B5EF4-FFF2-40B4-BE49-F238E27FC236}">
                <a16:creationId xmlns:a16="http://schemas.microsoft.com/office/drawing/2014/main" id="{6B6C20F6-2D9C-31E4-B25D-CECC1612DC41}"/>
              </a:ext>
            </a:extLst>
          </p:cNvPr>
          <p:cNvPicPr>
            <a:picLocks noChangeAspect="1"/>
          </p:cNvPicPr>
          <p:nvPr/>
        </p:nvPicPr>
        <p:blipFill>
          <a:blip r:embed="rId4"/>
          <a:stretch>
            <a:fillRect/>
          </a:stretch>
        </p:blipFill>
        <p:spPr>
          <a:xfrm>
            <a:off x="5239529" y="1689883"/>
            <a:ext cx="5436870" cy="4341381"/>
          </a:xfrm>
          <a:prstGeom prst="roundRect">
            <a:avLst>
              <a:gd name="adj" fmla="val 47889"/>
            </a:avLst>
          </a:prstGeom>
          <a:effectLst>
            <a:outerShdw blurRad="63500" sx="102000" sy="102000" algn="ctr" rotWithShape="0">
              <a:prstClr val="black">
                <a:alpha val="40000"/>
              </a:prstClr>
            </a:outerShdw>
          </a:effectLst>
        </p:spPr>
      </p:pic>
      <p:grpSp>
        <p:nvGrpSpPr>
          <p:cNvPr id="8" name="Group 7"/>
          <p:cNvGrpSpPr/>
          <p:nvPr/>
        </p:nvGrpSpPr>
        <p:grpSpPr>
          <a:xfrm>
            <a:off x="2463980" y="2122345"/>
            <a:ext cx="1341954" cy="950617"/>
            <a:chOff x="907197" y="2415091"/>
            <a:chExt cx="1341954" cy="950617"/>
          </a:xfrm>
        </p:grpSpPr>
        <p:sp>
          <p:nvSpPr>
            <p:cNvPr id="9" name="Heart 8"/>
            <p:cNvSpPr/>
            <p:nvPr/>
          </p:nvSpPr>
          <p:spPr>
            <a:xfrm>
              <a:off x="907197" y="2415091"/>
              <a:ext cx="1341954" cy="950617"/>
            </a:xfrm>
            <a:prstGeom prst="heart">
              <a:avLst/>
            </a:prstGeom>
            <a:solidFill>
              <a:srgbClr val="F7B4DF"/>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1282493" y="2582623"/>
              <a:ext cx="591362" cy="615553"/>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a:t>
              </a:r>
              <a:r>
                <a:rPr kumimoji="0" lang="vi-VN"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3</a:t>
              </a:r>
              <a:endParaRPr kumimoji="0" lang="en-US" sz="40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grpSp>
    </p:spTree>
    <p:extLst>
      <p:ext uri="{BB962C8B-B14F-4D97-AF65-F5344CB8AC3E}">
        <p14:creationId xmlns:p14="http://schemas.microsoft.com/office/powerpoint/2010/main" val="299652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07652" y="424822"/>
            <a:ext cx="77455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SẢN</a:t>
            </a:r>
            <a:r>
              <a:rPr kumimoji="0" lang="vi-VN" altLang="zh-C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PHẨM</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 </a:t>
            </a:r>
          </a:p>
        </p:txBody>
      </p:sp>
      <p:sp>
        <p:nvSpPr>
          <p:cNvPr id="7" name="TextBox 6"/>
          <p:cNvSpPr txBox="1"/>
          <p:nvPr/>
        </p:nvSpPr>
        <p:spPr>
          <a:xfrm>
            <a:off x="6400800" y="2051112"/>
            <a:ext cx="4636547" cy="33547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Mỗi trang phục thiết kế phù hợp với thời tiết.</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Chất liệu đa dạng, dễ tìm.</a:t>
            </a: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Màu sắc trang phục tươi sáng, hài hoà.</a:t>
            </a:r>
            <a:r>
              <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a:t>
            </a:r>
            <a:br>
              <a:rPr kumimoji="0" lang="vi-VN" sz="32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36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grpSp>
        <p:nvGrpSpPr>
          <p:cNvPr id="9" name="Group 8"/>
          <p:cNvGrpSpPr/>
          <p:nvPr/>
        </p:nvGrpSpPr>
        <p:grpSpPr>
          <a:xfrm>
            <a:off x="2807653" y="3018483"/>
            <a:ext cx="3667125" cy="3296520"/>
            <a:chOff x="271900" y="1548932"/>
            <a:chExt cx="3667125" cy="3296520"/>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900" y="1768877"/>
              <a:ext cx="3667125" cy="3076575"/>
            </a:xfrm>
            <a:prstGeom prst="rect">
              <a:avLst/>
            </a:prstGeom>
          </p:spPr>
        </p:pic>
        <p:sp>
          <p:nvSpPr>
            <p:cNvPr id="11" name="Rectangle 10"/>
            <p:cNvSpPr/>
            <p:nvPr/>
          </p:nvSpPr>
          <p:spPr>
            <a:xfrm>
              <a:off x="1395867" y="1548932"/>
              <a:ext cx="989704" cy="631452"/>
            </a:xfrm>
            <a:prstGeom prst="rect">
              <a:avLst/>
            </a:prstGeom>
            <a:solidFill>
              <a:srgbClr val="FBFA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2511" y="1229542"/>
            <a:ext cx="2848704" cy="2523138"/>
          </a:xfrm>
          <a:prstGeom prst="rect">
            <a:avLst/>
          </a:prstGeom>
        </p:spPr>
      </p:pic>
    </p:spTree>
    <p:extLst>
      <p:ext uri="{BB962C8B-B14F-4D97-AF65-F5344CB8AC3E}">
        <p14:creationId xmlns:p14="http://schemas.microsoft.com/office/powerpoint/2010/main" val="80761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42"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90165" y="256856"/>
            <a:ext cx="80036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0" name="Picture 2">
            <a:extLst>
              <a:ext uri="{FF2B5EF4-FFF2-40B4-BE49-F238E27FC236}">
                <a16:creationId xmlns:a16="http://schemas.microsoft.com/office/drawing/2014/main" id="{1F779B68-8FCC-E7F1-59AD-E5210482B0A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26" t="3318" r="67375" b="30898"/>
          <a:stretch/>
        </p:blipFill>
        <p:spPr bwMode="auto">
          <a:xfrm>
            <a:off x="907197" y="1918162"/>
            <a:ext cx="3900626" cy="405829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8338857" y="4547471"/>
            <a:ext cx="3967443" cy="1920522"/>
            <a:chOff x="5361790" y="1526911"/>
            <a:chExt cx="5557221" cy="2690086"/>
          </a:xfrm>
        </p:grpSpPr>
        <p:pic>
          <p:nvPicPr>
            <p:cNvPr id="2052" name="Picture 4">
              <a:extLst>
                <a:ext uri="{FF2B5EF4-FFF2-40B4-BE49-F238E27FC236}">
                  <a16:creationId xmlns:a16="http://schemas.microsoft.com/office/drawing/2014/main" id="{F9BB8A00-26E1-AF1E-E335-8923380FA9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250" t="29353" r="21226" b="33584"/>
            <a:stretch/>
          </p:blipFill>
          <p:spPr bwMode="auto">
            <a:xfrm>
              <a:off x="5361790" y="1526911"/>
              <a:ext cx="5225791" cy="269008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434916" y="2871954"/>
              <a:ext cx="484095" cy="516368"/>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8688" y="4053348"/>
            <a:ext cx="3326221" cy="2653837"/>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1103315" y="938767"/>
            <a:ext cx="985043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Trưng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bày và giới thiệu sản phẩm</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03C68A1B-844B-8AA1-E7AA-C71D6B523110}"/>
              </a:ext>
            </a:extLst>
          </p:cNvPr>
          <p:cNvSpPr txBox="1"/>
          <p:nvPr/>
        </p:nvSpPr>
        <p:spPr>
          <a:xfrm>
            <a:off x="5368178" y="1785426"/>
            <a:ext cx="5564793"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Tên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trang phục là gì?</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400" baseline="0">
                <a:solidFill>
                  <a:srgbClr val="002060"/>
                </a:solidFill>
                <a:latin typeface="Roboto" panose="02000000000000000000" pitchFamily="2" charset="0"/>
                <a:ea typeface="Roboto" panose="02000000000000000000" pitchFamily="2" charset="0"/>
              </a:rPr>
              <a:t>Vật</a:t>
            </a:r>
            <a:r>
              <a:rPr lang="en-US" altLang="zh-CN" sz="2400">
                <a:solidFill>
                  <a:srgbClr val="002060"/>
                </a:solidFill>
                <a:latin typeface="Roboto" panose="02000000000000000000" pitchFamily="2" charset="0"/>
                <a:ea typeface="Roboto" panose="02000000000000000000" pitchFamily="2" charset="0"/>
              </a:rPr>
              <a:t> liệu sử dụng để làm trang phục</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400">
                <a:solidFill>
                  <a:srgbClr val="002060"/>
                </a:solidFill>
                <a:latin typeface="Roboto" panose="02000000000000000000" pitchFamily="2" charset="0"/>
                <a:ea typeface="Roboto" panose="02000000000000000000" pitchFamily="2" charset="0"/>
              </a:rPr>
              <a:t>Trang phục phù hợp với thời tiết nào?</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70163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31"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p:cTn id="10" dur="1000" fill="hold"/>
                                        <p:tgtEl>
                                          <p:spTgt spid="2050"/>
                                        </p:tgtEl>
                                        <p:attrNameLst>
                                          <p:attrName>ppt_w</p:attrName>
                                        </p:attrNameLst>
                                      </p:cBhvr>
                                      <p:tavLst>
                                        <p:tav tm="0">
                                          <p:val>
                                            <p:fltVal val="0"/>
                                          </p:val>
                                        </p:tav>
                                        <p:tav tm="100000">
                                          <p:val>
                                            <p:strVal val="#ppt_w"/>
                                          </p:val>
                                        </p:tav>
                                      </p:tavLst>
                                    </p:anim>
                                    <p:anim calcmode="lin" valueType="num">
                                      <p:cBhvr>
                                        <p:cTn id="11" dur="1000" fill="hold"/>
                                        <p:tgtEl>
                                          <p:spTgt spid="2050"/>
                                        </p:tgtEl>
                                        <p:attrNameLst>
                                          <p:attrName>ppt_h</p:attrName>
                                        </p:attrNameLst>
                                      </p:cBhvr>
                                      <p:tavLst>
                                        <p:tav tm="0">
                                          <p:val>
                                            <p:fltVal val="0"/>
                                          </p:val>
                                        </p:tav>
                                        <p:tav tm="100000">
                                          <p:val>
                                            <p:strVal val="#ppt_h"/>
                                          </p:val>
                                        </p:tav>
                                      </p:tavLst>
                                    </p:anim>
                                    <p:anim calcmode="lin" valueType="num">
                                      <p:cBhvr>
                                        <p:cTn id="12" dur="1000" fill="hold"/>
                                        <p:tgtEl>
                                          <p:spTgt spid="2050"/>
                                        </p:tgtEl>
                                        <p:attrNameLst>
                                          <p:attrName>style.rotation</p:attrName>
                                        </p:attrNameLst>
                                      </p:cBhvr>
                                      <p:tavLst>
                                        <p:tav tm="0">
                                          <p:val>
                                            <p:fltVal val="90"/>
                                          </p:val>
                                        </p:tav>
                                        <p:tav tm="100000">
                                          <p:val>
                                            <p:fltVal val="0"/>
                                          </p:val>
                                        </p:tav>
                                      </p:tavLst>
                                    </p:anim>
                                    <p:animEffect transition="in" filter="fade">
                                      <p:cBhvr>
                                        <p:cTn id="13" dur="1000"/>
                                        <p:tgtEl>
                                          <p:spTgt spid="2050"/>
                                        </p:tgtEl>
                                      </p:cBhvr>
                                    </p:animEffect>
                                  </p:childTnLst>
                                </p:cTn>
                              </p:par>
                              <p:par>
                                <p:cTn id="14" presetID="31"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par>
                                <p:cTn id="20" presetID="3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45803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90165" y="256856"/>
            <a:ext cx="80036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0" name="Picture 2">
            <a:extLst>
              <a:ext uri="{FF2B5EF4-FFF2-40B4-BE49-F238E27FC236}">
                <a16:creationId xmlns:a16="http://schemas.microsoft.com/office/drawing/2014/main" id="{1F779B68-8FCC-E7F1-59AD-E5210482B0A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26" t="3318" r="67375" b="30898"/>
          <a:stretch/>
        </p:blipFill>
        <p:spPr bwMode="auto">
          <a:xfrm>
            <a:off x="907197" y="1918162"/>
            <a:ext cx="3900626" cy="405829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490882" y="1552885"/>
            <a:ext cx="5557221" cy="2690086"/>
            <a:chOff x="5361790" y="1526911"/>
            <a:chExt cx="5557221" cy="2690086"/>
          </a:xfrm>
        </p:grpSpPr>
        <p:pic>
          <p:nvPicPr>
            <p:cNvPr id="2052" name="Picture 4">
              <a:extLst>
                <a:ext uri="{FF2B5EF4-FFF2-40B4-BE49-F238E27FC236}">
                  <a16:creationId xmlns:a16="http://schemas.microsoft.com/office/drawing/2014/main" id="{F9BB8A00-26E1-AF1E-E335-8923380FA9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250" t="29353" r="21226" b="33584"/>
            <a:stretch/>
          </p:blipFill>
          <p:spPr bwMode="auto">
            <a:xfrm>
              <a:off x="5361790" y="1526911"/>
              <a:ext cx="5225791" cy="269008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434916" y="2871954"/>
              <a:ext cx="484095" cy="516368"/>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9452" y="3902897"/>
            <a:ext cx="3703817" cy="2955103"/>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1103315" y="938767"/>
            <a:ext cx="1089038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Chia sẻ cảm nhận của em về trang phục trong bộ sưu tập mà em thích nhất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82269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31"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p:cTn id="10" dur="1000" fill="hold"/>
                                        <p:tgtEl>
                                          <p:spTgt spid="2050"/>
                                        </p:tgtEl>
                                        <p:attrNameLst>
                                          <p:attrName>ppt_w</p:attrName>
                                        </p:attrNameLst>
                                      </p:cBhvr>
                                      <p:tavLst>
                                        <p:tav tm="0">
                                          <p:val>
                                            <p:fltVal val="0"/>
                                          </p:val>
                                        </p:tav>
                                        <p:tav tm="100000">
                                          <p:val>
                                            <p:strVal val="#ppt_w"/>
                                          </p:val>
                                        </p:tav>
                                      </p:tavLst>
                                    </p:anim>
                                    <p:anim calcmode="lin" valueType="num">
                                      <p:cBhvr>
                                        <p:cTn id="11" dur="1000" fill="hold"/>
                                        <p:tgtEl>
                                          <p:spTgt spid="2050"/>
                                        </p:tgtEl>
                                        <p:attrNameLst>
                                          <p:attrName>ppt_h</p:attrName>
                                        </p:attrNameLst>
                                      </p:cBhvr>
                                      <p:tavLst>
                                        <p:tav tm="0">
                                          <p:val>
                                            <p:fltVal val="0"/>
                                          </p:val>
                                        </p:tav>
                                        <p:tav tm="100000">
                                          <p:val>
                                            <p:strVal val="#ppt_h"/>
                                          </p:val>
                                        </p:tav>
                                      </p:tavLst>
                                    </p:anim>
                                    <p:anim calcmode="lin" valueType="num">
                                      <p:cBhvr>
                                        <p:cTn id="12" dur="1000" fill="hold"/>
                                        <p:tgtEl>
                                          <p:spTgt spid="2050"/>
                                        </p:tgtEl>
                                        <p:attrNameLst>
                                          <p:attrName>style.rotation</p:attrName>
                                        </p:attrNameLst>
                                      </p:cBhvr>
                                      <p:tavLst>
                                        <p:tav tm="0">
                                          <p:val>
                                            <p:fltVal val="90"/>
                                          </p:val>
                                        </p:tav>
                                        <p:tav tm="100000">
                                          <p:val>
                                            <p:fltVal val="0"/>
                                          </p:val>
                                        </p:tav>
                                      </p:tavLst>
                                    </p:anim>
                                    <p:animEffect transition="in" filter="fade">
                                      <p:cBhvr>
                                        <p:cTn id="13" dur="1000"/>
                                        <p:tgtEl>
                                          <p:spTgt spid="2050"/>
                                        </p:tgtEl>
                                      </p:cBhvr>
                                    </p:animEffect>
                                  </p:childTnLst>
                                </p:cTn>
                              </p:par>
                              <p:par>
                                <p:cTn id="14" presetID="31"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par>
                                <p:cTn id="20" presetID="31"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70678" y="333855"/>
            <a:ext cx="966843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LỰA</a:t>
            </a:r>
            <a:r>
              <a:rPr kumimoji="0" lang="en-US" altLang="zh-CN" sz="3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CHỌN TRANG PHỤC PHÙ HỢP VỚI THỜI TIẾT</a:t>
            </a:r>
            <a:endPar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1" name="TextBox 10"/>
          <p:cNvSpPr txBox="1"/>
          <p:nvPr/>
        </p:nvSpPr>
        <p:spPr>
          <a:xfrm>
            <a:off x="1103315" y="938767"/>
            <a:ext cx="1089038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Sử dụng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trang phục các em vừa làm để chơi trò chơi dự báo thời tiết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 name="TextBox 1">
            <a:extLst>
              <a:ext uri="{FF2B5EF4-FFF2-40B4-BE49-F238E27FC236}">
                <a16:creationId xmlns:a16="http://schemas.microsoft.com/office/drawing/2014/main" id="{777EC3F3-7CD4-622D-5816-73519042347C}"/>
              </a:ext>
            </a:extLst>
          </p:cNvPr>
          <p:cNvSpPr txBox="1"/>
          <p:nvPr/>
        </p:nvSpPr>
        <p:spPr>
          <a:xfrm>
            <a:off x="1857375" y="1918162"/>
            <a:ext cx="8977443" cy="267765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Cách</a:t>
            </a:r>
            <a:r>
              <a:rPr kumimoji="0" lang="en-US" altLang="zh-CN" sz="24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chơi: </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Quản trò đóng vai là phát thanh viên, khi quản trò hô loại thời tiết thì người chơi chọn một mô hình trang phục phù hợp với thời tiết đó.</a:t>
            </a: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zh-CN" sz="2400">
              <a:solidFill>
                <a:srgbClr val="002060"/>
              </a:solidFill>
              <a:latin typeface="Roboto" panose="02000000000000000000" pitchFamily="2" charset="0"/>
              <a:ea typeface="Roboto" panose="02000000000000000000" pitchFamily="2"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2400">
                <a:solidFill>
                  <a:srgbClr val="002060"/>
                </a:solidFill>
                <a:latin typeface="Roboto" panose="02000000000000000000" pitchFamily="2" charset="0"/>
                <a:ea typeface="Roboto" panose="02000000000000000000" pitchFamily="2" charset="0"/>
              </a:rPr>
              <a:t>Ai tìm nhanh và đúng được cộng 5 điểm. Kết thúc trò chơi, bạn nào  được nhiều điểm nhất thắng cuộc.</a:t>
            </a:r>
            <a:endPar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53570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DCFDE81-9A7F-4BC8-D9BA-06217B1A1750}"/>
              </a:ext>
            </a:extLst>
          </p:cNvPr>
          <p:cNvPicPr>
            <a:picLocks noChangeAspect="1"/>
          </p:cNvPicPr>
          <p:nvPr/>
        </p:nvPicPr>
        <p:blipFill>
          <a:blip r:embed="rId3"/>
          <a:stretch>
            <a:fillRect/>
          </a:stretch>
        </p:blipFill>
        <p:spPr>
          <a:xfrm>
            <a:off x="1948027" y="1443645"/>
            <a:ext cx="8469234" cy="5269785"/>
          </a:xfrm>
          <a:prstGeom prst="rect">
            <a:avLst/>
          </a:prstGeom>
          <a:effectLst>
            <a:outerShdw blurRad="63500" sx="102000" sy="102000" algn="ctr" rotWithShape="0">
              <a:prstClr val="black">
                <a:alpha val="40000"/>
              </a:prstClr>
            </a:outerShdw>
          </a:effectLst>
        </p:spPr>
      </p:pic>
      <p:sp>
        <p:nvSpPr>
          <p:cNvPr id="10" name="TextBox 9">
            <a:extLst>
              <a:ext uri="{FF2B5EF4-FFF2-40B4-BE49-F238E27FC236}">
                <a16:creationId xmlns:a16="http://schemas.microsoft.com/office/drawing/2014/main" id="{F47EDC76-93E4-69B2-B3EB-FFBB9F9285CB}"/>
              </a:ext>
            </a:extLst>
          </p:cNvPr>
          <p:cNvSpPr txBox="1"/>
          <p:nvPr/>
        </p:nvSpPr>
        <p:spPr>
          <a:xfrm>
            <a:off x="6998856" y="1579530"/>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3" name="Picture 12"/>
          <p:cNvPicPr>
            <a:picLocks noChangeAspect="1"/>
          </p:cNvPicPr>
          <p:nvPr/>
        </p:nvPicPr>
        <p:blipFill rotWithShape="1">
          <a:blip r:embed="rId4"/>
          <a:srcRect l="6827" t="7035" r="5654" b="3542"/>
          <a:stretch/>
        </p:blipFill>
        <p:spPr>
          <a:xfrm>
            <a:off x="6467707" y="3564486"/>
            <a:ext cx="868595" cy="868595"/>
          </a:xfrm>
          <a:prstGeom prst="ellipse">
            <a:avLst/>
          </a:prstGeom>
        </p:spPr>
      </p:pic>
      <p:pic>
        <p:nvPicPr>
          <p:cNvPr id="15" name="Picture 14"/>
          <p:cNvPicPr>
            <a:picLocks noChangeAspect="1"/>
          </p:cNvPicPr>
          <p:nvPr/>
        </p:nvPicPr>
        <p:blipFill rotWithShape="1">
          <a:blip r:embed="rId5"/>
          <a:srcRect l="9571" t="6413" r="10420" b="6660"/>
          <a:stretch/>
        </p:blipFill>
        <p:spPr>
          <a:xfrm>
            <a:off x="7773734" y="4535736"/>
            <a:ext cx="848933" cy="848933"/>
          </a:xfrm>
          <a:prstGeom prst="ellipse">
            <a:avLst/>
          </a:prstGeom>
        </p:spPr>
      </p:pic>
      <p:pic>
        <p:nvPicPr>
          <p:cNvPr id="16" name="Picture 15"/>
          <p:cNvPicPr>
            <a:picLocks noChangeAspect="1"/>
          </p:cNvPicPr>
          <p:nvPr/>
        </p:nvPicPr>
        <p:blipFill rotWithShape="1">
          <a:blip r:embed="rId6"/>
          <a:srcRect l="5642" t="6399" r="6278" b="6897"/>
          <a:stretch/>
        </p:blipFill>
        <p:spPr>
          <a:xfrm>
            <a:off x="8986850" y="5542875"/>
            <a:ext cx="878797" cy="878797"/>
          </a:xfrm>
          <a:prstGeom prst="ellipse">
            <a:avLst/>
          </a:prstGeom>
        </p:spPr>
      </p:pic>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1" name="TextBox 10">
            <a:extLst>
              <a:ext uri="{FF2B5EF4-FFF2-40B4-BE49-F238E27FC236}">
                <a16:creationId xmlns:a16="http://schemas.microsoft.com/office/drawing/2014/main" id="{DE35A30A-9FED-73CA-D0EC-2CDDA9EF6570}"/>
              </a:ext>
            </a:extLst>
          </p:cNvPr>
          <p:cNvSpPr txBox="1"/>
          <p:nvPr/>
        </p:nvSpPr>
        <p:spPr>
          <a:xfrm>
            <a:off x="2771894" y="3595713"/>
            <a:ext cx="333934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Mỗi trang phục thiết kế phù hợp với thời tiết.</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12" name="TextBox 11">
            <a:extLst>
              <a:ext uri="{FF2B5EF4-FFF2-40B4-BE49-F238E27FC236}">
                <a16:creationId xmlns:a16="http://schemas.microsoft.com/office/drawing/2014/main" id="{8498D3FB-FFF9-9DED-A6D0-B12798BBE773}"/>
              </a:ext>
            </a:extLst>
          </p:cNvPr>
          <p:cNvSpPr txBox="1"/>
          <p:nvPr/>
        </p:nvSpPr>
        <p:spPr>
          <a:xfrm>
            <a:off x="2771895" y="4627428"/>
            <a:ext cx="3565419"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Chất liệu đa dạng, dễ tìm</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14" name="TextBox 13">
            <a:extLst>
              <a:ext uri="{FF2B5EF4-FFF2-40B4-BE49-F238E27FC236}">
                <a16:creationId xmlns:a16="http://schemas.microsoft.com/office/drawing/2014/main" id="{78B4DF29-DD8A-C76A-E628-ACF86ED43422}"/>
              </a:ext>
            </a:extLst>
          </p:cNvPr>
          <p:cNvSpPr txBox="1"/>
          <p:nvPr/>
        </p:nvSpPr>
        <p:spPr>
          <a:xfrm>
            <a:off x="2771895" y="5633367"/>
            <a:ext cx="35654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Màu sắc trang phục tươi sáng, hài hoà. </a:t>
            </a:r>
            <a:endParaRPr kumimoji="0" lang="vi-VN" sz="2000" b="0" i="0" u="none" strike="noStrike" kern="1200" cap="none" spc="0" normalizeH="0" baseline="0" noProof="0" dirty="0">
              <a:ln>
                <a:noFill/>
              </a:ln>
              <a:solidFill>
                <a:prstClr val="black"/>
              </a:solidFill>
              <a:effectLst/>
              <a:uLnTx/>
              <a:uFillTx/>
              <a:latin typeface="Arial" panose="020B0604020202020204" pitchFamily="34" charset="0"/>
            </a:endParaRPr>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98357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childTnLst>
                                </p:cTn>
                              </p:par>
                              <p:par>
                                <p:cTn id="12" presetID="6" presetClass="entr" presetSubtype="16"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in)">
                                      <p:cBhvr>
                                        <p:cTn id="14" dur="2000"/>
                                        <p:tgtEl>
                                          <p:spTgt spid="13"/>
                                        </p:tgtEl>
                                      </p:cBhvr>
                                    </p:animEffect>
                                  </p:childTnLst>
                                </p:cTn>
                              </p:par>
                              <p:par>
                                <p:cTn id="15" presetID="6" presetClass="entr" presetSubtype="1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par>
                                <p:cTn id="18" presetID="6" presetClass="entr" presetSubtype="16"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ircle(in)">
                                      <p:cBhvr>
                                        <p:cTn id="20" dur="2000"/>
                                        <p:tgtEl>
                                          <p:spTgt spid="16"/>
                                        </p:tgtEl>
                                      </p:cBhvr>
                                    </p:animEffect>
                                  </p:childTnLst>
                                </p:cTn>
                              </p:par>
                              <p:par>
                                <p:cTn id="21" presetID="14"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606" y="3765176"/>
            <a:ext cx="2636687" cy="1821395"/>
          </a:xfrm>
          <a:prstGeom prst="rect">
            <a:avLst/>
          </a:prstGeom>
        </p:spPr>
      </p:pic>
    </p:spTree>
    <p:extLst>
      <p:ext uri="{BB962C8B-B14F-4D97-AF65-F5344CB8AC3E}">
        <p14:creationId xmlns:p14="http://schemas.microsoft.com/office/powerpoint/2010/main" val="106856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125E-6 4.44444E-6 L -3.125E-6 -0.07223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864474" y="1872124"/>
            <a:ext cx="6451951" cy="452624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p:cNvSpPr txBox="1"/>
          <p:nvPr/>
        </p:nvSpPr>
        <p:spPr>
          <a:xfrm>
            <a:off x="1970731" y="521643"/>
            <a:ext cx="6009420" cy="584775"/>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QUAN SÁT TÌNH HUỐNG</a:t>
            </a:r>
          </a:p>
        </p:txBody>
      </p:sp>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Group 18"/>
          <p:cNvGrpSpPr/>
          <p:nvPr/>
        </p:nvGrpSpPr>
        <p:grpSpPr>
          <a:xfrm>
            <a:off x="6998632" y="1243092"/>
            <a:ext cx="3226023" cy="1687146"/>
            <a:chOff x="722556" y="2115898"/>
            <a:chExt cx="5422523" cy="1213919"/>
          </a:xfrm>
          <a:solidFill>
            <a:srgbClr val="6F7B57"/>
          </a:solidFill>
        </p:grpSpPr>
        <p:sp>
          <p:nvSpPr>
            <p:cNvPr id="5" name="Rounded Rectangular Callout 4"/>
            <p:cNvSpPr/>
            <p:nvPr/>
          </p:nvSpPr>
          <p:spPr>
            <a:xfrm>
              <a:off x="722556" y="2115898"/>
              <a:ext cx="5422523" cy="1213919"/>
            </a:xfrm>
            <a:prstGeom prst="wedgeRoundRectCallout">
              <a:avLst>
                <a:gd name="adj1" fmla="val -61446"/>
                <a:gd name="adj2" fmla="val 59238"/>
                <a:gd name="adj3" fmla="val 16667"/>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998114" y="2167476"/>
              <a:ext cx="4937375" cy="112938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Hôm nay trời nắng nóng, mặc như vậy con thấy đã phù hợp </a:t>
              </a:r>
              <a:r>
                <a:rPr lang="en-US" altLang="zh-CN" sz="2400">
                  <a:solidFill>
                    <a:srgbClr val="002060"/>
                  </a:solidFill>
                  <a:latin typeface="Roboto" panose="02000000000000000000" pitchFamily="2" charset="0"/>
                  <a:ea typeface="Roboto" panose="02000000000000000000" pitchFamily="2" charset="0"/>
                </a:rPr>
                <a:t>không</a:t>
              </a:r>
              <a:r>
                <a:rPr lang="vi-VN" altLang="zh-CN" sz="2400">
                  <a:solidFill>
                    <a:srgbClr val="002060"/>
                  </a:solidFill>
                  <a:latin typeface="Roboto" panose="02000000000000000000" pitchFamily="2" charset="0"/>
                  <a:ea typeface="Roboto" panose="02000000000000000000" pitchFamily="2" charset="0"/>
                </a:rPr>
                <a:t>?</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pic>
        <p:nvPicPr>
          <p:cNvPr id="3" name="Con chào mẹ con đi 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296775" y="1166892"/>
            <a:ext cx="609600" cy="609600"/>
          </a:xfrm>
          <a:prstGeom prst="rect">
            <a:avLst/>
          </a:prstGeom>
        </p:spPr>
      </p:pic>
      <p:pic>
        <p:nvPicPr>
          <p:cNvPr id="4" name="Hôm nay trời nắng t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363450" y="2274838"/>
            <a:ext cx="609600" cy="609600"/>
          </a:xfrm>
          <a:prstGeom prst="rect">
            <a:avLst/>
          </a:prstGeom>
        </p:spPr>
      </p:pic>
    </p:spTree>
    <p:extLst>
      <p:ext uri="{BB962C8B-B14F-4D97-AF65-F5344CB8AC3E}">
        <p14:creationId xmlns:p14="http://schemas.microsoft.com/office/powerpoint/2010/main" val="3514231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584" fill="hold"/>
                                        <p:tgtEl>
                                          <p:spTgt spid="3"/>
                                        </p:tgtEl>
                                      </p:cBhvr>
                                    </p:cmd>
                                  </p:childTnLst>
                                </p:cTn>
                              </p:par>
                            </p:childTnLst>
                          </p:cTn>
                        </p:par>
                        <p:par>
                          <p:cTn id="18" fill="hold">
                            <p:stCondLst>
                              <p:cond delay="1584"/>
                            </p:stCondLst>
                            <p:childTnLst>
                              <p:par>
                                <p:cTn id="19" presetID="1" presetClass="mediacall" presetSubtype="0" fill="hold" nodeType="afterEffect">
                                  <p:stCondLst>
                                    <p:cond delay="0"/>
                                  </p:stCondLst>
                                  <p:childTnLst>
                                    <p:cmd type="call" cmd="playFrom(0.0)">
                                      <p:cBhvr>
                                        <p:cTn id="20" dur="4008" fill="hold"/>
                                        <p:tgtEl>
                                          <p:spTgt spid="4"/>
                                        </p:tgtEl>
                                      </p:cBhvr>
                                    </p:cmd>
                                  </p:childTnLst>
                                </p:cTn>
                              </p:par>
                              <p:par>
                                <p:cTn id="21" presetID="42"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audio>
              <p:cMediaNode vol="80000">
                <p:cTn id="27" fill="hold" display="0">
                  <p:stCondLst>
                    <p:cond delay="indefinite"/>
                  </p:stCondLst>
                  <p:endCondLst>
                    <p:cond evt="onStopAudio" delay="0">
                      <p:tgtEl>
                        <p:sldTgt/>
                      </p:tgtEl>
                    </p:cond>
                  </p:endCondLst>
                </p:cTn>
                <p:tgtEl>
                  <p:spTgt spid="4"/>
                </p:tgtEl>
              </p:cMediaNode>
            </p:audio>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3376465" y="1239475"/>
            <a:ext cx="5439070" cy="830997"/>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Nếu em là bạn nhỏ, em sẽ cảm thấy thế nào khi mặc trang phục như vậy?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030072"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sp>
        <p:nvSpPr>
          <p:cNvPr id="13" name="TextBox 12">
            <a:extLst>
              <a:ext uri="{FF2B5EF4-FFF2-40B4-BE49-F238E27FC236}">
                <a16:creationId xmlns:a16="http://schemas.microsoft.com/office/drawing/2014/main" id="{8BAB906A-1694-05DB-A671-51D0AA73C0B5}"/>
              </a:ext>
            </a:extLst>
          </p:cNvPr>
          <p:cNvSpPr txBox="1"/>
          <p:nvPr/>
        </p:nvSpPr>
        <p:spPr>
          <a:xfrm>
            <a:off x="4376563" y="2356252"/>
            <a:ext cx="5548047" cy="830997"/>
          </a:xfrm>
          <a:prstGeom prst="rect">
            <a:avLst/>
          </a:prstGeom>
          <a:noFill/>
        </p:spPr>
        <p:txBody>
          <a:bodyPr wrap="square" rtlCol="0">
            <a:spAutoFit/>
          </a:bodyPr>
          <a:lstStyle/>
          <a:p>
            <a:pPr lvl="0" algn="just">
              <a:defRPr/>
            </a:pPr>
            <a:r>
              <a:rPr lang="vi-VN" altLang="zh-CN" sz="2400" noProof="0">
                <a:solidFill>
                  <a:srgbClr val="FF0000"/>
                </a:solidFill>
                <a:latin typeface="Roboto" panose="02000000000000000000" pitchFamily="2" charset="0"/>
                <a:ea typeface="Roboto" panose="02000000000000000000" pitchFamily="2" charset="0"/>
              </a:rPr>
              <a:t>Nếu em là bạn, em sẽ cảm thấy khó chịu, không thoải mái.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8BAB906A-1694-05DB-A671-51D0AA73C0B5}"/>
              </a:ext>
            </a:extLst>
          </p:cNvPr>
          <p:cNvSpPr txBox="1"/>
          <p:nvPr/>
        </p:nvSpPr>
        <p:spPr>
          <a:xfrm>
            <a:off x="4376563" y="3707728"/>
            <a:ext cx="5548047" cy="830997"/>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Trang phục bạn nhỏ</a:t>
            </a:r>
            <a:r>
              <a:rPr lang="vi-VN" altLang="zh-CN" sz="2400">
                <a:solidFill>
                  <a:srgbClr val="002060"/>
                </a:solidFill>
                <a:latin typeface="Roboto" panose="02000000000000000000" pitchFamily="2" charset="0"/>
                <a:ea typeface="Roboto" panose="02000000000000000000" pitchFamily="2" charset="0"/>
              </a:rPr>
              <a:t> </a:t>
            </a:r>
            <a:r>
              <a:rPr lang="en-US" altLang="zh-CN" sz="2400">
                <a:solidFill>
                  <a:srgbClr val="002060"/>
                </a:solidFill>
                <a:latin typeface="Roboto" panose="02000000000000000000" pitchFamily="2" charset="0"/>
                <a:ea typeface="Roboto" panose="02000000000000000000" pitchFamily="2" charset="0"/>
              </a:rPr>
              <a:t>mặc phù hợp với thời</a:t>
            </a:r>
            <a:r>
              <a:rPr lang="vi-VN" altLang="zh-CN" sz="2400">
                <a:solidFill>
                  <a:srgbClr val="002060"/>
                </a:solidFill>
                <a:latin typeface="Roboto" panose="02000000000000000000" pitchFamily="2" charset="0"/>
                <a:ea typeface="Roboto" panose="02000000000000000000" pitchFamily="2" charset="0"/>
              </a:rPr>
              <a:t> </a:t>
            </a:r>
            <a:r>
              <a:rPr lang="en-US" altLang="zh-CN" sz="2400">
                <a:solidFill>
                  <a:srgbClr val="002060"/>
                </a:solidFill>
                <a:latin typeface="Roboto" panose="02000000000000000000" pitchFamily="2" charset="0"/>
                <a:ea typeface="Roboto" panose="02000000000000000000" pitchFamily="2" charset="0"/>
              </a:rPr>
              <a:t>tiết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4417637" y="4901492"/>
            <a:ext cx="5307276" cy="830997"/>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Trang phục của bạn phù hợp với thời tiết se lạnh.</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1623428" y="2505170"/>
            <a:ext cx="1998507" cy="322731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267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3" grpId="0"/>
      <p:bldP spid="18"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ular Callout 11"/>
          <p:cNvSpPr/>
          <p:nvPr/>
        </p:nvSpPr>
        <p:spPr>
          <a:xfrm>
            <a:off x="2065468" y="4522505"/>
            <a:ext cx="7039361" cy="1773972"/>
          </a:xfrm>
          <a:custGeom>
            <a:avLst/>
            <a:gdLst>
              <a:gd name="connsiteX0" fmla="*/ 0 w 3861996"/>
              <a:gd name="connsiteY0" fmla="*/ 0 h 1672135"/>
              <a:gd name="connsiteX1" fmla="*/ 2252831 w 3861996"/>
              <a:gd name="connsiteY1" fmla="*/ 0 h 1672135"/>
              <a:gd name="connsiteX2" fmla="*/ 2252831 w 3861996"/>
              <a:gd name="connsiteY2" fmla="*/ 0 h 1672135"/>
              <a:gd name="connsiteX3" fmla="*/ 3218330 w 3861996"/>
              <a:gd name="connsiteY3" fmla="*/ 0 h 1672135"/>
              <a:gd name="connsiteX4" fmla="*/ 3861996 w 3861996"/>
              <a:gd name="connsiteY4" fmla="*/ 0 h 1672135"/>
              <a:gd name="connsiteX5" fmla="*/ 3861996 w 3861996"/>
              <a:gd name="connsiteY5" fmla="*/ 278689 h 1672135"/>
              <a:gd name="connsiteX6" fmla="*/ 4590407 w 3861996"/>
              <a:gd name="connsiteY6" fmla="*/ 159923 h 1672135"/>
              <a:gd name="connsiteX7" fmla="*/ 3861996 w 3861996"/>
              <a:gd name="connsiteY7" fmla="*/ 696723 h 1672135"/>
              <a:gd name="connsiteX8" fmla="*/ 3861996 w 3861996"/>
              <a:gd name="connsiteY8" fmla="*/ 1672135 h 1672135"/>
              <a:gd name="connsiteX9" fmla="*/ 3218330 w 3861996"/>
              <a:gd name="connsiteY9" fmla="*/ 1672135 h 1672135"/>
              <a:gd name="connsiteX10" fmla="*/ 2252831 w 3861996"/>
              <a:gd name="connsiteY10" fmla="*/ 1672135 h 1672135"/>
              <a:gd name="connsiteX11" fmla="*/ 2252831 w 3861996"/>
              <a:gd name="connsiteY11" fmla="*/ 1672135 h 1672135"/>
              <a:gd name="connsiteX12" fmla="*/ 0 w 3861996"/>
              <a:gd name="connsiteY12" fmla="*/ 1672135 h 1672135"/>
              <a:gd name="connsiteX13" fmla="*/ 0 w 3861996"/>
              <a:gd name="connsiteY13" fmla="*/ 696723 h 1672135"/>
              <a:gd name="connsiteX14" fmla="*/ 0 w 3861996"/>
              <a:gd name="connsiteY14" fmla="*/ 278689 h 1672135"/>
              <a:gd name="connsiteX15" fmla="*/ 0 w 3861996"/>
              <a:gd name="connsiteY15" fmla="*/ 278689 h 1672135"/>
              <a:gd name="connsiteX16" fmla="*/ 0 w 3861996"/>
              <a:gd name="connsiteY16" fmla="*/ 0 h 1672135"/>
              <a:gd name="connsiteX0" fmla="*/ 166876 w 4757283"/>
              <a:gd name="connsiteY0" fmla="*/ 20643 h 1692778"/>
              <a:gd name="connsiteX1" fmla="*/ 2419707 w 4757283"/>
              <a:gd name="connsiteY1" fmla="*/ 20643 h 1692778"/>
              <a:gd name="connsiteX2" fmla="*/ 2419707 w 4757283"/>
              <a:gd name="connsiteY2" fmla="*/ 20643 h 1692778"/>
              <a:gd name="connsiteX3" fmla="*/ 3385206 w 4757283"/>
              <a:gd name="connsiteY3" fmla="*/ 20643 h 1692778"/>
              <a:gd name="connsiteX4" fmla="*/ 4028872 w 4757283"/>
              <a:gd name="connsiteY4" fmla="*/ 20643 h 1692778"/>
              <a:gd name="connsiteX5" fmla="*/ 4028872 w 4757283"/>
              <a:gd name="connsiteY5" fmla="*/ 299332 h 1692778"/>
              <a:gd name="connsiteX6" fmla="*/ 4757283 w 4757283"/>
              <a:gd name="connsiteY6" fmla="*/ 180566 h 1692778"/>
              <a:gd name="connsiteX7" fmla="*/ 4028872 w 4757283"/>
              <a:gd name="connsiteY7" fmla="*/ 717366 h 1692778"/>
              <a:gd name="connsiteX8" fmla="*/ 4028872 w 4757283"/>
              <a:gd name="connsiteY8" fmla="*/ 1692778 h 1692778"/>
              <a:gd name="connsiteX9" fmla="*/ 3385206 w 4757283"/>
              <a:gd name="connsiteY9" fmla="*/ 1692778 h 1692778"/>
              <a:gd name="connsiteX10" fmla="*/ 2419707 w 4757283"/>
              <a:gd name="connsiteY10" fmla="*/ 1692778 h 1692778"/>
              <a:gd name="connsiteX11" fmla="*/ 2419707 w 4757283"/>
              <a:gd name="connsiteY11" fmla="*/ 1692778 h 1692778"/>
              <a:gd name="connsiteX12" fmla="*/ 166876 w 4757283"/>
              <a:gd name="connsiteY12" fmla="*/ 1692778 h 1692778"/>
              <a:gd name="connsiteX13" fmla="*/ 166876 w 4757283"/>
              <a:gd name="connsiteY13" fmla="*/ 717366 h 1692778"/>
              <a:gd name="connsiteX14" fmla="*/ 166876 w 4757283"/>
              <a:gd name="connsiteY14" fmla="*/ 299332 h 1692778"/>
              <a:gd name="connsiteX15" fmla="*/ 166876 w 4757283"/>
              <a:gd name="connsiteY15" fmla="*/ 299332 h 1692778"/>
              <a:gd name="connsiteX16" fmla="*/ 166876 w 4757283"/>
              <a:gd name="connsiteY16" fmla="*/ 20643 h 1692778"/>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78059 w 4768466"/>
              <a:gd name="connsiteY0" fmla="*/ 21431 h 1765818"/>
              <a:gd name="connsiteX1" fmla="*/ 2430890 w 4768466"/>
              <a:gd name="connsiteY1" fmla="*/ 21431 h 1765818"/>
              <a:gd name="connsiteX2" fmla="*/ 2430890 w 4768466"/>
              <a:gd name="connsiteY2" fmla="*/ 21431 h 1765818"/>
              <a:gd name="connsiteX3" fmla="*/ 3396389 w 4768466"/>
              <a:gd name="connsiteY3" fmla="*/ 21431 h 1765818"/>
              <a:gd name="connsiteX4" fmla="*/ 4040055 w 4768466"/>
              <a:gd name="connsiteY4" fmla="*/ 21431 h 1765818"/>
              <a:gd name="connsiteX5" fmla="*/ 4040055 w 4768466"/>
              <a:gd name="connsiteY5" fmla="*/ 300120 h 1765818"/>
              <a:gd name="connsiteX6" fmla="*/ 4768466 w 4768466"/>
              <a:gd name="connsiteY6" fmla="*/ 181354 h 1765818"/>
              <a:gd name="connsiteX7" fmla="*/ 4040055 w 4768466"/>
              <a:gd name="connsiteY7" fmla="*/ 718154 h 1765818"/>
              <a:gd name="connsiteX8" fmla="*/ 4040055 w 4768466"/>
              <a:gd name="connsiteY8" fmla="*/ 1693566 h 1765818"/>
              <a:gd name="connsiteX9" fmla="*/ 3396389 w 4768466"/>
              <a:gd name="connsiteY9" fmla="*/ 1693566 h 1765818"/>
              <a:gd name="connsiteX10" fmla="*/ 2430890 w 4768466"/>
              <a:gd name="connsiteY10" fmla="*/ 1693566 h 1765818"/>
              <a:gd name="connsiteX11" fmla="*/ 2430890 w 4768466"/>
              <a:gd name="connsiteY11" fmla="*/ 1693566 h 1765818"/>
              <a:gd name="connsiteX12" fmla="*/ 178059 w 4768466"/>
              <a:gd name="connsiteY12" fmla="*/ 1693566 h 1765818"/>
              <a:gd name="connsiteX13" fmla="*/ 178059 w 4768466"/>
              <a:gd name="connsiteY13" fmla="*/ 718154 h 1765818"/>
              <a:gd name="connsiteX14" fmla="*/ 178059 w 4768466"/>
              <a:gd name="connsiteY14" fmla="*/ 300120 h 1765818"/>
              <a:gd name="connsiteX15" fmla="*/ 145786 w 4768466"/>
              <a:gd name="connsiteY15" fmla="*/ 20421 h 1765818"/>
              <a:gd name="connsiteX16" fmla="*/ 178059 w 4768466"/>
              <a:gd name="connsiteY16" fmla="*/ 21431 h 1765818"/>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227649 w 4818056"/>
              <a:gd name="connsiteY14" fmla="*/ 300120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92194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12496 w 4818056"/>
              <a:gd name="connsiteY14" fmla="*/ 192543 h 1767412"/>
              <a:gd name="connsiteX15" fmla="*/ 195376 w 4818056"/>
              <a:gd name="connsiteY15" fmla="*/ 20421 h 1767412"/>
              <a:gd name="connsiteX16" fmla="*/ 292194 w 4818056"/>
              <a:gd name="connsiteY16" fmla="*/ 21431 h 1767412"/>
              <a:gd name="connsiteX0" fmla="*/ 292194 w 4818056"/>
              <a:gd name="connsiteY0" fmla="*/ 20644 h 1766625"/>
              <a:gd name="connsiteX1" fmla="*/ 2480480 w 4818056"/>
              <a:gd name="connsiteY1" fmla="*/ 20644 h 1766625"/>
              <a:gd name="connsiteX2" fmla="*/ 2480480 w 4818056"/>
              <a:gd name="connsiteY2" fmla="*/ 20644 h 1766625"/>
              <a:gd name="connsiteX3" fmla="*/ 3445979 w 4818056"/>
              <a:gd name="connsiteY3" fmla="*/ 20644 h 1766625"/>
              <a:gd name="connsiteX4" fmla="*/ 4089645 w 4818056"/>
              <a:gd name="connsiteY4" fmla="*/ 20644 h 1766625"/>
              <a:gd name="connsiteX5" fmla="*/ 4089645 w 4818056"/>
              <a:gd name="connsiteY5" fmla="*/ 299333 h 1766625"/>
              <a:gd name="connsiteX6" fmla="*/ 4818056 w 4818056"/>
              <a:gd name="connsiteY6" fmla="*/ 180567 h 1766625"/>
              <a:gd name="connsiteX7" fmla="*/ 4089645 w 4818056"/>
              <a:gd name="connsiteY7" fmla="*/ 717367 h 1766625"/>
              <a:gd name="connsiteX8" fmla="*/ 4089645 w 4818056"/>
              <a:gd name="connsiteY8" fmla="*/ 1692779 h 1766625"/>
              <a:gd name="connsiteX9" fmla="*/ 3445979 w 4818056"/>
              <a:gd name="connsiteY9" fmla="*/ 1692779 h 1766625"/>
              <a:gd name="connsiteX10" fmla="*/ 2480480 w 4818056"/>
              <a:gd name="connsiteY10" fmla="*/ 1692779 h 1766625"/>
              <a:gd name="connsiteX11" fmla="*/ 2480480 w 4818056"/>
              <a:gd name="connsiteY11" fmla="*/ 1692779 h 1766625"/>
              <a:gd name="connsiteX12" fmla="*/ 227649 w 4818056"/>
              <a:gd name="connsiteY12" fmla="*/ 1692779 h 1766625"/>
              <a:gd name="connsiteX13" fmla="*/ 77041 w 4818056"/>
              <a:gd name="connsiteY13" fmla="*/ 695851 h 1766625"/>
              <a:gd name="connsiteX14" fmla="*/ 12496 w 4818056"/>
              <a:gd name="connsiteY14" fmla="*/ 191756 h 1766625"/>
              <a:gd name="connsiteX15" fmla="*/ 281438 w 4818056"/>
              <a:gd name="connsiteY15" fmla="*/ 41149 h 1766625"/>
              <a:gd name="connsiteX16" fmla="*/ 292194 w 4818056"/>
              <a:gd name="connsiteY16" fmla="*/ 20644 h 1766625"/>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92627 h 1767496"/>
              <a:gd name="connsiteX15" fmla="*/ 281438 w 4818056"/>
              <a:gd name="connsiteY15" fmla="*/ 42020 h 1767496"/>
              <a:gd name="connsiteX16" fmla="*/ 227648 w 4818056"/>
              <a:gd name="connsiteY16" fmla="*/ 0 h 1767496"/>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28081 h 1767496"/>
              <a:gd name="connsiteX15" fmla="*/ 281438 w 4818056"/>
              <a:gd name="connsiteY15" fmla="*/ 42020 h 1767496"/>
              <a:gd name="connsiteX16" fmla="*/ 227648 w 4818056"/>
              <a:gd name="connsiteY16" fmla="*/ 0 h 1767496"/>
              <a:gd name="connsiteX0" fmla="*/ 243164 w 4833572"/>
              <a:gd name="connsiteY0" fmla="*/ 0 h 1767496"/>
              <a:gd name="connsiteX1" fmla="*/ 2495996 w 4833572"/>
              <a:gd name="connsiteY1" fmla="*/ 21515 h 1767496"/>
              <a:gd name="connsiteX2" fmla="*/ 2495996 w 4833572"/>
              <a:gd name="connsiteY2" fmla="*/ 21515 h 1767496"/>
              <a:gd name="connsiteX3" fmla="*/ 3461495 w 4833572"/>
              <a:gd name="connsiteY3" fmla="*/ 21515 h 1767496"/>
              <a:gd name="connsiteX4" fmla="*/ 4105161 w 4833572"/>
              <a:gd name="connsiteY4" fmla="*/ 21515 h 1767496"/>
              <a:gd name="connsiteX5" fmla="*/ 4105161 w 4833572"/>
              <a:gd name="connsiteY5" fmla="*/ 300204 h 1767496"/>
              <a:gd name="connsiteX6" fmla="*/ 4833572 w 4833572"/>
              <a:gd name="connsiteY6" fmla="*/ 181438 h 1767496"/>
              <a:gd name="connsiteX7" fmla="*/ 4105161 w 4833572"/>
              <a:gd name="connsiteY7" fmla="*/ 718238 h 1767496"/>
              <a:gd name="connsiteX8" fmla="*/ 4105161 w 4833572"/>
              <a:gd name="connsiteY8" fmla="*/ 1693650 h 1767496"/>
              <a:gd name="connsiteX9" fmla="*/ 3461495 w 4833572"/>
              <a:gd name="connsiteY9" fmla="*/ 1693650 h 1767496"/>
              <a:gd name="connsiteX10" fmla="*/ 2495996 w 4833572"/>
              <a:gd name="connsiteY10" fmla="*/ 1693650 h 1767496"/>
              <a:gd name="connsiteX11" fmla="*/ 2495996 w 4833572"/>
              <a:gd name="connsiteY11" fmla="*/ 1693650 h 1767496"/>
              <a:gd name="connsiteX12" fmla="*/ 243165 w 4833572"/>
              <a:gd name="connsiteY12" fmla="*/ 1693650 h 1767496"/>
              <a:gd name="connsiteX13" fmla="*/ 92557 w 4833572"/>
              <a:gd name="connsiteY13" fmla="*/ 696722 h 1767496"/>
              <a:gd name="connsiteX14" fmla="*/ 28012 w 4833572"/>
              <a:gd name="connsiteY14" fmla="*/ 128081 h 1767496"/>
              <a:gd name="connsiteX15" fmla="*/ 296954 w 4833572"/>
              <a:gd name="connsiteY15" fmla="*/ 42020 h 1767496"/>
              <a:gd name="connsiteX16" fmla="*/ 243164 w 4833572"/>
              <a:gd name="connsiteY16" fmla="*/ 0 h 1767496"/>
              <a:gd name="connsiteX0" fmla="*/ 227649 w 4818057"/>
              <a:gd name="connsiteY0" fmla="*/ 0 h 1767496"/>
              <a:gd name="connsiteX1" fmla="*/ 2480481 w 4818057"/>
              <a:gd name="connsiteY1" fmla="*/ 21515 h 1767496"/>
              <a:gd name="connsiteX2" fmla="*/ 2480481 w 4818057"/>
              <a:gd name="connsiteY2" fmla="*/ 21515 h 1767496"/>
              <a:gd name="connsiteX3" fmla="*/ 3445980 w 4818057"/>
              <a:gd name="connsiteY3" fmla="*/ 21515 h 1767496"/>
              <a:gd name="connsiteX4" fmla="*/ 4089646 w 4818057"/>
              <a:gd name="connsiteY4" fmla="*/ 21515 h 1767496"/>
              <a:gd name="connsiteX5" fmla="*/ 4089646 w 4818057"/>
              <a:gd name="connsiteY5" fmla="*/ 300204 h 1767496"/>
              <a:gd name="connsiteX6" fmla="*/ 4818057 w 4818057"/>
              <a:gd name="connsiteY6" fmla="*/ 181438 h 1767496"/>
              <a:gd name="connsiteX7" fmla="*/ 4089646 w 4818057"/>
              <a:gd name="connsiteY7" fmla="*/ 718238 h 1767496"/>
              <a:gd name="connsiteX8" fmla="*/ 4089646 w 4818057"/>
              <a:gd name="connsiteY8" fmla="*/ 1693650 h 1767496"/>
              <a:gd name="connsiteX9" fmla="*/ 3445980 w 4818057"/>
              <a:gd name="connsiteY9" fmla="*/ 1693650 h 1767496"/>
              <a:gd name="connsiteX10" fmla="*/ 2480481 w 4818057"/>
              <a:gd name="connsiteY10" fmla="*/ 1693650 h 1767496"/>
              <a:gd name="connsiteX11" fmla="*/ 2480481 w 4818057"/>
              <a:gd name="connsiteY11" fmla="*/ 1693650 h 1767496"/>
              <a:gd name="connsiteX12" fmla="*/ 227650 w 4818057"/>
              <a:gd name="connsiteY12" fmla="*/ 1693650 h 1767496"/>
              <a:gd name="connsiteX13" fmla="*/ 77042 w 4818057"/>
              <a:gd name="connsiteY13" fmla="*/ 696722 h 1767496"/>
              <a:gd name="connsiteX14" fmla="*/ 44770 w 4818057"/>
              <a:gd name="connsiteY14" fmla="*/ 42020 h 1767496"/>
              <a:gd name="connsiteX15" fmla="*/ 281439 w 4818057"/>
              <a:gd name="connsiteY15" fmla="*/ 42020 h 1767496"/>
              <a:gd name="connsiteX16" fmla="*/ 227649 w 4818057"/>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92751 w 4866039"/>
              <a:gd name="connsiteY0" fmla="*/ 6476 h 1773972"/>
              <a:gd name="connsiteX1" fmla="*/ 2528463 w 4866039"/>
              <a:gd name="connsiteY1" fmla="*/ 27991 h 1773972"/>
              <a:gd name="connsiteX2" fmla="*/ 2528463 w 4866039"/>
              <a:gd name="connsiteY2" fmla="*/ 27991 h 1773972"/>
              <a:gd name="connsiteX3" fmla="*/ 3493962 w 4866039"/>
              <a:gd name="connsiteY3" fmla="*/ 27991 h 1773972"/>
              <a:gd name="connsiteX4" fmla="*/ 4137628 w 4866039"/>
              <a:gd name="connsiteY4" fmla="*/ 27991 h 1773972"/>
              <a:gd name="connsiteX5" fmla="*/ 4137628 w 4866039"/>
              <a:gd name="connsiteY5" fmla="*/ 306680 h 1773972"/>
              <a:gd name="connsiteX6" fmla="*/ 4866039 w 4866039"/>
              <a:gd name="connsiteY6" fmla="*/ 187914 h 1773972"/>
              <a:gd name="connsiteX7" fmla="*/ 4137628 w 4866039"/>
              <a:gd name="connsiteY7" fmla="*/ 724714 h 1773972"/>
              <a:gd name="connsiteX8" fmla="*/ 4137628 w 4866039"/>
              <a:gd name="connsiteY8" fmla="*/ 1700126 h 1773972"/>
              <a:gd name="connsiteX9" fmla="*/ 3493962 w 4866039"/>
              <a:gd name="connsiteY9" fmla="*/ 1700126 h 1773972"/>
              <a:gd name="connsiteX10" fmla="*/ 2528463 w 4866039"/>
              <a:gd name="connsiteY10" fmla="*/ 1700126 h 1773972"/>
              <a:gd name="connsiteX11" fmla="*/ 2528463 w 4866039"/>
              <a:gd name="connsiteY11" fmla="*/ 1700126 h 1773972"/>
              <a:gd name="connsiteX12" fmla="*/ 275632 w 4866039"/>
              <a:gd name="connsiteY12" fmla="*/ 1700126 h 1773972"/>
              <a:gd name="connsiteX13" fmla="*/ 125024 w 4866039"/>
              <a:gd name="connsiteY13" fmla="*/ 703198 h 1773972"/>
              <a:gd name="connsiteX14" fmla="*/ 92752 w 4866039"/>
              <a:gd name="connsiteY14" fmla="*/ 48496 h 1773972"/>
              <a:gd name="connsiteX15" fmla="*/ 469270 w 4866039"/>
              <a:gd name="connsiteY15" fmla="*/ 48496 h 1773972"/>
              <a:gd name="connsiteX16" fmla="*/ 92751 w 4866039"/>
              <a:gd name="connsiteY16" fmla="*/ 6476 h 177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6039" h="1773972">
                <a:moveTo>
                  <a:pt x="92751" y="6476"/>
                </a:moveTo>
                <a:lnTo>
                  <a:pt x="2528463" y="27991"/>
                </a:lnTo>
                <a:lnTo>
                  <a:pt x="2528463" y="27991"/>
                </a:lnTo>
                <a:lnTo>
                  <a:pt x="3493962" y="27991"/>
                </a:lnTo>
                <a:cubicBezTo>
                  <a:pt x="3762156" y="27991"/>
                  <a:pt x="4030350" y="-18457"/>
                  <a:pt x="4137628" y="27991"/>
                </a:cubicBezTo>
                <a:cubicBezTo>
                  <a:pt x="4244906" y="74439"/>
                  <a:pt x="4016226" y="280026"/>
                  <a:pt x="4137628" y="306680"/>
                </a:cubicBezTo>
                <a:lnTo>
                  <a:pt x="4866039" y="187914"/>
                </a:lnTo>
                <a:lnTo>
                  <a:pt x="4137628" y="724714"/>
                </a:lnTo>
                <a:cubicBezTo>
                  <a:pt x="4016226" y="976749"/>
                  <a:pt x="4244906" y="1537558"/>
                  <a:pt x="4137628" y="1700126"/>
                </a:cubicBezTo>
                <a:cubicBezTo>
                  <a:pt x="4030350" y="1862694"/>
                  <a:pt x="3762156" y="1700126"/>
                  <a:pt x="3493962" y="1700126"/>
                </a:cubicBezTo>
                <a:lnTo>
                  <a:pt x="2528463" y="1700126"/>
                </a:lnTo>
                <a:lnTo>
                  <a:pt x="2528463" y="1700126"/>
                </a:lnTo>
                <a:cubicBezTo>
                  <a:pt x="2152991" y="1700126"/>
                  <a:pt x="676205" y="1866281"/>
                  <a:pt x="275632" y="1700126"/>
                </a:cubicBezTo>
                <a:cubicBezTo>
                  <a:pt x="-124941" y="1533971"/>
                  <a:pt x="125024" y="935439"/>
                  <a:pt x="125024" y="703198"/>
                </a:cubicBezTo>
                <a:cubicBezTo>
                  <a:pt x="125024" y="560268"/>
                  <a:pt x="35378" y="157613"/>
                  <a:pt x="92752" y="48496"/>
                </a:cubicBezTo>
                <a:cubicBezTo>
                  <a:pt x="150126" y="-60621"/>
                  <a:pt x="343764" y="48496"/>
                  <a:pt x="469270" y="48496"/>
                </a:cubicBezTo>
                <a:cubicBezTo>
                  <a:pt x="469270" y="2048"/>
                  <a:pt x="-250448" y="9893"/>
                  <a:pt x="92751" y="64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9" name="TextBox 8"/>
          <p:cNvSpPr txBox="1"/>
          <p:nvPr/>
        </p:nvSpPr>
        <p:spPr>
          <a:xfrm>
            <a:off x="2850777"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THẢO LUẬN</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ackgroundRemoval t="3725" b="96848" l="2677" r="97706"/>
                    </a14:imgEffect>
                  </a14:imgLayer>
                </a14:imgProps>
              </a:ext>
            </a:extLst>
          </a:blip>
          <a:stretch>
            <a:fillRect/>
          </a:stretch>
        </p:blipFill>
        <p:spPr>
          <a:xfrm>
            <a:off x="8712804" y="3238832"/>
            <a:ext cx="2664172" cy="3555626"/>
          </a:xfrm>
          <a:prstGeom prst="rect">
            <a:avLst/>
          </a:prstGeom>
        </p:spPr>
      </p:pic>
      <p:sp>
        <p:nvSpPr>
          <p:cNvPr id="14" name="TextBox 13">
            <a:extLst>
              <a:ext uri="{FF2B5EF4-FFF2-40B4-BE49-F238E27FC236}">
                <a16:creationId xmlns:a16="http://schemas.microsoft.com/office/drawing/2014/main" id="{8BAB906A-1694-05DB-A671-51D0AA73C0B5}"/>
              </a:ext>
            </a:extLst>
          </p:cNvPr>
          <p:cNvSpPr txBox="1"/>
          <p:nvPr/>
        </p:nvSpPr>
        <p:spPr>
          <a:xfrm>
            <a:off x="2334282" y="4624661"/>
            <a:ext cx="5587333" cy="1569660"/>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Chúng mình cùng làm mô hình bộ sưu tập trang phục theo thời tiết để có thể vận dụng lựa chọn trang phục phù hợp với thời tiết khác nhau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backgroundRemoval t="0" b="93956" l="0" r="99587">
                        <a14:foregroundMark x1="11570" y1="15385" x2="34298" y2="71978"/>
                        <a14:foregroundMark x1="21488" y1="86264" x2="24793" y2="86813"/>
                        <a14:backgroundMark x1="53719" y1="42857" x2="60744" y2="44505"/>
                        <a14:backgroundMark x1="88017" y1="42308" x2="97934" y2="43956"/>
                        <a14:backgroundMark x1="37190" y1="48901" x2="44215" y2="50000"/>
                      </a14:backgroundRemoval>
                    </a14:imgEffect>
                  </a14:imgLayer>
                </a14:imgProps>
              </a:ext>
              <a:ext uri="{28A0092B-C50C-407E-A947-70E740481C1C}">
                <a14:useLocalDpi xmlns:a14="http://schemas.microsoft.com/office/drawing/2010/main" val="0"/>
              </a:ext>
            </a:extLst>
          </a:blip>
          <a:stretch>
            <a:fillRect/>
          </a:stretch>
        </p:blipFill>
        <p:spPr>
          <a:xfrm>
            <a:off x="5255444" y="1214826"/>
            <a:ext cx="3262389" cy="2453532"/>
          </a:xfrm>
          <a:prstGeom prst="rect">
            <a:avLst/>
          </a:prstGeom>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7867" y="1214826"/>
            <a:ext cx="1526728" cy="2381175"/>
          </a:xfrm>
          <a:prstGeom prst="rect">
            <a:avLst/>
          </a:prstGeom>
        </p:spPr>
      </p:pic>
    </p:spTree>
    <p:extLst>
      <p:ext uri="{BB962C8B-B14F-4D97-AF65-F5344CB8AC3E}">
        <p14:creationId xmlns:p14="http://schemas.microsoft.com/office/powerpoint/2010/main" val="306168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6" presetClass="entr" presetSubtype="3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ircle(out)">
                                      <p:cBhvr>
                                        <p:cTn id="21" dur="2000"/>
                                        <p:tgtEl>
                                          <p:spTgt spid="3"/>
                                        </p:tgtEl>
                                      </p:cBhvr>
                                    </p:animEffect>
                                  </p:childTnLst>
                                </p:cTn>
                              </p:par>
                              <p:par>
                                <p:cTn id="22" presetID="6" presetClass="entr" presetSubtype="32"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ircle(out)">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847850" y="1657313"/>
            <a:ext cx="8229600" cy="4362747"/>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546169" y="783931"/>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2" name="TextBox 1"/>
          <p:cNvSpPr txBox="1"/>
          <p:nvPr/>
        </p:nvSpPr>
        <p:spPr>
          <a:xfrm>
            <a:off x="2463501" y="1777036"/>
            <a:ext cx="7204373" cy="3477875"/>
          </a:xfrm>
          <a:prstGeom prst="rect">
            <a:avLst/>
          </a:prstGeom>
          <a:noFill/>
        </p:spPr>
        <p:txBody>
          <a:bodyPr wrap="square" rtlCol="0">
            <a:spAutoFit/>
          </a:bodyPr>
          <a:lstStyle/>
          <a:p>
            <a:r>
              <a:rPr lang="vi-VN" sz="2000">
                <a:latin typeface="Roboto" panose="02000000000000000000" pitchFamily="2" charset="0"/>
                <a:ea typeface="Roboto" panose="02000000000000000000" pitchFamily="2" charset="0"/>
              </a:rPr>
              <a:t>1. Tô màu và gọi tên trang phục</a:t>
            </a:r>
          </a:p>
          <a:p>
            <a:endParaRPr lang="vi-VN" sz="2000">
              <a:latin typeface="Roboto" panose="02000000000000000000" pitchFamily="2" charset="0"/>
              <a:ea typeface="Roboto" panose="02000000000000000000" pitchFamily="2" charset="0"/>
            </a:endParaRPr>
          </a:p>
          <a:p>
            <a:endParaRPr lang="vi-VN" sz="2000">
              <a:latin typeface="Roboto" panose="02000000000000000000" pitchFamily="2" charset="0"/>
              <a:ea typeface="Roboto" panose="02000000000000000000" pitchFamily="2" charset="0"/>
            </a:endParaRPr>
          </a:p>
          <a:p>
            <a:endParaRPr lang="vi-VN" sz="2000">
              <a:latin typeface="Roboto" panose="02000000000000000000" pitchFamily="2" charset="0"/>
              <a:ea typeface="Roboto" panose="02000000000000000000" pitchFamily="2" charset="0"/>
            </a:endParaRPr>
          </a:p>
          <a:p>
            <a:endParaRPr lang="vi-VN" sz="2000">
              <a:latin typeface="Roboto" panose="02000000000000000000" pitchFamily="2" charset="0"/>
              <a:ea typeface="Roboto" panose="02000000000000000000" pitchFamily="2" charset="0"/>
            </a:endParaRPr>
          </a:p>
          <a:p>
            <a:r>
              <a:rPr lang="vi-VN" sz="2000">
                <a:latin typeface="Roboto" panose="02000000000000000000" pitchFamily="2" charset="0"/>
                <a:ea typeface="Roboto" panose="02000000000000000000" pitchFamily="2" charset="0"/>
              </a:rPr>
              <a:t> ..…………………………………………………………………………………………………………2. Em nên mặc quần áo như thế nào khi trời nóng: </a:t>
            </a:r>
          </a:p>
          <a:p>
            <a:r>
              <a:rPr lang="vi-VN" sz="2000">
                <a:latin typeface="Roboto" panose="02000000000000000000" pitchFamily="2" charset="0"/>
                <a:ea typeface="Roboto" panose="02000000000000000000" pitchFamily="2" charset="0"/>
              </a:rPr>
              <a:t>..…………………………………………………………………………………………………………3. Em nên mặc quần áo như thế nào khi trời lạnh:</a:t>
            </a:r>
          </a:p>
          <a:p>
            <a:r>
              <a:rPr lang="vi-VN" sz="2000">
                <a:latin typeface="Roboto" panose="02000000000000000000" pitchFamily="2" charset="0"/>
                <a:ea typeface="Roboto" panose="02000000000000000000" pitchFamily="2" charset="0"/>
              </a:rPr>
              <a:t>..…………………………………………………………………………………………………………</a:t>
            </a:r>
          </a:p>
        </p:txBody>
      </p:sp>
      <p:sp>
        <p:nvSpPr>
          <p:cNvPr id="13" name="TextBox 12"/>
          <p:cNvSpPr txBox="1"/>
          <p:nvPr/>
        </p:nvSpPr>
        <p:spPr>
          <a:xfrm>
            <a:off x="2305366" y="3428664"/>
            <a:ext cx="7753034"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Váy   Găng tay  Dép tông  Áo dài tay   Mũ   quần soóc  Áo cộc tay</a:t>
            </a:r>
          </a:p>
        </p:txBody>
      </p:sp>
      <p:sp>
        <p:nvSpPr>
          <p:cNvPr id="11" name="TextBox 10"/>
          <p:cNvSpPr txBox="1"/>
          <p:nvPr/>
        </p:nvSpPr>
        <p:spPr>
          <a:xfrm>
            <a:off x="2617338" y="4192952"/>
            <a:ext cx="7129090"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Khi trời nóng, nên mặc trang phục mỏng, nhẹ, thoáng mát</a:t>
            </a:r>
          </a:p>
        </p:txBody>
      </p:sp>
      <p:sp>
        <p:nvSpPr>
          <p:cNvPr id="14" name="TextBox 13"/>
          <p:cNvSpPr txBox="1"/>
          <p:nvPr/>
        </p:nvSpPr>
        <p:spPr>
          <a:xfrm>
            <a:off x="2617338" y="4789335"/>
            <a:ext cx="6690624" cy="400110"/>
          </a:xfrm>
          <a:prstGeom prst="rect">
            <a:avLst/>
          </a:prstGeom>
          <a:noFill/>
        </p:spPr>
        <p:txBody>
          <a:bodyPr wrap="square" rtlCol="0">
            <a:spAutoFit/>
          </a:bodyPr>
          <a:lstStyle/>
          <a:p>
            <a:pPr lvl="0" algn="just">
              <a:defRPr/>
            </a:pPr>
            <a:r>
              <a:rPr lang="vi-VN" altLang="zh-CN" sz="2000">
                <a:solidFill>
                  <a:srgbClr val="FF0000"/>
                </a:solidFill>
                <a:latin typeface="Roboto" panose="02000000000000000000" pitchFamily="2" charset="0"/>
                <a:ea typeface="Roboto" panose="02000000000000000000" pitchFamily="2" charset="0"/>
              </a:rPr>
              <a:t>Khi trời lạnh, nên mặc trang phục dài, dày, ấm</a:t>
            </a:r>
          </a:p>
        </p:txBody>
      </p:sp>
      <p:pic>
        <p:nvPicPr>
          <p:cNvPr id="12" name="Picture 11"/>
          <p:cNvPicPr/>
          <p:nvPr/>
        </p:nvPicPr>
        <p:blipFill>
          <a:blip r:embed="rId4">
            <a:extLst>
              <a:ext uri="{28A0092B-C50C-407E-A947-70E740481C1C}">
                <a14:useLocalDpi xmlns:a14="http://schemas.microsoft.com/office/drawing/2010/main" val="0"/>
              </a:ext>
            </a:extLst>
          </a:blip>
          <a:stretch>
            <a:fillRect/>
          </a:stretch>
        </p:blipFill>
        <p:spPr>
          <a:xfrm>
            <a:off x="2184402" y="2251604"/>
            <a:ext cx="830580" cy="1028700"/>
          </a:xfrm>
          <a:prstGeom prst="rect">
            <a:avLst/>
          </a:prstGeom>
        </p:spPr>
      </p:pic>
      <p:pic>
        <p:nvPicPr>
          <p:cNvPr id="15" name="Picture 14"/>
          <p:cNvPicPr/>
          <p:nvPr/>
        </p:nvPicPr>
        <p:blipFill>
          <a:blip r:embed="rId5">
            <a:extLst>
              <a:ext uri="{28A0092B-C50C-407E-A947-70E740481C1C}">
                <a14:useLocalDpi xmlns:a14="http://schemas.microsoft.com/office/drawing/2010/main" val="0"/>
              </a:ext>
            </a:extLst>
          </a:blip>
          <a:stretch>
            <a:fillRect/>
          </a:stretch>
        </p:blipFill>
        <p:spPr>
          <a:xfrm>
            <a:off x="3025164" y="2583830"/>
            <a:ext cx="750570" cy="628650"/>
          </a:xfrm>
          <a:prstGeom prst="rect">
            <a:avLst/>
          </a:prstGeom>
        </p:spPr>
      </p:pic>
      <p:pic>
        <p:nvPicPr>
          <p:cNvPr id="16" name="Picture 15"/>
          <p:cNvPicPr/>
          <p:nvPr/>
        </p:nvPicPr>
        <p:blipFill>
          <a:blip r:embed="rId6" cstate="hqprint">
            <a:extLst>
              <a:ext uri="{28A0092B-C50C-407E-A947-70E740481C1C}">
                <a14:useLocalDpi xmlns:a14="http://schemas.microsoft.com/office/drawing/2010/main" val="0"/>
              </a:ext>
            </a:extLst>
          </a:blip>
          <a:stretch>
            <a:fillRect/>
          </a:stretch>
        </p:blipFill>
        <p:spPr>
          <a:xfrm>
            <a:off x="7471612" y="2428395"/>
            <a:ext cx="652145" cy="621030"/>
          </a:xfrm>
          <a:prstGeom prst="rect">
            <a:avLst/>
          </a:prstGeom>
        </p:spPr>
      </p:pic>
      <p:pic>
        <p:nvPicPr>
          <p:cNvPr id="17" name="Picture 16"/>
          <p:cNvPicPr/>
          <p:nvPr/>
        </p:nvPicPr>
        <p:blipFill>
          <a:blip r:embed="rId7">
            <a:extLst>
              <a:ext uri="{28A0092B-C50C-407E-A947-70E740481C1C}">
                <a14:useLocalDpi xmlns:a14="http://schemas.microsoft.com/office/drawing/2010/main" val="0"/>
              </a:ext>
            </a:extLst>
          </a:blip>
          <a:stretch>
            <a:fillRect/>
          </a:stretch>
        </p:blipFill>
        <p:spPr>
          <a:xfrm>
            <a:off x="8675512" y="2271864"/>
            <a:ext cx="826770" cy="904875"/>
          </a:xfrm>
          <a:prstGeom prst="rect">
            <a:avLst/>
          </a:prstGeom>
        </p:spPr>
      </p:pic>
      <p:pic>
        <p:nvPicPr>
          <p:cNvPr id="18" name="Picture 17"/>
          <p:cNvPicPr/>
          <p:nvPr/>
        </p:nvPicPr>
        <p:blipFill>
          <a:blip r:embed="rId8">
            <a:extLst>
              <a:ext uri="{28A0092B-C50C-407E-A947-70E740481C1C}">
                <a14:useLocalDpi xmlns:a14="http://schemas.microsoft.com/office/drawing/2010/main" val="0"/>
              </a:ext>
            </a:extLst>
          </a:blip>
          <a:stretch>
            <a:fillRect/>
          </a:stretch>
        </p:blipFill>
        <p:spPr>
          <a:xfrm>
            <a:off x="6365569" y="2374280"/>
            <a:ext cx="767080" cy="523875"/>
          </a:xfrm>
          <a:prstGeom prst="rect">
            <a:avLst/>
          </a:prstGeom>
        </p:spPr>
      </p:pic>
      <p:pic>
        <p:nvPicPr>
          <p:cNvPr id="19" name="Picture 18"/>
          <p:cNvPicPr/>
          <p:nvPr/>
        </p:nvPicPr>
        <p:blipFill>
          <a:blip r:embed="rId9">
            <a:extLst>
              <a:ext uri="{28A0092B-C50C-407E-A947-70E740481C1C}">
                <a14:useLocalDpi xmlns:a14="http://schemas.microsoft.com/office/drawing/2010/main" val="0"/>
              </a:ext>
            </a:extLst>
          </a:blip>
          <a:stretch>
            <a:fillRect/>
          </a:stretch>
        </p:blipFill>
        <p:spPr>
          <a:xfrm>
            <a:off x="5435672" y="2289794"/>
            <a:ext cx="819150" cy="819150"/>
          </a:xfrm>
          <a:prstGeom prst="rect">
            <a:avLst/>
          </a:prstGeom>
        </p:spPr>
      </p:pic>
      <p:pic>
        <p:nvPicPr>
          <p:cNvPr id="20" name="Picture 19"/>
          <p:cNvPicPr/>
          <p:nvPr/>
        </p:nvPicPr>
        <p:blipFill>
          <a:blip r:embed="rId10">
            <a:extLst>
              <a:ext uri="{28A0092B-C50C-407E-A947-70E740481C1C}">
                <a14:useLocalDpi xmlns:a14="http://schemas.microsoft.com/office/drawing/2010/main" val="0"/>
              </a:ext>
            </a:extLst>
          </a:blip>
          <a:stretch>
            <a:fillRect/>
          </a:stretch>
        </p:blipFill>
        <p:spPr>
          <a:xfrm>
            <a:off x="4122122" y="2644757"/>
            <a:ext cx="1009015" cy="495300"/>
          </a:xfrm>
          <a:prstGeom prst="rect">
            <a:avLst/>
          </a:prstGeom>
        </p:spPr>
      </p:pic>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218038" y="1271366"/>
            <a:ext cx="7755925"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Nêu những trang phục phù hợp với thời tiết trong tranh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392123" y="151990"/>
            <a:ext cx="7329542"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LOẠI TRANG PHỤC PHÙ HỢP VỚI THỜI TIẾT</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030" y="1993055"/>
            <a:ext cx="6124177" cy="449380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4" name="TextBox 13">
            <a:extLst>
              <a:ext uri="{FF2B5EF4-FFF2-40B4-BE49-F238E27FC236}">
                <a16:creationId xmlns:a16="http://schemas.microsoft.com/office/drawing/2014/main" id="{8BAB906A-1694-05DB-A671-51D0AA73C0B5}"/>
              </a:ext>
            </a:extLst>
          </p:cNvPr>
          <p:cNvSpPr txBox="1"/>
          <p:nvPr/>
        </p:nvSpPr>
        <p:spPr>
          <a:xfrm>
            <a:off x="6807529" y="4397203"/>
            <a:ext cx="452839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Trời lạnh chúng ta nên mặc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6807529" y="2681253"/>
            <a:ext cx="4496455" cy="1200329"/>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Thời tiết lạnh vì c</a:t>
            </a:r>
            <a:r>
              <a:rPr lang="en-US" altLang="zh-CN" sz="2400">
                <a:solidFill>
                  <a:srgbClr val="FF0000"/>
                </a:solidFill>
                <a:latin typeface="Roboto" panose="02000000000000000000" pitchFamily="2" charset="0"/>
                <a:ea typeface="Roboto" panose="02000000000000000000" pitchFamily="2" charset="0"/>
              </a:rPr>
              <a:t>ác bạn đang mặc quần áo dài tay, có bạn quàng khăn, bạn đeo che tai.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8BAB906A-1694-05DB-A671-51D0AA73C0B5}"/>
              </a:ext>
            </a:extLst>
          </p:cNvPr>
          <p:cNvSpPr txBox="1"/>
          <p:nvPr/>
        </p:nvSpPr>
        <p:spPr>
          <a:xfrm>
            <a:off x="6807529" y="2190256"/>
            <a:ext cx="4617092"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a:t>
            </a:r>
            <a:r>
              <a:rPr lang="vi-VN" altLang="zh-CN" sz="2400">
                <a:solidFill>
                  <a:srgbClr val="002060"/>
                </a:solidFill>
                <a:latin typeface="Roboto" panose="02000000000000000000" pitchFamily="2" charset="0"/>
                <a:ea typeface="Roboto" panose="02000000000000000000" pitchFamily="2" charset="0"/>
              </a:rPr>
              <a:t>thời tiết như thế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6807529" y="4917200"/>
            <a:ext cx="4617092" cy="1200329"/>
          </a:xfrm>
          <a:prstGeom prst="rect">
            <a:avLst/>
          </a:prstGeom>
          <a:noFill/>
        </p:spPr>
        <p:txBody>
          <a:bodyPr wrap="square" rtlCol="0">
            <a:spAutoFit/>
          </a:bodyPr>
          <a:lstStyle/>
          <a:p>
            <a:pPr lvl="0" algn="just">
              <a:defRPr/>
            </a:pPr>
            <a:r>
              <a:rPr lang="vi-VN" altLang="zh-CN" sz="2400" spc="-30">
                <a:solidFill>
                  <a:srgbClr val="FF0000"/>
                </a:solidFill>
                <a:latin typeface="Roboto" panose="02000000000000000000" pitchFamily="2" charset="0"/>
                <a:ea typeface="Roboto" panose="02000000000000000000" pitchFamily="2" charset="0"/>
              </a:rPr>
              <a:t>Trời lạnh chúng ta nên mặc áo quần dài, dày, quàng khăn, đội mũ, đeo tất, để giữ ấm cho cơ thể</a:t>
            </a:r>
            <a:endParaRPr kumimoji="0" lang="en-US" altLang="zh-CN" sz="2400" b="0" i="0" u="none" strike="noStrike" kern="1200" cap="none" spc="-30" normalizeH="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6148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4" grpId="0"/>
      <p:bldP spid="15"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218038" y="1271366"/>
            <a:ext cx="7755925"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Nêu những trang phục phù hợp với thời tiết trong tranh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392123" y="151990"/>
            <a:ext cx="7329542"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LOẠI TRANG PHỤC PHÙ HỢP VỚI THỜI TIẾT</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36249" y="2027263"/>
            <a:ext cx="6124177" cy="429629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4" name="TextBox 13">
            <a:extLst>
              <a:ext uri="{FF2B5EF4-FFF2-40B4-BE49-F238E27FC236}">
                <a16:creationId xmlns:a16="http://schemas.microsoft.com/office/drawing/2014/main" id="{8BAB906A-1694-05DB-A671-51D0AA73C0B5}"/>
              </a:ext>
            </a:extLst>
          </p:cNvPr>
          <p:cNvSpPr txBox="1"/>
          <p:nvPr/>
        </p:nvSpPr>
        <p:spPr>
          <a:xfrm>
            <a:off x="632640" y="4460027"/>
            <a:ext cx="4528390"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Trời nóng chúng ta nên mặc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a:extLst>
              <a:ext uri="{FF2B5EF4-FFF2-40B4-BE49-F238E27FC236}">
                <a16:creationId xmlns:a16="http://schemas.microsoft.com/office/drawing/2014/main" id="{8BAB906A-1694-05DB-A671-51D0AA73C0B5}"/>
              </a:ext>
            </a:extLst>
          </p:cNvPr>
          <p:cNvSpPr txBox="1"/>
          <p:nvPr/>
        </p:nvSpPr>
        <p:spPr>
          <a:xfrm>
            <a:off x="632640" y="2744077"/>
            <a:ext cx="4496455" cy="1200329"/>
          </a:xfrm>
          <a:prstGeom prst="rect">
            <a:avLst/>
          </a:prstGeom>
          <a:noFill/>
        </p:spPr>
        <p:txBody>
          <a:bodyPr wrap="square" rtlCol="0">
            <a:spAutoFit/>
          </a:bodyPr>
          <a:lstStyle/>
          <a:p>
            <a:pPr algn="just">
              <a:defRPr/>
            </a:pPr>
            <a:r>
              <a:rPr lang="vi-VN" altLang="zh-CN" sz="2400">
                <a:solidFill>
                  <a:srgbClr val="FF0000"/>
                </a:solidFill>
                <a:latin typeface="Roboto" panose="02000000000000000000" pitchFamily="2" charset="0"/>
                <a:ea typeface="Roboto" panose="02000000000000000000" pitchFamily="2" charset="0"/>
              </a:rPr>
              <a:t>Thời tiết nóng vì gia đình bạn nhỏ đang mặc quần áo </a:t>
            </a:r>
            <a:r>
              <a:rPr lang="en-US" altLang="zh-CN" sz="2400">
                <a:solidFill>
                  <a:srgbClr val="FF0000"/>
                </a:solidFill>
                <a:latin typeface="Roboto" panose="02000000000000000000" pitchFamily="2" charset="0"/>
                <a:ea typeface="Roboto" panose="02000000000000000000" pitchFamily="2" charset="0"/>
              </a:rPr>
              <a:t>ngắn</a:t>
            </a:r>
            <a:r>
              <a:rPr lang="vi-VN" altLang="zh-CN" sz="2400">
                <a:solidFill>
                  <a:srgbClr val="FF0000"/>
                </a:solidFill>
                <a:latin typeface="Roboto" panose="02000000000000000000" pitchFamily="2" charset="0"/>
                <a:ea typeface="Roboto" panose="02000000000000000000" pitchFamily="2" charset="0"/>
              </a:rPr>
              <a:t> tay, đi cắm trại</a:t>
            </a: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8BAB906A-1694-05DB-A671-51D0AA73C0B5}"/>
              </a:ext>
            </a:extLst>
          </p:cNvPr>
          <p:cNvSpPr txBox="1"/>
          <p:nvPr/>
        </p:nvSpPr>
        <p:spPr>
          <a:xfrm>
            <a:off x="632640" y="2253080"/>
            <a:ext cx="4528390"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Theo em </a:t>
            </a:r>
            <a:r>
              <a:rPr lang="vi-VN" altLang="zh-CN" sz="2400">
                <a:solidFill>
                  <a:srgbClr val="002060"/>
                </a:solidFill>
                <a:latin typeface="Roboto" panose="02000000000000000000" pitchFamily="2" charset="0"/>
                <a:ea typeface="Roboto" panose="02000000000000000000" pitchFamily="2" charset="0"/>
              </a:rPr>
              <a:t>thời tiết như thế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632640" y="4980024"/>
            <a:ext cx="4617092" cy="1200329"/>
          </a:xfrm>
          <a:prstGeom prst="rect">
            <a:avLst/>
          </a:prstGeom>
          <a:noFill/>
        </p:spPr>
        <p:txBody>
          <a:bodyPr wrap="square" rtlCol="0">
            <a:spAutoFit/>
          </a:bodyPr>
          <a:lstStyle/>
          <a:p>
            <a:pPr lvl="0" algn="just">
              <a:defRPr/>
            </a:pPr>
            <a:r>
              <a:rPr lang="vi-VN" altLang="zh-CN" sz="2400" spc="-30">
                <a:solidFill>
                  <a:srgbClr val="FF0000"/>
                </a:solidFill>
                <a:latin typeface="Roboto" panose="02000000000000000000" pitchFamily="2" charset="0"/>
                <a:ea typeface="Roboto" panose="02000000000000000000" pitchFamily="2" charset="0"/>
              </a:rPr>
              <a:t>Trời nóng chúng ta nên mặc áo </a:t>
            </a:r>
            <a:r>
              <a:rPr lang="en-US" altLang="zh-CN" sz="2400" spc="-30">
                <a:solidFill>
                  <a:srgbClr val="FF0000"/>
                </a:solidFill>
                <a:latin typeface="Roboto" panose="02000000000000000000" pitchFamily="2" charset="0"/>
                <a:ea typeface="Roboto" panose="02000000000000000000" pitchFamily="2" charset="0"/>
              </a:rPr>
              <a:t>ngắn</a:t>
            </a:r>
            <a:r>
              <a:rPr lang="vi-VN" altLang="zh-CN" sz="2400" spc="-30">
                <a:solidFill>
                  <a:srgbClr val="FF0000"/>
                </a:solidFill>
                <a:latin typeface="Roboto" panose="02000000000000000000" pitchFamily="2" charset="0"/>
                <a:ea typeface="Roboto" panose="02000000000000000000" pitchFamily="2" charset="0"/>
              </a:rPr>
              <a:t> tay, quần soóc, váy, đội mũ, che ô khi đi ra ngoài trời nắng</a:t>
            </a:r>
            <a:endParaRPr kumimoji="0" lang="en-US" altLang="zh-CN" sz="2400" b="0" i="0" u="none" strike="noStrike" kern="1200" cap="none" spc="-30" normalizeH="0" noProof="0" dirty="0">
              <a:ln>
                <a:noFill/>
              </a:ln>
              <a:solidFill>
                <a:srgbClr val="FF000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91928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4" grpId="0"/>
      <p:bldP spid="15" grpId="0"/>
      <p:bldP spid="18" grpId="0"/>
      <p:bldP spid="20"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6564</TotalTime>
  <Words>2339</Words>
  <Application>Microsoft Office PowerPoint</Application>
  <PresentationFormat>Widescreen</PresentationFormat>
  <Paragraphs>245</Paragraphs>
  <Slides>33</Slides>
  <Notes>32</Notes>
  <HiddenSlides>0</HiddenSlides>
  <MMClips>3</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Calibri</vt:lpstr>
      <vt:lpstr>Roboto Black</vt:lpstr>
      <vt:lpstr>iCielCadena</vt:lpstr>
      <vt:lpstr>Roboto</vt:lpstr>
      <vt:lpstr>Arial</vt:lpstr>
      <vt:lpstr>Calibri Light</vt:lpstr>
      <vt:lpstr>Pangolin</vt:lpstr>
      <vt:lpstr>Times New Roman</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423</cp:revision>
  <dcterms:created xsi:type="dcterms:W3CDTF">2023-04-01T23:44:56Z</dcterms:created>
  <dcterms:modified xsi:type="dcterms:W3CDTF">2023-09-07T14:27:22Z</dcterms:modified>
</cp:coreProperties>
</file>