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8"/>
  </p:notesMasterIdLst>
  <p:sldIdLst>
    <p:sldId id="4152" r:id="rId3"/>
    <p:sldId id="4219" r:id="rId4"/>
    <p:sldId id="4376" r:id="rId5"/>
    <p:sldId id="4350" r:id="rId6"/>
    <p:sldId id="4280" r:id="rId7"/>
    <p:sldId id="4289" r:id="rId8"/>
    <p:sldId id="4195" r:id="rId9"/>
    <p:sldId id="4351" r:id="rId10"/>
    <p:sldId id="4352" r:id="rId11"/>
    <p:sldId id="4354" r:id="rId12"/>
    <p:sldId id="4353" r:id="rId13"/>
    <p:sldId id="4288" r:id="rId14"/>
    <p:sldId id="4355" r:id="rId15"/>
    <p:sldId id="4356" r:id="rId16"/>
    <p:sldId id="4357" r:id="rId17"/>
    <p:sldId id="4375" r:id="rId18"/>
    <p:sldId id="4265" r:id="rId19"/>
    <p:sldId id="4202" r:id="rId20"/>
    <p:sldId id="4170" r:id="rId21"/>
    <p:sldId id="4359" r:id="rId22"/>
    <p:sldId id="4361" r:id="rId23"/>
    <p:sldId id="4360" r:id="rId24"/>
    <p:sldId id="4362" r:id="rId25"/>
    <p:sldId id="4363" r:id="rId26"/>
    <p:sldId id="4364" r:id="rId27"/>
    <p:sldId id="4365" r:id="rId28"/>
    <p:sldId id="4366" r:id="rId29"/>
    <p:sldId id="4367" r:id="rId30"/>
    <p:sldId id="4368" r:id="rId31"/>
    <p:sldId id="4373" r:id="rId32"/>
    <p:sldId id="4369" r:id="rId33"/>
    <p:sldId id="4370" r:id="rId34"/>
    <p:sldId id="4374" r:id="rId35"/>
    <p:sldId id="4371" r:id="rId36"/>
    <p:sldId id="4372"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Pangolin" panose="020B0604020202020204" charset="0"/>
      <p:regular r:id="rId45"/>
    </p:embeddedFont>
    <p:embeddedFont>
      <p:font typeface="Roboto" pitchFamily="2" charset="0"/>
      <p:regular r:id="rId46"/>
      <p:bold r:id="rId47"/>
      <p:italic r:id="rId48"/>
      <p:boldItalic r:id="rId49"/>
    </p:embeddedFont>
    <p:embeddedFont>
      <p:font typeface="Roboto Black" pitchFamily="2" charset="0"/>
      <p:regular r:id="rId50"/>
      <p:bold r:id="rId51"/>
      <p:boldItalic r:id="rId52"/>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063"/>
    <a:srgbClr val="97C8F1"/>
    <a:srgbClr val="AFE3D0"/>
    <a:srgbClr val="F7959D"/>
    <a:srgbClr val="5A9B3F"/>
    <a:srgbClr val="E14FCC"/>
    <a:srgbClr val="6F7B57"/>
    <a:srgbClr val="29B1C4"/>
    <a:srgbClr val="F64847"/>
    <a:srgbClr val="7BA4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89601" autoAdjust="0"/>
  </p:normalViewPr>
  <p:slideViewPr>
    <p:cSldViewPr snapToGrid="0">
      <p:cViewPr varScale="1">
        <p:scale>
          <a:sx n="71" d="100"/>
          <a:sy n="71" d="100"/>
        </p:scale>
        <p:origin x="84" y="5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đặt</a:t>
            </a:r>
            <a:r>
              <a:rPr lang="en-US" baseline="0"/>
              <a:t> vấn đề: các em vừa xem video nói về điều gì? (phòng tránh tai nạn giao thông). Em nào có thể nêu được các hướng dẫn vừa đưa ra trong video không?</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GV : Đèn</a:t>
            </a:r>
            <a:r>
              <a:rPr lang="en-US" baseline="0"/>
              <a:t> đỏ bật sáng có ý nghĩa gì? Chúng ta phải làm gì khi thấy đèn đỏ sáng?</a:t>
            </a:r>
            <a:r>
              <a:rPr lang="en-US"/>
              <a:t> Đèn</a:t>
            </a:r>
            <a:r>
              <a:rPr lang="en-US" baseline="0"/>
              <a:t> xanh bật sáng có ý nghĩa gì? Chúng ta làm gì khi thấy đèn xanh sáng?</a:t>
            </a:r>
            <a:endParaRPr lang="vi-VN" baseline="0"/>
          </a:p>
          <a:p>
            <a:endParaRPr lang="vi-VN" baseline="0"/>
          </a:p>
          <a:p>
            <a:endParaRPr lang="vi-VN"/>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2061542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t>GV: </a:t>
            </a:r>
            <a:r>
              <a:rPr lang="vi-VN" altLang="zh-CN" sz="1200">
                <a:solidFill>
                  <a:srgbClr val="7030A0"/>
                </a:solidFill>
                <a:latin typeface="Roboto" panose="02000000000000000000" pitchFamily="2" charset="0"/>
                <a:ea typeface="Roboto" panose="02000000000000000000" pitchFamily="2" charset="0"/>
              </a:rPr>
              <a:t>trường hợp </a:t>
            </a:r>
            <a:r>
              <a:rPr lang="en-US" altLang="zh-CN" sz="1200">
                <a:solidFill>
                  <a:srgbClr val="7030A0"/>
                </a:solidFill>
                <a:latin typeface="Roboto" panose="02000000000000000000" pitchFamily="2" charset="0"/>
                <a:ea typeface="Roboto" panose="02000000000000000000" pitchFamily="2" charset="0"/>
              </a:rPr>
              <a:t>được</a:t>
            </a:r>
            <a:r>
              <a:rPr lang="en-US" altLang="zh-CN" sz="1200" baseline="0">
                <a:solidFill>
                  <a:srgbClr val="7030A0"/>
                </a:solidFill>
                <a:latin typeface="Roboto" panose="02000000000000000000" pitchFamily="2" charset="0"/>
                <a:ea typeface="Roboto" panose="02000000000000000000" pitchFamily="2" charset="0"/>
              </a:rPr>
              <a:t> đi qua biển này: </a:t>
            </a:r>
            <a:r>
              <a:rPr lang="vi-VN" altLang="zh-CN" sz="1200">
                <a:solidFill>
                  <a:srgbClr val="7030A0"/>
                </a:solidFill>
                <a:latin typeface="Roboto" panose="02000000000000000000" pitchFamily="2" charset="0"/>
                <a:ea typeface="Roboto" panose="02000000000000000000" pitchFamily="2" charset="0"/>
              </a:rPr>
              <a:t>đi cắt ngang qua nhưng phải đảm bảo tuyệt đối an toàn cho người đi bộ</a:t>
            </a:r>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2697545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GV : G</a:t>
            </a:r>
            <a:r>
              <a:rPr lang="vi-VN"/>
              <a:t>ặp biển này, người tham gia giao thông phải đi chậm và thận trọng đề phòng khả năng xuất hiện và di chuyển bất ngờ của trẻ em trên mặt đường.</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1665663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 </a:t>
            </a:r>
            <a:r>
              <a:rPr lang="vi-VN"/>
              <a:t>Rẽ trái khi có biển báo Cấm rẽ trái thuộc hành vi vi phạm “Không chấp hành hiệu lệnh, chỉ dẫn của biển báo hiệu, vạch kẻ đường”</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14</a:t>
            </a:fld>
            <a:endParaRPr lang="vi-VN"/>
          </a:p>
        </p:txBody>
      </p:sp>
    </p:spTree>
    <p:extLst>
      <p:ext uri="{BB962C8B-B14F-4D97-AF65-F5344CB8AC3E}">
        <p14:creationId xmlns:p14="http://schemas.microsoft.com/office/powerpoint/2010/main" val="24517833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 </a:t>
            </a:r>
            <a:r>
              <a:rPr lang="vi-VN"/>
              <a:t>Các biển báo nêu trên là biển hiệu lệnh, biển báo cho người tham gia giao thông biết các điều bắt buộc phải chấp hành.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15</a:t>
            </a:fld>
            <a:endParaRPr lang="vi-VN"/>
          </a:p>
        </p:txBody>
      </p:sp>
    </p:spTree>
    <p:extLst>
      <p:ext uri="{BB962C8B-B14F-4D97-AF65-F5344CB8AC3E}">
        <p14:creationId xmlns:p14="http://schemas.microsoft.com/office/powerpoint/2010/main" val="1637998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a:t>
            </a:r>
            <a:r>
              <a:rPr lang="en-US" baseline="0"/>
              <a:t> cho HS thảo luận, có thể vẽ hình hoặc mô tả biển báo. GV có thể gợi ý cho HS quan sát, ghi nhớ biển báo trên đường đến trường, đi chơi…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16</a:t>
            </a:fld>
            <a:endParaRPr lang="vi-VN"/>
          </a:p>
        </p:txBody>
      </p:sp>
    </p:spTree>
    <p:extLst>
      <p:ext uri="{BB962C8B-B14F-4D97-AF65-F5344CB8AC3E}">
        <p14:creationId xmlns:p14="http://schemas.microsoft.com/office/powerpoint/2010/main" val="2812888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17</a:t>
            </a:fld>
            <a:endParaRPr lang="vi-VN"/>
          </a:p>
        </p:txBody>
      </p:sp>
    </p:spTree>
    <p:extLst>
      <p:ext uri="{BB962C8B-B14F-4D97-AF65-F5344CB8AC3E}">
        <p14:creationId xmlns:p14="http://schemas.microsoft.com/office/powerpoint/2010/main" val="3502001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18</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Giới</a:t>
            </a:r>
            <a:r>
              <a:rPr lang="en-US" baseline="0"/>
              <a:t> thiệu nội dung bài học thực hành làm mô hình đèn và biển báo giao thông</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47719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3381945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nêu</a:t>
            </a:r>
            <a:r>
              <a:rPr lang="en-US" baseline="0">
                <a:latin typeface="Times New Roman" panose="02020603050405020304" pitchFamily="18" charset="0"/>
                <a:cs typeface="Times New Roman" panose="02020603050405020304" pitchFamily="18" charset="0"/>
              </a:rPr>
              <a:t> ra tiêu chí sản phẩm,</a:t>
            </a:r>
            <a:r>
              <a:rPr lang="vi-VN">
                <a:latin typeface="Times New Roman" panose="02020603050405020304" pitchFamily="18" charset="0"/>
                <a:cs typeface="Times New Roman" panose="02020603050405020304" pitchFamily="18" charset="0"/>
              </a:rPr>
              <a:t> cho HS xem một vài ý tưởng, gợi ý HS chia sẻ ý tưởng để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932914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cho HS chia sẻ ý tưởng làm sản phẩm, gợi ý những cách làm sáng tạo</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17597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gợi ý để HS tưởng tượng ra sản phẩm của nhóm, các ý tưởng để làm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r>
              <a:rPr lang="vi-VN">
                <a:latin typeface="Times New Roman" panose="02020603050405020304" pitchFamily="18" charset="0"/>
                <a:cs typeface="Times New Roman" panose="02020603050405020304" pitchFamily="18" charset="0"/>
              </a:rPr>
              <a:t> theo các tiêu chí đề ra nhưng lại thể hiện được phong cách, sự thông minh và cá tính riêng của nhóm, gợi ý để HS nghĩ đến trang trí để có sự khác biệt, sáng tạo riêng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10726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hoàn thiện phiếu học tập số 3</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04512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0610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433159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vẽ hình trên giấy</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9435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khuyến khích HS sáng tạo nhiều hình khác khau</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618188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53699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2720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gợi</a:t>
            </a:r>
            <a:r>
              <a:rPr lang="en-US" baseline="0"/>
              <a:t> ý HS xem tranh: đèn giao thông đang bật màu gì? Xe đang như thế nào?2 bạn Hs nên làm gì?</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39926336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913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Giáo viên tổ chức cho các nhóm trình bày sản phẩm để làm rõ mô hình làm được là loại biển báo và đèn tín hiệu gì, gồm những bộ phận nào, ý nghĩ</a:t>
            </a:r>
            <a:r>
              <a:rPr lang="en-US">
                <a:latin typeface="Times New Roman" panose="02020603050405020304" pitchFamily="18" charset="0"/>
                <a:cs typeface="Times New Roman" panose="02020603050405020304" pitchFamily="18" charset="0"/>
              </a:rPr>
              <a:t>a</a:t>
            </a:r>
            <a:r>
              <a:rPr lang="vi-VN">
                <a:latin typeface="Times New Roman" panose="02020603050405020304" pitchFamily="18" charset="0"/>
                <a:cs typeface="Times New Roman" panose="02020603050405020304" pitchFamily="18" charset="0"/>
              </a:rPr>
              <a:t> của từng biển báo và đèn tín hiệu. Giáo viên cũng cần khuyến khích học sinh đặt câu hỏi cho các nhóm, sau đó yêu cầu các nhóm khác trả lời, tự đánh giá theo phiếu</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972479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Từng</a:t>
            </a:r>
            <a:r>
              <a:rPr lang="en-US" baseline="0">
                <a:latin typeface="Times New Roman" panose="02020603050405020304" pitchFamily="18" charset="0"/>
                <a:cs typeface="Times New Roman" panose="02020603050405020304" pitchFamily="18" charset="0"/>
              </a:rPr>
              <a:t> nhóm HS đóng vai thành những người, xe tham gia giao thông, đặt ra các tình huống giao thông xảy ra trên đường và cách xử lí</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27293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11234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5628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bấm</a:t>
            </a:r>
            <a:r>
              <a:rPr lang="en-US" baseline="0"/>
              <a:t> vào 2 bạn nhỏ để 2 bạn di chuyển</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1639959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 vào bài: Để đi đường an toàn cần quan sát đường, chú ý các biển báo và đèn tín hiệu giao thông để tham gia </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4066727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 </a:t>
            </a:r>
            <a:r>
              <a:rPr lang="vi-VN"/>
              <a:t>Đèn tín hiệu giao thông là thiết bị được dùng để điều khiển giao thông ở những giao lộ có lượng phương tiện lưu thông lớn, đông người qua lại</a:t>
            </a:r>
            <a:r>
              <a:rPr lang="en-US"/>
              <a:t>.</a:t>
            </a:r>
            <a:r>
              <a:rPr lang="en-US" baseline="0"/>
              <a:t> </a:t>
            </a:r>
            <a:r>
              <a:rPr lang="vi-VN" baseline="0"/>
              <a:t>Các tên gọi khác như: đèn giao thông, đèn điều khiển giao thông hay đơn giản là đèn xanh, đèn đỏ</a:t>
            </a:r>
          </a:p>
          <a:p>
            <a:endParaRPr lang="vi-VN"/>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262721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 khi chiếu</a:t>
            </a:r>
            <a:r>
              <a:rPr lang="en-US" baseline="0"/>
              <a:t> lên 1 hình, GV hỏi HS em nhìn thấy gì? (đèn đỏ sáng, đèn vàng và xanh tắt). Đèn báo hiệu gì? (đén báo tất cả phương tiện, con người đều dừng lại, không được tiếp tục di chuyển)</a:t>
            </a:r>
            <a:endParaRPr lang="vi-VN" baseline="0"/>
          </a:p>
          <a:p>
            <a:r>
              <a:rPr lang="en-US"/>
              <a:t>GV hỏi</a:t>
            </a:r>
            <a:r>
              <a:rPr lang="en-US" baseline="0"/>
              <a:t> tương tự đối với 2 đèn còn lại</a:t>
            </a:r>
            <a:endParaRPr lang="vi-VN"/>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668165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hỏi:</a:t>
            </a:r>
            <a:r>
              <a:rPr lang="en-US" baseline="0"/>
              <a:t> Đây là đèn gì? Đèn được đặt ở đâu? Đặc điểm của đèn? </a:t>
            </a:r>
            <a:r>
              <a:rPr lang="vi-VN"/>
              <a:t>Đèn </a:t>
            </a:r>
            <a:r>
              <a:rPr lang="en-US"/>
              <a:t>đ</a:t>
            </a:r>
            <a:r>
              <a:rPr lang="vi-VN"/>
              <a:t>ược đặt bên vỉa hè</a:t>
            </a:r>
            <a:r>
              <a:rPr lang="en-US"/>
              <a:t>, chỉ có hai màu xanh và đỏ</a:t>
            </a:r>
          </a:p>
          <a:p>
            <a:endParaRPr lang="vi-VN"/>
          </a:p>
          <a:p>
            <a:endParaRPr lang="vi-VN"/>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2953334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62656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2590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1590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05423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5261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91661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1975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3220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930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3773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249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87D9B94-4E49-48FF-BF62-0B522B45FCD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763F6F0-944F-455B-821A-E3F80C63986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673195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21.jp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28.png"/><Relationship Id="rId12"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31.png"/><Relationship Id="rId5" Type="http://schemas.microsoft.com/office/2007/relationships/hdphoto" Target="../media/hdphoto1.wdp"/><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5.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microsoft.com/office/2007/relationships/hdphoto" Target="../media/hdphoto3.wdp"/><Relationship Id="rId5" Type="http://schemas.openxmlformats.org/officeDocument/2006/relationships/image" Target="../media/image46.png"/><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microsoft.com/office/2007/relationships/hdphoto" Target="../media/hdphoto4.wdp"/><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1973259" y="435147"/>
            <a:ext cx="1657814"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BÀI 7</a:t>
            </a:r>
          </a:p>
        </p:txBody>
      </p:sp>
      <p:sp>
        <p:nvSpPr>
          <p:cNvPr id="7" name="TextBox 6"/>
          <p:cNvSpPr txBox="1"/>
          <p:nvPr/>
        </p:nvSpPr>
        <p:spPr>
          <a:xfrm>
            <a:off x="660508" y="1306670"/>
            <a:ext cx="5531481" cy="3785652"/>
          </a:xfrm>
          <a:prstGeom prst="rect">
            <a:avLst/>
          </a:prstGeom>
          <a:noFill/>
        </p:spPr>
        <p:txBody>
          <a:bodyPr wrap="square" rtlCol="0">
            <a:spAutoFit/>
          </a:bodyPr>
          <a:lstStyle/>
          <a:p>
            <a:pPr lvl="0" algn="ctr">
              <a:defRPr/>
            </a:pPr>
            <a:r>
              <a:rPr lang="en-US" altLang="zh-CN" sz="6000" b="1">
                <a:solidFill>
                  <a:srgbClr val="7030A0"/>
                </a:solidFill>
                <a:latin typeface="Roboto Black" panose="02000000000000000000" pitchFamily="2" charset="0"/>
                <a:ea typeface="Roboto Black" panose="02000000000000000000" pitchFamily="2" charset="0"/>
              </a:rPr>
              <a:t>ĐÈN HIỆU </a:t>
            </a:r>
          </a:p>
          <a:p>
            <a:pPr lvl="0" algn="ctr">
              <a:defRPr/>
            </a:pPr>
            <a:r>
              <a:rPr lang="en-US" altLang="zh-CN" sz="6000" b="1">
                <a:solidFill>
                  <a:srgbClr val="7030A0"/>
                </a:solidFill>
                <a:latin typeface="Roboto Black" panose="02000000000000000000" pitchFamily="2" charset="0"/>
                <a:ea typeface="Roboto Black" panose="02000000000000000000" pitchFamily="2" charset="0"/>
              </a:rPr>
              <a:t>VÀ </a:t>
            </a:r>
          </a:p>
          <a:p>
            <a:pPr lvl="0" algn="ctr">
              <a:defRPr/>
            </a:pPr>
            <a:r>
              <a:rPr lang="en-US" altLang="zh-CN" sz="6000" b="1">
                <a:solidFill>
                  <a:srgbClr val="7030A0"/>
                </a:solidFill>
                <a:latin typeface="Roboto Black" panose="02000000000000000000" pitchFamily="2" charset="0"/>
                <a:ea typeface="Roboto Black" panose="02000000000000000000" pitchFamily="2" charset="0"/>
              </a:rPr>
              <a:t>BIỂN BÁO </a:t>
            </a:r>
          </a:p>
          <a:p>
            <a:pPr lvl="0" algn="ctr">
              <a:defRPr/>
            </a:pPr>
            <a:r>
              <a:rPr lang="en-US" altLang="zh-CN" sz="6000" b="1">
                <a:solidFill>
                  <a:srgbClr val="7030A0"/>
                </a:solidFill>
                <a:latin typeface="Roboto Black" panose="02000000000000000000" pitchFamily="2" charset="0"/>
                <a:ea typeface="Roboto Black" panose="02000000000000000000" pitchFamily="2" charset="0"/>
              </a:rPr>
              <a:t>GIAO THÔNG</a:t>
            </a:r>
            <a:endParaRPr kumimoji="0" lang="en-US" altLang="zh-CN" sz="6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endParaRPr>
          </a:p>
        </p:txBody>
      </p:sp>
      <p:grpSp>
        <p:nvGrpSpPr>
          <p:cNvPr id="22" name="Group 21"/>
          <p:cNvGrpSpPr/>
          <p:nvPr/>
        </p:nvGrpSpPr>
        <p:grpSpPr>
          <a:xfrm>
            <a:off x="161589" y="4833955"/>
            <a:ext cx="1094611" cy="1099303"/>
            <a:chOff x="6678203" y="4838102"/>
            <a:chExt cx="1094611" cy="1099303"/>
          </a:xfrm>
          <a:solidFill>
            <a:srgbClr val="EC8E3B"/>
          </a:solidFill>
        </p:grpSpPr>
        <p:sp>
          <p:nvSpPr>
            <p:cNvPr id="21" name="Oval 20"/>
            <p:cNvSpPr/>
            <p:nvPr/>
          </p:nvSpPr>
          <p:spPr>
            <a:xfrm>
              <a:off x="6678203" y="4838102"/>
              <a:ext cx="1011424" cy="1099303"/>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4" h="1099303">
                  <a:moveTo>
                    <a:pt x="0" y="558109"/>
                  </a:moveTo>
                  <a:cubicBezTo>
                    <a:pt x="0" y="278812"/>
                    <a:pt x="168663" y="254527"/>
                    <a:pt x="505712" y="52397"/>
                  </a:cubicBezTo>
                  <a:cubicBezTo>
                    <a:pt x="842761" y="-149733"/>
                    <a:pt x="1011424" y="278812"/>
                    <a:pt x="1011424" y="558109"/>
                  </a:cubicBezTo>
                  <a:cubicBezTo>
                    <a:pt x="1011424" y="837406"/>
                    <a:pt x="823510" y="909817"/>
                    <a:pt x="505712" y="1063821"/>
                  </a:cubicBezTo>
                  <a:cubicBezTo>
                    <a:pt x="187914" y="1217825"/>
                    <a:pt x="0" y="837406"/>
                    <a:pt x="0" y="55810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6714724" y="5165377"/>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1</a:t>
              </a:r>
            </a:p>
          </p:txBody>
        </p:sp>
      </p:gr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sp>
        <p:nvSpPr>
          <p:cNvPr id="13" name="Rectangle 12"/>
          <p:cNvSpPr/>
          <p:nvPr/>
        </p:nvSpPr>
        <p:spPr>
          <a:xfrm>
            <a:off x="6005945" y="0"/>
            <a:ext cx="6186055" cy="6852618"/>
          </a:xfrm>
          <a:custGeom>
            <a:avLst/>
            <a:gdLst>
              <a:gd name="connsiteX0" fmla="*/ 0 w 5728855"/>
              <a:gd name="connsiteY0" fmla="*/ 0 h 6858000"/>
              <a:gd name="connsiteX1" fmla="*/ 5728855 w 5728855"/>
              <a:gd name="connsiteY1" fmla="*/ 0 h 6858000"/>
              <a:gd name="connsiteX2" fmla="*/ 5728855 w 5728855"/>
              <a:gd name="connsiteY2" fmla="*/ 6858000 h 6858000"/>
              <a:gd name="connsiteX3" fmla="*/ 0 w 5728855"/>
              <a:gd name="connsiteY3" fmla="*/ 6858000 h 6858000"/>
              <a:gd name="connsiteX4" fmla="*/ 0 w 5728855"/>
              <a:gd name="connsiteY4" fmla="*/ 0 h 6858000"/>
              <a:gd name="connsiteX0" fmla="*/ 900545 w 6629400"/>
              <a:gd name="connsiteY0" fmla="*/ 0 h 6858000"/>
              <a:gd name="connsiteX1" fmla="*/ 6629400 w 6629400"/>
              <a:gd name="connsiteY1" fmla="*/ 0 h 6858000"/>
              <a:gd name="connsiteX2" fmla="*/ 6629400 w 6629400"/>
              <a:gd name="connsiteY2" fmla="*/ 6858000 h 6858000"/>
              <a:gd name="connsiteX3" fmla="*/ 900545 w 6629400"/>
              <a:gd name="connsiteY3" fmla="*/ 6858000 h 6858000"/>
              <a:gd name="connsiteX4" fmla="*/ 900545 w 6629400"/>
              <a:gd name="connsiteY4" fmla="*/ 0 h 6858000"/>
              <a:gd name="connsiteX0" fmla="*/ 716107 w 6444962"/>
              <a:gd name="connsiteY0" fmla="*/ 857250 h 7715250"/>
              <a:gd name="connsiteX1" fmla="*/ 6444962 w 6444962"/>
              <a:gd name="connsiteY1" fmla="*/ 857250 h 7715250"/>
              <a:gd name="connsiteX2" fmla="*/ 6444962 w 6444962"/>
              <a:gd name="connsiteY2" fmla="*/ 7715250 h 7715250"/>
              <a:gd name="connsiteX3" fmla="*/ 716107 w 6444962"/>
              <a:gd name="connsiteY3" fmla="*/ 7715250 h 7715250"/>
              <a:gd name="connsiteX4" fmla="*/ 716107 w 6444962"/>
              <a:gd name="connsiteY4" fmla="*/ 857250 h 7715250"/>
              <a:gd name="connsiteX0" fmla="*/ 820533 w 6549388"/>
              <a:gd name="connsiteY0" fmla="*/ 524554 h 7382554"/>
              <a:gd name="connsiteX1" fmla="*/ 6549388 w 6549388"/>
              <a:gd name="connsiteY1" fmla="*/ 524554 h 7382554"/>
              <a:gd name="connsiteX2" fmla="*/ 6549388 w 6549388"/>
              <a:gd name="connsiteY2" fmla="*/ 7382554 h 7382554"/>
              <a:gd name="connsiteX3" fmla="*/ 820533 w 6549388"/>
              <a:gd name="connsiteY3" fmla="*/ 7382554 h 7382554"/>
              <a:gd name="connsiteX4" fmla="*/ 820533 w 6549388"/>
              <a:gd name="connsiteY4" fmla="*/ 524554 h 7382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88" h="7382554">
                <a:moveTo>
                  <a:pt x="820533" y="524554"/>
                </a:moveTo>
                <a:cubicBezTo>
                  <a:pt x="2045506" y="451818"/>
                  <a:pt x="5594579" y="-618446"/>
                  <a:pt x="6549388" y="524554"/>
                </a:cubicBezTo>
                <a:lnTo>
                  <a:pt x="6549388" y="7382554"/>
                </a:lnTo>
                <a:lnTo>
                  <a:pt x="820533" y="7382554"/>
                </a:lnTo>
                <a:cubicBezTo>
                  <a:pt x="-134276" y="6239554"/>
                  <a:pt x="-404440" y="597290"/>
                  <a:pt x="820533" y="524554"/>
                </a:cubicBezTo>
                <a:close/>
              </a:path>
            </a:pathLst>
          </a:custGeom>
          <a:solidFill>
            <a:srgbClr val="F6D06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12"/>
          <p:cNvSpPr/>
          <p:nvPr/>
        </p:nvSpPr>
        <p:spPr>
          <a:xfrm>
            <a:off x="6378034" y="335976"/>
            <a:ext cx="5579464" cy="6180665"/>
          </a:xfrm>
          <a:custGeom>
            <a:avLst/>
            <a:gdLst>
              <a:gd name="connsiteX0" fmla="*/ 0 w 5728855"/>
              <a:gd name="connsiteY0" fmla="*/ 0 h 6858000"/>
              <a:gd name="connsiteX1" fmla="*/ 5728855 w 5728855"/>
              <a:gd name="connsiteY1" fmla="*/ 0 h 6858000"/>
              <a:gd name="connsiteX2" fmla="*/ 5728855 w 5728855"/>
              <a:gd name="connsiteY2" fmla="*/ 6858000 h 6858000"/>
              <a:gd name="connsiteX3" fmla="*/ 0 w 5728855"/>
              <a:gd name="connsiteY3" fmla="*/ 6858000 h 6858000"/>
              <a:gd name="connsiteX4" fmla="*/ 0 w 5728855"/>
              <a:gd name="connsiteY4" fmla="*/ 0 h 6858000"/>
              <a:gd name="connsiteX0" fmla="*/ 900545 w 6629400"/>
              <a:gd name="connsiteY0" fmla="*/ 0 h 6858000"/>
              <a:gd name="connsiteX1" fmla="*/ 6629400 w 6629400"/>
              <a:gd name="connsiteY1" fmla="*/ 0 h 6858000"/>
              <a:gd name="connsiteX2" fmla="*/ 6629400 w 6629400"/>
              <a:gd name="connsiteY2" fmla="*/ 6858000 h 6858000"/>
              <a:gd name="connsiteX3" fmla="*/ 900545 w 6629400"/>
              <a:gd name="connsiteY3" fmla="*/ 6858000 h 6858000"/>
              <a:gd name="connsiteX4" fmla="*/ 900545 w 6629400"/>
              <a:gd name="connsiteY4" fmla="*/ 0 h 6858000"/>
              <a:gd name="connsiteX0" fmla="*/ 716107 w 6444962"/>
              <a:gd name="connsiteY0" fmla="*/ 857250 h 7715250"/>
              <a:gd name="connsiteX1" fmla="*/ 6444962 w 6444962"/>
              <a:gd name="connsiteY1" fmla="*/ 857250 h 7715250"/>
              <a:gd name="connsiteX2" fmla="*/ 6444962 w 6444962"/>
              <a:gd name="connsiteY2" fmla="*/ 7715250 h 7715250"/>
              <a:gd name="connsiteX3" fmla="*/ 716107 w 6444962"/>
              <a:gd name="connsiteY3" fmla="*/ 7715250 h 7715250"/>
              <a:gd name="connsiteX4" fmla="*/ 716107 w 6444962"/>
              <a:gd name="connsiteY4" fmla="*/ 857250 h 7715250"/>
              <a:gd name="connsiteX0" fmla="*/ 820533 w 6549388"/>
              <a:gd name="connsiteY0" fmla="*/ 524554 h 7382554"/>
              <a:gd name="connsiteX1" fmla="*/ 6549388 w 6549388"/>
              <a:gd name="connsiteY1" fmla="*/ 524554 h 7382554"/>
              <a:gd name="connsiteX2" fmla="*/ 6549388 w 6549388"/>
              <a:gd name="connsiteY2" fmla="*/ 7382554 h 7382554"/>
              <a:gd name="connsiteX3" fmla="*/ 820533 w 6549388"/>
              <a:gd name="connsiteY3" fmla="*/ 7382554 h 7382554"/>
              <a:gd name="connsiteX4" fmla="*/ 820533 w 6549388"/>
              <a:gd name="connsiteY4" fmla="*/ 524554 h 7382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88" h="7382554">
                <a:moveTo>
                  <a:pt x="820533" y="524554"/>
                </a:moveTo>
                <a:cubicBezTo>
                  <a:pt x="2045506" y="451818"/>
                  <a:pt x="5594579" y="-618446"/>
                  <a:pt x="6549388" y="524554"/>
                </a:cubicBezTo>
                <a:lnTo>
                  <a:pt x="6549388" y="7382554"/>
                </a:lnTo>
                <a:lnTo>
                  <a:pt x="820533" y="7382554"/>
                </a:lnTo>
                <a:cubicBezTo>
                  <a:pt x="-134276" y="6239554"/>
                  <a:pt x="-404440" y="597290"/>
                  <a:pt x="820533" y="524554"/>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8" name="Freeform 17"/>
          <p:cNvSpPr/>
          <p:nvPr/>
        </p:nvSpPr>
        <p:spPr>
          <a:xfrm flipH="1">
            <a:off x="6282602" y="2608553"/>
            <a:ext cx="3763174" cy="1910879"/>
          </a:xfrm>
          <a:custGeom>
            <a:avLst/>
            <a:gdLst>
              <a:gd name="connsiteX0" fmla="*/ 1371092 w 2127584"/>
              <a:gd name="connsiteY0" fmla="*/ 733384 h 1910879"/>
              <a:gd name="connsiteX1" fmla="*/ 1353361 w 2127584"/>
              <a:gd name="connsiteY1" fmla="*/ 749462 h 1910879"/>
              <a:gd name="connsiteX2" fmla="*/ 1382925 w 2127584"/>
              <a:gd name="connsiteY2" fmla="*/ 740285 h 1910879"/>
              <a:gd name="connsiteX3" fmla="*/ 1373322 w 2127584"/>
              <a:gd name="connsiteY3" fmla="*/ 735224 h 1910879"/>
              <a:gd name="connsiteX4" fmla="*/ 1598047 w 2127584"/>
              <a:gd name="connsiteY4" fmla="*/ 0 h 1910879"/>
              <a:gd name="connsiteX5" fmla="*/ 1999981 w 2127584"/>
              <a:gd name="connsiteY5" fmla="*/ 401934 h 1910879"/>
              <a:gd name="connsiteX6" fmla="*/ 1968395 w 2127584"/>
              <a:gd name="connsiteY6" fmla="*/ 558385 h 1910879"/>
              <a:gd name="connsiteX7" fmla="*/ 1956248 w 2127584"/>
              <a:gd name="connsiteY7" fmla="*/ 580764 h 1910879"/>
              <a:gd name="connsiteX8" fmla="*/ 1957044 w 2127584"/>
              <a:gd name="connsiteY8" fmla="*/ 581015 h 1910879"/>
              <a:gd name="connsiteX9" fmla="*/ 2127584 w 2127584"/>
              <a:gd name="connsiteY9" fmla="*/ 842388 h 1910879"/>
              <a:gd name="connsiteX10" fmla="*/ 1904630 w 2127584"/>
              <a:gd name="connsiteY10" fmla="*/ 1120290 h 1910879"/>
              <a:gd name="connsiteX11" fmla="*/ 1891195 w 2127584"/>
              <a:gd name="connsiteY11" fmla="*/ 1121666 h 1910879"/>
              <a:gd name="connsiteX12" fmla="*/ 1891637 w 2127584"/>
              <a:gd name="connsiteY12" fmla="*/ 1126052 h 1910879"/>
              <a:gd name="connsiteX13" fmla="*/ 1489703 w 2127584"/>
              <a:gd name="connsiteY13" fmla="*/ 1527986 h 1910879"/>
              <a:gd name="connsiteX14" fmla="*/ 1370180 w 2127584"/>
              <a:gd name="connsiteY14" fmla="*/ 1509916 h 1910879"/>
              <a:gd name="connsiteX15" fmla="*/ 1369361 w 2127584"/>
              <a:gd name="connsiteY15" fmla="*/ 1509593 h 1910879"/>
              <a:gd name="connsiteX16" fmla="*/ 1362845 w 2127584"/>
              <a:gd name="connsiteY16" fmla="*/ 1530830 h 1910879"/>
              <a:gd name="connsiteX17" fmla="*/ 969667 w 2127584"/>
              <a:gd name="connsiteY17" fmla="*/ 1910879 h 1910879"/>
              <a:gd name="connsiteX18" fmla="*/ 1114498 w 2127584"/>
              <a:gd name="connsiteY18" fmla="*/ 1509222 h 1910879"/>
              <a:gd name="connsiteX19" fmla="*/ 1111039 w 2127584"/>
              <a:gd name="connsiteY19" fmla="*/ 1470460 h 1910879"/>
              <a:gd name="connsiteX20" fmla="*/ 1065609 w 2127584"/>
              <a:gd name="connsiteY20" fmla="*/ 1484719 h 1910879"/>
              <a:gd name="connsiteX21" fmla="*/ 915568 w 2127584"/>
              <a:gd name="connsiteY21" fmla="*/ 1502789 h 1910879"/>
              <a:gd name="connsiteX22" fmla="*/ 450658 w 2127584"/>
              <a:gd name="connsiteY22" fmla="*/ 1257306 h 1910879"/>
              <a:gd name="connsiteX23" fmla="*/ 449956 w 2127584"/>
              <a:gd name="connsiteY23" fmla="*/ 1255505 h 1910879"/>
              <a:gd name="connsiteX24" fmla="*/ 401934 w 2127584"/>
              <a:gd name="connsiteY24" fmla="*/ 1260346 h 1910879"/>
              <a:gd name="connsiteX25" fmla="*/ 0 w 2127584"/>
              <a:gd name="connsiteY25" fmla="*/ 858412 h 1910879"/>
              <a:gd name="connsiteX26" fmla="*/ 401934 w 2127584"/>
              <a:gd name="connsiteY26" fmla="*/ 456478 h 1910879"/>
              <a:gd name="connsiteX27" fmla="*/ 421282 w 2127584"/>
              <a:gd name="connsiteY27" fmla="*/ 458429 h 1910879"/>
              <a:gd name="connsiteX28" fmla="*/ 429064 w 2127584"/>
              <a:gd name="connsiteY28" fmla="*/ 400679 h 1910879"/>
              <a:gd name="connsiteX29" fmla="*/ 955369 w 2127584"/>
              <a:gd name="connsiteY29" fmla="*/ 79749 h 1910879"/>
              <a:gd name="connsiteX30" fmla="*/ 1255734 w 2127584"/>
              <a:gd name="connsiteY30" fmla="*/ 148393 h 1910879"/>
              <a:gd name="connsiteX31" fmla="*/ 1277465 w 2127584"/>
              <a:gd name="connsiteY31" fmla="*/ 161808 h 1910879"/>
              <a:gd name="connsiteX32" fmla="*/ 1313837 w 2127584"/>
              <a:gd name="connsiteY32" fmla="*/ 117724 h 1910879"/>
              <a:gd name="connsiteX33" fmla="*/ 1598047 w 2127584"/>
              <a:gd name="connsiteY33" fmla="*/ 0 h 191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27584" h="1910879">
                <a:moveTo>
                  <a:pt x="1371092" y="733384"/>
                </a:moveTo>
                <a:lnTo>
                  <a:pt x="1353361" y="749462"/>
                </a:lnTo>
                <a:lnTo>
                  <a:pt x="1382925" y="740285"/>
                </a:lnTo>
                <a:lnTo>
                  <a:pt x="1373322" y="735224"/>
                </a:lnTo>
                <a:close/>
                <a:moveTo>
                  <a:pt x="1598047" y="0"/>
                </a:moveTo>
                <a:cubicBezTo>
                  <a:pt x="1820029" y="0"/>
                  <a:pt x="1999981" y="179952"/>
                  <a:pt x="1999981" y="401934"/>
                </a:cubicBezTo>
                <a:cubicBezTo>
                  <a:pt x="1999981" y="457430"/>
                  <a:pt x="1988734" y="510298"/>
                  <a:pt x="1968395" y="558385"/>
                </a:cubicBezTo>
                <a:lnTo>
                  <a:pt x="1956248" y="580764"/>
                </a:lnTo>
                <a:lnTo>
                  <a:pt x="1957044" y="581015"/>
                </a:lnTo>
                <a:cubicBezTo>
                  <a:pt x="2057263" y="624078"/>
                  <a:pt x="2127584" y="724890"/>
                  <a:pt x="2127584" y="842388"/>
                </a:cubicBezTo>
                <a:cubicBezTo>
                  <a:pt x="2127584" y="979469"/>
                  <a:pt x="2031870" y="1093840"/>
                  <a:pt x="1904630" y="1120290"/>
                </a:cubicBezTo>
                <a:lnTo>
                  <a:pt x="1891195" y="1121666"/>
                </a:lnTo>
                <a:lnTo>
                  <a:pt x="1891637" y="1126052"/>
                </a:lnTo>
                <a:cubicBezTo>
                  <a:pt x="1891637" y="1348034"/>
                  <a:pt x="1711685" y="1527986"/>
                  <a:pt x="1489703" y="1527986"/>
                </a:cubicBezTo>
                <a:cubicBezTo>
                  <a:pt x="1448082" y="1527986"/>
                  <a:pt x="1407938" y="1521660"/>
                  <a:pt x="1370180" y="1509916"/>
                </a:cubicBezTo>
                <a:lnTo>
                  <a:pt x="1369361" y="1509593"/>
                </a:lnTo>
                <a:lnTo>
                  <a:pt x="1362845" y="1530830"/>
                </a:lnTo>
                <a:cubicBezTo>
                  <a:pt x="1264247" y="1804026"/>
                  <a:pt x="1066150" y="1755580"/>
                  <a:pt x="969667" y="1910879"/>
                </a:cubicBezTo>
                <a:cubicBezTo>
                  <a:pt x="969875" y="1754168"/>
                  <a:pt x="1107257" y="1680830"/>
                  <a:pt x="1114498" y="1509222"/>
                </a:cubicBezTo>
                <a:lnTo>
                  <a:pt x="1111039" y="1470460"/>
                </a:lnTo>
                <a:lnTo>
                  <a:pt x="1065609" y="1484719"/>
                </a:lnTo>
                <a:cubicBezTo>
                  <a:pt x="1018211" y="1496463"/>
                  <a:pt x="967817" y="1502789"/>
                  <a:pt x="915568" y="1502789"/>
                </a:cubicBezTo>
                <a:cubicBezTo>
                  <a:pt x="706572" y="1502789"/>
                  <a:pt x="527255" y="1401566"/>
                  <a:pt x="450658" y="1257306"/>
                </a:cubicBezTo>
                <a:lnTo>
                  <a:pt x="449956" y="1255505"/>
                </a:lnTo>
                <a:lnTo>
                  <a:pt x="401934" y="1260346"/>
                </a:lnTo>
                <a:cubicBezTo>
                  <a:pt x="179952" y="1260346"/>
                  <a:pt x="0" y="1080394"/>
                  <a:pt x="0" y="858412"/>
                </a:cubicBezTo>
                <a:cubicBezTo>
                  <a:pt x="0" y="636430"/>
                  <a:pt x="179952" y="456478"/>
                  <a:pt x="401934" y="456478"/>
                </a:cubicBezTo>
                <a:lnTo>
                  <a:pt x="421282" y="458429"/>
                </a:lnTo>
                <a:lnTo>
                  <a:pt x="429064" y="400679"/>
                </a:lnTo>
                <a:cubicBezTo>
                  <a:pt x="479157" y="217525"/>
                  <a:pt x="695758" y="79749"/>
                  <a:pt x="955369" y="79749"/>
                </a:cubicBezTo>
                <a:cubicBezTo>
                  <a:pt x="1066631" y="79749"/>
                  <a:pt x="1169993" y="105055"/>
                  <a:pt x="1255734" y="148393"/>
                </a:cubicBezTo>
                <a:lnTo>
                  <a:pt x="1277465" y="161808"/>
                </a:lnTo>
                <a:lnTo>
                  <a:pt x="1313837" y="117724"/>
                </a:lnTo>
                <a:cubicBezTo>
                  <a:pt x="1386573" y="44988"/>
                  <a:pt x="1487056" y="0"/>
                  <a:pt x="1598047"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BAB906A-1694-05DB-A671-51D0AA73C0B5}"/>
              </a:ext>
            </a:extLst>
          </p:cNvPr>
          <p:cNvSpPr txBox="1"/>
          <p:nvPr/>
        </p:nvSpPr>
        <p:spPr>
          <a:xfrm>
            <a:off x="6865722" y="2784916"/>
            <a:ext cx="2399097" cy="1200329"/>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Đây là đèn giao thông</a:t>
            </a:r>
            <a:r>
              <a:rPr lang="vi-VN" altLang="zh-CN" sz="2400">
                <a:solidFill>
                  <a:srgbClr val="7030A0"/>
                </a:solidFill>
                <a:latin typeface="Roboto" panose="02000000000000000000" pitchFamily="2" charset="0"/>
                <a:ea typeface="Roboto" panose="02000000000000000000" pitchFamily="2" charset="0"/>
              </a:rPr>
              <a:t> dành cho người đi bộ</a:t>
            </a:r>
            <a:endParaRPr lang="en-US" altLang="zh-CN" sz="2400">
              <a:solidFill>
                <a:srgbClr val="7030A0"/>
              </a:solidFill>
              <a:latin typeface="Roboto" panose="02000000000000000000" pitchFamily="2" charset="0"/>
              <a:ea typeface="Roboto" panose="02000000000000000000" pitchFamily="2" charset="0"/>
            </a:endParaRPr>
          </a:p>
        </p:txBody>
      </p:sp>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682436" y="3319669"/>
            <a:ext cx="1829878" cy="2788169"/>
          </a:xfrm>
          <a:prstGeom prst="rect">
            <a:avLst/>
          </a:prstGeom>
        </p:spPr>
      </p:pic>
      <p:sp>
        <p:nvSpPr>
          <p:cNvPr id="27" name="TextBox 26"/>
          <p:cNvSpPr txBox="1"/>
          <p:nvPr/>
        </p:nvSpPr>
        <p:spPr>
          <a:xfrm>
            <a:off x="3298193" y="995426"/>
            <a:ext cx="5671931"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T</a:t>
            </a:r>
            <a:r>
              <a:rPr lang="vi-VN" altLang="zh-CN" sz="2400">
                <a:solidFill>
                  <a:srgbClr val="7030A0"/>
                </a:solidFill>
                <a:latin typeface="Roboto" panose="02000000000000000000" pitchFamily="2" charset="0"/>
                <a:ea typeface="Roboto" panose="02000000000000000000" pitchFamily="2" charset="0"/>
              </a:rPr>
              <a:t>ên</a:t>
            </a:r>
            <a:r>
              <a:rPr lang="en-US" altLang="zh-CN" sz="2400">
                <a:solidFill>
                  <a:srgbClr val="7030A0"/>
                </a:solidFill>
                <a:latin typeface="Roboto" panose="02000000000000000000" pitchFamily="2" charset="0"/>
                <a:ea typeface="Roboto" panose="02000000000000000000" pitchFamily="2" charset="0"/>
              </a:rPr>
              <a:t> và</a:t>
            </a:r>
            <a:r>
              <a:rPr lang="vi-VN" altLang="zh-CN" sz="2400">
                <a:solidFill>
                  <a:srgbClr val="7030A0"/>
                </a:solidFill>
                <a:latin typeface="Roboto" panose="02000000000000000000" pitchFamily="2" charset="0"/>
                <a:ea typeface="Roboto" panose="02000000000000000000" pitchFamily="2" charset="0"/>
              </a:rPr>
              <a:t> ý nghĩa của đèn hiệu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E3B3AC97-ECC9-8F76-54B0-3F1C238F321E}"/>
              </a:ext>
            </a:extLst>
          </p:cNvPr>
          <p:cNvSpPr txBox="1"/>
          <p:nvPr/>
        </p:nvSpPr>
        <p:spPr>
          <a:xfrm>
            <a:off x="2010145" y="3102327"/>
            <a:ext cx="1852073" cy="46166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just">
              <a:defRPr/>
            </a:pPr>
            <a:r>
              <a:rPr lang="vi-VN" b="0">
                <a:solidFill>
                  <a:srgbClr val="7030A0"/>
                </a:solidFill>
                <a:latin typeface="Roboto" panose="02000000000000000000" pitchFamily="2" charset="0"/>
                <a:ea typeface="Roboto" panose="02000000000000000000" pitchFamily="2" charset="0"/>
              </a:rPr>
              <a:t>1 đèn xanh</a:t>
            </a:r>
          </a:p>
        </p:txBody>
      </p:sp>
      <p:sp>
        <p:nvSpPr>
          <p:cNvPr id="20" name="TextBox 19">
            <a:extLst>
              <a:ext uri="{FF2B5EF4-FFF2-40B4-BE49-F238E27FC236}">
                <a16:creationId xmlns:a16="http://schemas.microsoft.com/office/drawing/2014/main" id="{EEF22693-5C01-9A37-45B2-7EBADCC0CD48}"/>
              </a:ext>
            </a:extLst>
          </p:cNvPr>
          <p:cNvSpPr txBox="1"/>
          <p:nvPr/>
        </p:nvSpPr>
        <p:spPr>
          <a:xfrm>
            <a:off x="2020081" y="1915346"/>
            <a:ext cx="1676350" cy="46166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just">
              <a:defRPr/>
            </a:pPr>
            <a:r>
              <a:rPr lang="vi-VN" b="0">
                <a:solidFill>
                  <a:srgbClr val="7030A0"/>
                </a:solidFill>
                <a:latin typeface="Roboto" panose="02000000000000000000" pitchFamily="2" charset="0"/>
                <a:ea typeface="Roboto" panose="02000000000000000000" pitchFamily="2" charset="0"/>
              </a:rPr>
              <a:t>1 đèn đỏ</a:t>
            </a:r>
          </a:p>
        </p:txBody>
      </p:sp>
      <p:cxnSp>
        <p:nvCxnSpPr>
          <p:cNvPr id="4" name="Straight Arrow Connector 3"/>
          <p:cNvCxnSpPr/>
          <p:nvPr/>
        </p:nvCxnSpPr>
        <p:spPr>
          <a:xfrm>
            <a:off x="3346150" y="2167694"/>
            <a:ext cx="1201658"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946979" y="3319669"/>
            <a:ext cx="664511"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rotWithShape="1">
          <a:blip r:embed="rId5" cstate="hqprint">
            <a:extLst>
              <a:ext uri="{28A0092B-C50C-407E-A947-70E740481C1C}">
                <a14:useLocalDpi xmlns:a14="http://schemas.microsoft.com/office/drawing/2010/main" val="0"/>
              </a:ext>
            </a:extLst>
          </a:blip>
          <a:srcRect l="4596" r="69501"/>
          <a:stretch/>
        </p:blipFill>
        <p:spPr>
          <a:xfrm>
            <a:off x="4738812" y="1767486"/>
            <a:ext cx="1042026" cy="203485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9739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par>
                                <p:cTn id="13" presetID="42"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animBg="1"/>
      <p:bldP spid="24" grpId="0"/>
      <p:bldP spid="27" grpId="0"/>
      <p:bldP spid="17"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7" name="TextBox 26"/>
          <p:cNvSpPr txBox="1"/>
          <p:nvPr/>
        </p:nvSpPr>
        <p:spPr>
          <a:xfrm>
            <a:off x="2829262" y="1009389"/>
            <a:ext cx="5671931"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T</a:t>
            </a:r>
            <a:r>
              <a:rPr lang="vi-VN" altLang="zh-CN" sz="2400">
                <a:solidFill>
                  <a:srgbClr val="7030A0"/>
                </a:solidFill>
                <a:latin typeface="Roboto" panose="02000000000000000000" pitchFamily="2" charset="0"/>
                <a:ea typeface="Roboto" panose="02000000000000000000" pitchFamily="2" charset="0"/>
              </a:rPr>
              <a:t>ên</a:t>
            </a:r>
            <a:r>
              <a:rPr lang="en-US" altLang="zh-CN" sz="2400">
                <a:solidFill>
                  <a:srgbClr val="7030A0"/>
                </a:solidFill>
                <a:latin typeface="Roboto" panose="02000000000000000000" pitchFamily="2" charset="0"/>
                <a:ea typeface="Roboto" panose="02000000000000000000" pitchFamily="2" charset="0"/>
              </a:rPr>
              <a:t> và </a:t>
            </a:r>
            <a:r>
              <a:rPr lang="vi-VN" altLang="zh-CN" sz="2400">
                <a:solidFill>
                  <a:srgbClr val="7030A0"/>
                </a:solidFill>
                <a:latin typeface="Roboto" panose="02000000000000000000" pitchFamily="2" charset="0"/>
                <a:ea typeface="Roboto" panose="02000000000000000000" pitchFamily="2" charset="0"/>
              </a:rPr>
              <a:t>ý nghĩa của đèn hiệu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E3B3AC97-ECC9-8F76-54B0-3F1C238F321E}"/>
              </a:ext>
            </a:extLst>
          </p:cNvPr>
          <p:cNvSpPr txBox="1"/>
          <p:nvPr/>
        </p:nvSpPr>
        <p:spPr>
          <a:xfrm>
            <a:off x="6437342" y="4356050"/>
            <a:ext cx="2997921"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ctr">
              <a:defRPr/>
            </a:pPr>
            <a:r>
              <a:rPr lang="vi-VN" b="0">
                <a:solidFill>
                  <a:srgbClr val="7030A0"/>
                </a:solidFill>
                <a:latin typeface="Roboto" panose="02000000000000000000" pitchFamily="2" charset="0"/>
                <a:ea typeface="Roboto" panose="02000000000000000000" pitchFamily="2" charset="0"/>
              </a:rPr>
              <a:t>Đèn xanh báo hiệu: </a:t>
            </a:r>
            <a:r>
              <a:rPr lang="vi-VN">
                <a:solidFill>
                  <a:srgbClr val="C00000"/>
                </a:solidFill>
                <a:latin typeface="Roboto" panose="02000000000000000000" pitchFamily="2" charset="0"/>
                <a:ea typeface="Roboto" panose="02000000000000000000" pitchFamily="2" charset="0"/>
              </a:rPr>
              <a:t>Đi! </a:t>
            </a:r>
          </a:p>
        </p:txBody>
      </p:sp>
      <p:sp>
        <p:nvSpPr>
          <p:cNvPr id="14" name="TextBox 13">
            <a:extLst>
              <a:ext uri="{FF2B5EF4-FFF2-40B4-BE49-F238E27FC236}">
                <a16:creationId xmlns:a16="http://schemas.microsoft.com/office/drawing/2014/main" id="{104A3BBA-CC9B-DD28-8AC1-84EE96D80E71}"/>
              </a:ext>
            </a:extLst>
          </p:cNvPr>
          <p:cNvSpPr txBox="1"/>
          <p:nvPr/>
        </p:nvSpPr>
        <p:spPr>
          <a:xfrm>
            <a:off x="1997343" y="4356051"/>
            <a:ext cx="2836419"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ctr">
              <a:defRPr/>
            </a:pPr>
            <a:r>
              <a:rPr lang="vi-VN" b="0">
                <a:solidFill>
                  <a:srgbClr val="7030A0"/>
                </a:solidFill>
                <a:latin typeface="Roboto" panose="02000000000000000000" pitchFamily="2" charset="0"/>
                <a:ea typeface="Roboto" panose="02000000000000000000" pitchFamily="2" charset="0"/>
              </a:rPr>
              <a:t>Đèn đỏ báo hiệu: </a:t>
            </a:r>
            <a:r>
              <a:rPr lang="vi-VN">
                <a:solidFill>
                  <a:srgbClr val="C00000"/>
                </a:solidFill>
                <a:latin typeface="Roboto" panose="02000000000000000000" pitchFamily="2" charset="0"/>
                <a:ea typeface="Roboto" panose="02000000000000000000" pitchFamily="2" charset="0"/>
              </a:rPr>
              <a:t>Dừng lại!</a:t>
            </a:r>
          </a:p>
        </p:txBody>
      </p:sp>
      <p:pic>
        <p:nvPicPr>
          <p:cNvPr id="17" name="Picture 16"/>
          <p:cNvPicPr>
            <a:picLocks noChangeAspect="1"/>
          </p:cNvPicPr>
          <p:nvPr/>
        </p:nvPicPr>
        <p:blipFill rotWithShape="1">
          <a:blip r:embed="rId4" cstate="hqprint">
            <a:extLst>
              <a:ext uri="{28A0092B-C50C-407E-A947-70E740481C1C}">
                <a14:useLocalDpi xmlns:a14="http://schemas.microsoft.com/office/drawing/2010/main" val="0"/>
              </a:ext>
            </a:extLst>
          </a:blip>
          <a:srcRect l="36594" t="-602" r="37503" b="602"/>
          <a:stretch/>
        </p:blipFill>
        <p:spPr>
          <a:xfrm>
            <a:off x="2958353" y="2120425"/>
            <a:ext cx="914401" cy="1785634"/>
          </a:xfrm>
          <a:prstGeom prst="rect">
            <a:avLst/>
          </a:prstGeom>
          <a:effectLst>
            <a:outerShdw blurRad="63500" sx="102000" sy="102000" algn="ctr" rotWithShape="0">
              <a:prstClr val="black">
                <a:alpha val="40000"/>
              </a:prstClr>
            </a:outerShdw>
          </a:effectLst>
        </p:spPr>
      </p:pic>
      <p:pic>
        <p:nvPicPr>
          <p:cNvPr id="18" name="Picture 17"/>
          <p:cNvPicPr>
            <a:picLocks noChangeAspect="1"/>
          </p:cNvPicPr>
          <p:nvPr/>
        </p:nvPicPr>
        <p:blipFill rotWithShape="1">
          <a:blip r:embed="rId4" cstate="hqprint">
            <a:extLst>
              <a:ext uri="{28A0092B-C50C-407E-A947-70E740481C1C}">
                <a14:useLocalDpi xmlns:a14="http://schemas.microsoft.com/office/drawing/2010/main" val="0"/>
              </a:ext>
            </a:extLst>
          </a:blip>
          <a:srcRect l="68896" t="1205" r="5201" b="-1205"/>
          <a:stretch/>
        </p:blipFill>
        <p:spPr>
          <a:xfrm>
            <a:off x="7455187" y="2120425"/>
            <a:ext cx="914401" cy="178563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4773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7" name="TextBox 26"/>
          <p:cNvSpPr txBox="1"/>
          <p:nvPr/>
        </p:nvSpPr>
        <p:spPr>
          <a:xfrm>
            <a:off x="1992429" y="995426"/>
            <a:ext cx="7969718"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Nêu tên, ý nghĩa, hình dạng của mỗi biển báo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10966" t="3350" r="11294" b="2847"/>
          <a:stretch/>
        </p:blipFill>
        <p:spPr>
          <a:xfrm>
            <a:off x="3602810" y="1933503"/>
            <a:ext cx="1882589" cy="1882589"/>
          </a:xfrm>
          <a:prstGeom prst="ellipse">
            <a:avLst/>
          </a:prstGeom>
          <a:effectLst>
            <a:outerShdw blurRad="63500" sx="102000" sy="102000" algn="ctr" rotWithShape="0">
              <a:prstClr val="black">
                <a:alpha val="40000"/>
              </a:prstClr>
            </a:outerShdw>
          </a:effectLst>
        </p:spPr>
      </p:pic>
      <p:sp>
        <p:nvSpPr>
          <p:cNvPr id="16" name="TextBox 15"/>
          <p:cNvSpPr txBox="1"/>
          <p:nvPr/>
        </p:nvSpPr>
        <p:spPr>
          <a:xfrm>
            <a:off x="7767237" y="2219437"/>
            <a:ext cx="1320974"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Ý nghĩa:</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315025" y="2219438"/>
            <a:ext cx="2721900"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Tên biển báo: </a:t>
            </a:r>
          </a:p>
        </p:txBody>
      </p:sp>
      <p:sp>
        <p:nvSpPr>
          <p:cNvPr id="9" name="TextBox 8"/>
          <p:cNvSpPr txBox="1"/>
          <p:nvPr/>
        </p:nvSpPr>
        <p:spPr>
          <a:xfrm>
            <a:off x="3549022" y="3908546"/>
            <a:ext cx="1990164"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Hình dạng: </a:t>
            </a:r>
          </a:p>
        </p:txBody>
      </p:sp>
      <p:sp>
        <p:nvSpPr>
          <p:cNvPr id="11" name="TextBox 10"/>
          <p:cNvSpPr txBox="1"/>
          <p:nvPr/>
        </p:nvSpPr>
        <p:spPr>
          <a:xfrm>
            <a:off x="358473" y="2688342"/>
            <a:ext cx="2721900" cy="830997"/>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Đoạn đường dành</a:t>
            </a:r>
            <a:r>
              <a:rPr lang="en-US" altLang="zh-CN" sz="2400">
                <a:solidFill>
                  <a:srgbClr val="C00000"/>
                </a:solidFill>
                <a:latin typeface="Roboto" panose="02000000000000000000" pitchFamily="2" charset="0"/>
                <a:ea typeface="Roboto" panose="02000000000000000000" pitchFamily="2" charset="0"/>
              </a:rPr>
              <a:t> </a:t>
            </a:r>
            <a:r>
              <a:rPr lang="vi-VN" altLang="zh-CN" sz="2400">
                <a:solidFill>
                  <a:srgbClr val="C00000"/>
                </a:solidFill>
                <a:latin typeface="Roboto" panose="02000000000000000000" pitchFamily="2" charset="0"/>
                <a:ea typeface="Roboto" panose="02000000000000000000" pitchFamily="2" charset="0"/>
              </a:rPr>
              <a:t>cho người đi bộ</a:t>
            </a:r>
            <a:endParaRPr lang="en-US" altLang="zh-CN" sz="2400">
              <a:solidFill>
                <a:srgbClr val="C00000"/>
              </a:solidFill>
              <a:latin typeface="Roboto" panose="02000000000000000000" pitchFamily="2" charset="0"/>
              <a:ea typeface="Roboto" panose="02000000000000000000" pitchFamily="2" charset="0"/>
            </a:endParaRPr>
          </a:p>
        </p:txBody>
      </p:sp>
      <p:sp>
        <p:nvSpPr>
          <p:cNvPr id="12" name="TextBox 11"/>
          <p:cNvSpPr txBox="1"/>
          <p:nvPr/>
        </p:nvSpPr>
        <p:spPr>
          <a:xfrm>
            <a:off x="6007836" y="2681103"/>
            <a:ext cx="5776640" cy="1200329"/>
          </a:xfrm>
          <a:prstGeom prst="rect">
            <a:avLst/>
          </a:prstGeom>
          <a:noFill/>
        </p:spPr>
        <p:txBody>
          <a:bodyPr wrap="square" rtlCol="0">
            <a:spAutoFit/>
          </a:bodyPr>
          <a:lstStyle/>
          <a:p>
            <a:pPr lvl="0" algn="just">
              <a:defRPr/>
            </a:pPr>
            <a:r>
              <a:rPr lang="vi-VN" altLang="zh-CN" sz="2400">
                <a:solidFill>
                  <a:srgbClr val="C00000"/>
                </a:solidFill>
                <a:latin typeface="Roboto" panose="02000000000000000000" pitchFamily="2" charset="0"/>
                <a:ea typeface="Roboto" panose="02000000000000000000" pitchFamily="2" charset="0"/>
              </a:rPr>
              <a:t>Các loại xe cơ giới và thô sơ (kể cả xe được ưu tiên theo quy định) không được phép đi vào đường đã đặt biển này</a:t>
            </a:r>
            <a:endParaRPr kumimoji="0" lang="en-US" altLang="zh-CN" sz="2400" b="0" i="0" u="none" strike="noStrike" kern="1200" cap="none" spc="0" normalizeH="0" baseline="0" noProof="0">
              <a:ln>
                <a:noFill/>
              </a:ln>
              <a:solidFill>
                <a:srgbClr val="C0000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2162286" y="4370211"/>
            <a:ext cx="4763636" cy="830997"/>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Biển có hình tròn, nền xanh, hình vẽ người đi bộ ở giữa, màu trắng</a:t>
            </a:r>
          </a:p>
        </p:txBody>
      </p:sp>
    </p:spTree>
    <p:extLst>
      <p:ext uri="{BB962C8B-B14F-4D97-AF65-F5344CB8AC3E}">
        <p14:creationId xmlns:p14="http://schemas.microsoft.com/office/powerpoint/2010/main" val="307954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6" grpId="0"/>
      <p:bldP spid="17" grpId="0"/>
      <p:bldP spid="9"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7" name="TextBox 26"/>
          <p:cNvSpPr txBox="1"/>
          <p:nvPr/>
        </p:nvSpPr>
        <p:spPr>
          <a:xfrm>
            <a:off x="2011681" y="995426"/>
            <a:ext cx="7796462"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Nêu tên, ý nghĩa, hình dạng của mỗi biển báo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92" r="3854" b="4871"/>
          <a:stretch/>
        </p:blipFill>
        <p:spPr>
          <a:xfrm>
            <a:off x="3501428" y="1867367"/>
            <a:ext cx="2076521" cy="1742355"/>
          </a:xfrm>
          <a:prstGeom prst="triangle">
            <a:avLst/>
          </a:prstGeom>
          <a:effectLst>
            <a:outerShdw blurRad="63500" sx="102000" sy="102000" algn="ctr" rotWithShape="0">
              <a:prstClr val="black">
                <a:alpha val="40000"/>
              </a:prstClr>
            </a:outerShdw>
          </a:effectLst>
        </p:spPr>
      </p:pic>
      <p:sp>
        <p:nvSpPr>
          <p:cNvPr id="6" name="TextBox 5"/>
          <p:cNvSpPr txBox="1"/>
          <p:nvPr/>
        </p:nvSpPr>
        <p:spPr>
          <a:xfrm>
            <a:off x="6008324" y="2329893"/>
            <a:ext cx="5826375" cy="1569660"/>
          </a:xfrm>
          <a:prstGeom prst="rect">
            <a:avLst/>
          </a:prstGeom>
          <a:noFill/>
        </p:spPr>
        <p:txBody>
          <a:bodyPr wrap="square" rtlCol="0">
            <a:spAutoFit/>
          </a:bodyPr>
          <a:lstStyle/>
          <a:p>
            <a:pPr lvl="0" algn="just">
              <a:defRPr/>
            </a:pPr>
            <a:r>
              <a:rPr lang="vi-VN" altLang="zh-CN" sz="2400">
                <a:solidFill>
                  <a:srgbClr val="C00000"/>
                </a:solidFill>
                <a:latin typeface="Roboto" panose="02000000000000000000" pitchFamily="2" charset="0"/>
                <a:ea typeface="Roboto" panose="02000000000000000000" pitchFamily="2" charset="0"/>
              </a:rPr>
              <a:t>Biển báo giao thông báo trước là gần đến đoạn đường thường có trẻ em đi ngang qua hoặc tụ tập trên đường như gần vườn trẻ, trường học, câu lạc bộ</a:t>
            </a:r>
            <a:endParaRPr kumimoji="0" lang="en-US" altLang="zh-CN" sz="2400" b="0" i="0" u="none" strike="noStrike" kern="1200" cap="none" spc="0" normalizeH="0" baseline="0" noProof="0">
              <a:ln>
                <a:noFill/>
              </a:ln>
              <a:solidFill>
                <a:srgbClr val="C0000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315025" y="2702728"/>
            <a:ext cx="3049606" cy="830997"/>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Đoạn đường thường có trẻ em đi qua</a:t>
            </a:r>
          </a:p>
        </p:txBody>
      </p:sp>
      <p:sp>
        <p:nvSpPr>
          <p:cNvPr id="11" name="TextBox 10"/>
          <p:cNvSpPr txBox="1"/>
          <p:nvPr/>
        </p:nvSpPr>
        <p:spPr>
          <a:xfrm>
            <a:off x="2157870" y="4255194"/>
            <a:ext cx="4763636" cy="1200329"/>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Biển có hình tam giác, nền vàng, viền đỏ, hình vẽ người lớn dắt trẻ em ở giữa, màu đen</a:t>
            </a:r>
          </a:p>
        </p:txBody>
      </p:sp>
      <p:sp>
        <p:nvSpPr>
          <p:cNvPr id="12" name="TextBox 11"/>
          <p:cNvSpPr txBox="1"/>
          <p:nvPr/>
        </p:nvSpPr>
        <p:spPr>
          <a:xfrm>
            <a:off x="7605872" y="1849077"/>
            <a:ext cx="1320974"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Ý nghĩa:</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315025" y="2219438"/>
            <a:ext cx="2721900"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Tên biển báo: </a:t>
            </a:r>
          </a:p>
        </p:txBody>
      </p:sp>
      <p:sp>
        <p:nvSpPr>
          <p:cNvPr id="14" name="TextBox 13"/>
          <p:cNvSpPr txBox="1"/>
          <p:nvPr/>
        </p:nvSpPr>
        <p:spPr>
          <a:xfrm>
            <a:off x="3549022" y="3908546"/>
            <a:ext cx="1990164"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Hình dạng: </a:t>
            </a:r>
          </a:p>
        </p:txBody>
      </p:sp>
    </p:spTree>
    <p:extLst>
      <p:ext uri="{BB962C8B-B14F-4D97-AF65-F5344CB8AC3E}">
        <p14:creationId xmlns:p14="http://schemas.microsoft.com/office/powerpoint/2010/main" val="75741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par>
                                <p:cTn id="13" presetID="42"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6" grpId="0"/>
      <p:bldP spid="9" grpId="0"/>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927" y="2022820"/>
            <a:ext cx="1742355" cy="1742355"/>
          </a:xfrm>
          <a:prstGeom prst="ellipse">
            <a:avLst/>
          </a:prstGeom>
          <a:effectLst>
            <a:outerShdw blurRad="63500" sx="102000" sy="102000" algn="ctr" rotWithShape="0">
              <a:prstClr val="black">
                <a:alpha val="40000"/>
              </a:prstClr>
            </a:outerShdw>
          </a:effectLst>
        </p:spPr>
      </p:pic>
      <p:sp>
        <p:nvSpPr>
          <p:cNvPr id="6" name="TextBox 5"/>
          <p:cNvSpPr txBox="1"/>
          <p:nvPr/>
        </p:nvSpPr>
        <p:spPr>
          <a:xfrm>
            <a:off x="5475643" y="2155333"/>
            <a:ext cx="6282465" cy="1938992"/>
          </a:xfrm>
          <a:prstGeom prst="rect">
            <a:avLst/>
          </a:prstGeom>
          <a:noFill/>
        </p:spPr>
        <p:txBody>
          <a:bodyPr wrap="square" rtlCol="0">
            <a:spAutoFit/>
          </a:bodyPr>
          <a:lstStyle/>
          <a:p>
            <a:pPr lvl="0" algn="just">
              <a:defRPr/>
            </a:pPr>
            <a:r>
              <a:rPr lang="vi-VN" altLang="zh-CN" sz="2400">
                <a:solidFill>
                  <a:srgbClr val="C00000"/>
                </a:solidFill>
                <a:latin typeface="Roboto" panose="02000000000000000000" pitchFamily="2" charset="0"/>
                <a:ea typeface="Roboto" panose="02000000000000000000" pitchFamily="2" charset="0"/>
              </a:rPr>
              <a:t>Biển báo giao thông Cấm rẽ trái (theo hướng mũi tên chỉ) ở những chỗ đường giao nhau. Biển có hiệu lực cấm các loại xe (cơ giới và thô sơ) trừ các xe được ưu tiên theo luật lệ Nhà nước quy định được rẽ trái</a:t>
            </a:r>
            <a:endParaRPr kumimoji="0" lang="en-US" altLang="zh-CN" sz="2400" b="0" i="0" u="none" strike="noStrike" kern="1200" cap="none" spc="0" normalizeH="0" baseline="0" noProof="0">
              <a:ln>
                <a:noFill/>
              </a:ln>
              <a:solidFill>
                <a:srgbClr val="C0000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011681" y="995426"/>
            <a:ext cx="7796462"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Nêu tên, ý nghĩa, hình dạng của mỗi biển báo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315025" y="2663164"/>
            <a:ext cx="2721900" cy="461665"/>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Cấm rẽ trái</a:t>
            </a:r>
          </a:p>
        </p:txBody>
      </p:sp>
      <p:sp>
        <p:nvSpPr>
          <p:cNvPr id="12" name="TextBox 11"/>
          <p:cNvSpPr txBox="1"/>
          <p:nvPr/>
        </p:nvSpPr>
        <p:spPr>
          <a:xfrm>
            <a:off x="1107738" y="4517592"/>
            <a:ext cx="6218731" cy="1569660"/>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Biển có dạng hình tròn, viền đỏ, nền trắng, bên trong có hình vẽ mũi tên </a:t>
            </a:r>
            <a:r>
              <a:rPr lang="en-US" altLang="zh-CN" sz="2400">
                <a:solidFill>
                  <a:srgbClr val="C00000"/>
                </a:solidFill>
                <a:latin typeface="Roboto" panose="02000000000000000000" pitchFamily="2" charset="0"/>
                <a:ea typeface="Roboto" panose="02000000000000000000" pitchFamily="2" charset="0"/>
              </a:rPr>
              <a:t>màu đen </a:t>
            </a:r>
            <a:r>
              <a:rPr lang="vi-VN" altLang="zh-CN" sz="2400">
                <a:solidFill>
                  <a:srgbClr val="C00000"/>
                </a:solidFill>
                <a:latin typeface="Roboto" panose="02000000000000000000" pitchFamily="2" charset="0"/>
                <a:ea typeface="Roboto" panose="02000000000000000000" pitchFamily="2" charset="0"/>
              </a:rPr>
              <a:t>với hướng chỉ sang trái kèm theo gạch chéo màu đỏ từ trên xuống</a:t>
            </a:r>
          </a:p>
        </p:txBody>
      </p:sp>
      <p:sp>
        <p:nvSpPr>
          <p:cNvPr id="13" name="TextBox 12"/>
          <p:cNvSpPr txBox="1"/>
          <p:nvPr/>
        </p:nvSpPr>
        <p:spPr>
          <a:xfrm>
            <a:off x="7767237" y="1670993"/>
            <a:ext cx="1320974"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Ý nghĩa:</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315025" y="2219438"/>
            <a:ext cx="2721900"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Tên biển báo: </a:t>
            </a:r>
          </a:p>
        </p:txBody>
      </p:sp>
      <p:sp>
        <p:nvSpPr>
          <p:cNvPr id="15" name="TextBox 14"/>
          <p:cNvSpPr txBox="1"/>
          <p:nvPr/>
        </p:nvSpPr>
        <p:spPr>
          <a:xfrm>
            <a:off x="3222021" y="3954222"/>
            <a:ext cx="1990164"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Hình dạng: </a:t>
            </a:r>
          </a:p>
        </p:txBody>
      </p:sp>
    </p:spTree>
    <p:extLst>
      <p:ext uri="{BB962C8B-B14F-4D97-AF65-F5344CB8AC3E}">
        <p14:creationId xmlns:p14="http://schemas.microsoft.com/office/powerpoint/2010/main" val="135048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6" name="TextBox 5"/>
          <p:cNvSpPr txBox="1"/>
          <p:nvPr/>
        </p:nvSpPr>
        <p:spPr>
          <a:xfrm>
            <a:off x="5563194" y="2189119"/>
            <a:ext cx="6282465" cy="2308324"/>
          </a:xfrm>
          <a:prstGeom prst="rect">
            <a:avLst/>
          </a:prstGeom>
          <a:noFill/>
        </p:spPr>
        <p:txBody>
          <a:bodyPr wrap="square" rtlCol="0">
            <a:spAutoFit/>
          </a:bodyPr>
          <a:lstStyle/>
          <a:p>
            <a:pPr lvl="0" algn="just">
              <a:defRPr/>
            </a:pPr>
            <a:r>
              <a:rPr lang="vi-VN" altLang="zh-CN" sz="2400">
                <a:solidFill>
                  <a:srgbClr val="C00000"/>
                </a:solidFill>
                <a:latin typeface="Roboto" panose="02000000000000000000" pitchFamily="2" charset="0"/>
                <a:ea typeface="Roboto" panose="02000000000000000000" pitchFamily="2" charset="0"/>
              </a:rPr>
              <a:t>Biển báo hết khu đông dân cư để báo hiệu hết đoạn đường qua phạm vi khu đông dân cư. Biển có tác dụng báo cho người tham gia giao thông biết phạm vi phải tuân theo những quy định đi đường được áp dụng ở khu đông dân cư đã hết hiệu lực</a:t>
            </a:r>
            <a:endParaRPr kumimoji="0" lang="en-US" altLang="zh-CN" sz="2400" b="0" i="0" u="none" strike="noStrike" kern="1200" cap="none" spc="0" normalizeH="0" baseline="0" noProof="0">
              <a:ln>
                <a:noFill/>
              </a:ln>
              <a:solidFill>
                <a:srgbClr val="C0000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2972377" y="2091622"/>
            <a:ext cx="2200275" cy="1857375"/>
          </a:xfrm>
          <a:prstGeom prst="rect">
            <a:avLst/>
          </a:prstGeom>
          <a:effectLst>
            <a:outerShdw blurRad="63500" sx="102000" sy="102000" algn="ctr" rotWithShape="0">
              <a:prstClr val="black">
                <a:alpha val="40000"/>
              </a:prstClr>
            </a:outerShdw>
          </a:effectLst>
        </p:spPr>
      </p:pic>
      <p:sp>
        <p:nvSpPr>
          <p:cNvPr id="9" name="TextBox 8"/>
          <p:cNvSpPr txBox="1"/>
          <p:nvPr/>
        </p:nvSpPr>
        <p:spPr>
          <a:xfrm>
            <a:off x="2011681" y="995426"/>
            <a:ext cx="7796462"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Nêu tên, ý nghĩa, hình dạng của mỗi biển báo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125876" y="2604810"/>
            <a:ext cx="2721900" cy="830997"/>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Hết khu vực đông dân cư</a:t>
            </a:r>
          </a:p>
        </p:txBody>
      </p:sp>
      <p:sp>
        <p:nvSpPr>
          <p:cNvPr id="11" name="TextBox 10"/>
          <p:cNvSpPr txBox="1"/>
          <p:nvPr/>
        </p:nvSpPr>
        <p:spPr>
          <a:xfrm>
            <a:off x="2025705" y="4670309"/>
            <a:ext cx="3924270" cy="1569660"/>
          </a:xfrm>
          <a:prstGeom prst="rect">
            <a:avLst/>
          </a:prstGeom>
          <a:noFill/>
        </p:spPr>
        <p:txBody>
          <a:bodyPr wrap="square" rtlCol="0">
            <a:spAutoFit/>
          </a:bodyPr>
          <a:lstStyle/>
          <a:p>
            <a:pPr algn="ctr">
              <a:defRPr/>
            </a:pPr>
            <a:r>
              <a:rPr lang="vi-VN" altLang="zh-CN" sz="2400">
                <a:solidFill>
                  <a:srgbClr val="C00000"/>
                </a:solidFill>
                <a:latin typeface="Roboto" panose="02000000000000000000" pitchFamily="2" charset="0"/>
                <a:ea typeface="Roboto" panose="02000000000000000000" pitchFamily="2" charset="0"/>
              </a:rPr>
              <a:t>Biển có hình</a:t>
            </a:r>
            <a:r>
              <a:rPr lang="en-US" altLang="zh-CN" sz="2400">
                <a:solidFill>
                  <a:srgbClr val="C00000"/>
                </a:solidFill>
                <a:latin typeface="Roboto" panose="02000000000000000000" pitchFamily="2" charset="0"/>
                <a:ea typeface="Roboto" panose="02000000000000000000" pitchFamily="2" charset="0"/>
              </a:rPr>
              <a:t> vuông</a:t>
            </a:r>
            <a:r>
              <a:rPr lang="vi-VN" altLang="zh-CN" sz="2400">
                <a:solidFill>
                  <a:srgbClr val="C00000"/>
                </a:solidFill>
                <a:latin typeface="Roboto" panose="02000000000000000000" pitchFamily="2" charset="0"/>
                <a:ea typeface="Roboto" panose="02000000000000000000" pitchFamily="2" charset="0"/>
              </a:rPr>
              <a:t>, nền biển màu xanh lam, hình vẽ ngôi nhà</a:t>
            </a:r>
            <a:r>
              <a:rPr lang="en-US" altLang="zh-CN" sz="2400">
                <a:solidFill>
                  <a:srgbClr val="C00000"/>
                </a:solidFill>
                <a:latin typeface="Roboto" panose="02000000000000000000" pitchFamily="2" charset="0"/>
                <a:ea typeface="Roboto" panose="02000000000000000000" pitchFamily="2" charset="0"/>
              </a:rPr>
              <a:t> </a:t>
            </a:r>
            <a:r>
              <a:rPr lang="vi-VN" altLang="zh-CN" sz="2400">
                <a:solidFill>
                  <a:srgbClr val="C00000"/>
                </a:solidFill>
                <a:latin typeface="Roboto" panose="02000000000000000000" pitchFamily="2" charset="0"/>
                <a:ea typeface="Roboto" panose="02000000000000000000" pitchFamily="2" charset="0"/>
              </a:rPr>
              <a:t>màu trắng</a:t>
            </a:r>
            <a:r>
              <a:rPr lang="en-US" altLang="zh-CN" sz="2400">
                <a:solidFill>
                  <a:srgbClr val="C00000"/>
                </a:solidFill>
                <a:latin typeface="Roboto" panose="02000000000000000000" pitchFamily="2" charset="0"/>
                <a:ea typeface="Roboto" panose="02000000000000000000" pitchFamily="2" charset="0"/>
              </a:rPr>
              <a:t>, gạch chéo màu đỏ</a:t>
            </a:r>
            <a:endParaRPr lang="vi-VN" altLang="zh-CN" sz="2400">
              <a:solidFill>
                <a:srgbClr val="C00000"/>
              </a:solidFill>
              <a:latin typeface="Roboto" panose="02000000000000000000" pitchFamily="2" charset="0"/>
              <a:ea typeface="Roboto" panose="02000000000000000000" pitchFamily="2" charset="0"/>
            </a:endParaRPr>
          </a:p>
        </p:txBody>
      </p:sp>
      <p:sp>
        <p:nvSpPr>
          <p:cNvPr id="12" name="TextBox 11"/>
          <p:cNvSpPr txBox="1"/>
          <p:nvPr/>
        </p:nvSpPr>
        <p:spPr>
          <a:xfrm>
            <a:off x="7810268" y="1674171"/>
            <a:ext cx="1320974"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Ý nghĩa:</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315025" y="2219438"/>
            <a:ext cx="2266810"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Tên biển báo: </a:t>
            </a:r>
          </a:p>
        </p:txBody>
      </p:sp>
      <p:sp>
        <p:nvSpPr>
          <p:cNvPr id="14" name="TextBox 13"/>
          <p:cNvSpPr txBox="1"/>
          <p:nvPr/>
        </p:nvSpPr>
        <p:spPr>
          <a:xfrm>
            <a:off x="3077432" y="4121863"/>
            <a:ext cx="1990164" cy="461665"/>
          </a:xfrm>
          <a:prstGeom prst="rect">
            <a:avLst/>
          </a:prstGeom>
          <a:noFill/>
        </p:spPr>
        <p:txBody>
          <a:bodyPr wrap="square" rtlCol="0">
            <a:spAutoFit/>
          </a:bodyPr>
          <a:lstStyle/>
          <a:p>
            <a:pPr algn="ctr">
              <a:defRPr/>
            </a:pPr>
            <a:r>
              <a:rPr lang="en-US" altLang="zh-CN" sz="2400">
                <a:solidFill>
                  <a:srgbClr val="7030A0"/>
                </a:solidFill>
                <a:latin typeface="Roboto" panose="02000000000000000000" pitchFamily="2" charset="0"/>
                <a:ea typeface="Roboto" panose="02000000000000000000" pitchFamily="2" charset="0"/>
              </a:rPr>
              <a:t>Hình dạng: </a:t>
            </a:r>
          </a:p>
        </p:txBody>
      </p:sp>
    </p:spTree>
    <p:extLst>
      <p:ext uri="{BB962C8B-B14F-4D97-AF65-F5344CB8AC3E}">
        <p14:creationId xmlns:p14="http://schemas.microsoft.com/office/powerpoint/2010/main" val="168973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9" name="TextBox 8"/>
          <p:cNvSpPr txBox="1"/>
          <p:nvPr/>
        </p:nvSpPr>
        <p:spPr>
          <a:xfrm>
            <a:off x="1581374" y="2523012"/>
            <a:ext cx="9014907" cy="954107"/>
          </a:xfrm>
          <a:prstGeom prst="rect">
            <a:avLst/>
          </a:prstGeom>
          <a:noFill/>
        </p:spPr>
        <p:txBody>
          <a:bodyPr wrap="square" rtlCol="0">
            <a:spAutoFit/>
          </a:bodyPr>
          <a:lstStyle/>
          <a:p>
            <a:pPr lvl="0" algn="ctr">
              <a:defRPr/>
            </a:pPr>
            <a:r>
              <a:rPr lang="en-US" altLang="zh-CN" sz="2800" b="1">
                <a:solidFill>
                  <a:srgbClr val="7030A0"/>
                </a:solidFill>
                <a:latin typeface="Roboto" panose="02000000000000000000" pitchFamily="2" charset="0"/>
                <a:ea typeface="Roboto" panose="02000000000000000000" pitchFamily="2" charset="0"/>
              </a:rPr>
              <a:t>KỂ THÊM TÊN, Ý NGHĨA, HÌNH DẠNG </a:t>
            </a:r>
          </a:p>
          <a:p>
            <a:pPr lvl="0" algn="ctr">
              <a:defRPr/>
            </a:pPr>
            <a:r>
              <a:rPr lang="en-US" altLang="zh-CN" sz="2800" b="1">
                <a:solidFill>
                  <a:srgbClr val="7030A0"/>
                </a:solidFill>
                <a:latin typeface="Roboto" panose="02000000000000000000" pitchFamily="2" charset="0"/>
                <a:ea typeface="Roboto" panose="02000000000000000000" pitchFamily="2" charset="0"/>
              </a:rPr>
              <a:t>CỦA MỘT SỐ BIỂN BÁO GIAO THÔNG MÀ EM BIẾT</a:t>
            </a:r>
            <a:endParaRPr kumimoji="0" lang="en-US" altLang="zh-CN" sz="28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4491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05915" y="1333374"/>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pic>
        <p:nvPicPr>
          <p:cNvPr id="4" name="Picture 3"/>
          <p:cNvPicPr>
            <a:picLocks noChangeAspect="1"/>
          </p:cNvPicPr>
          <p:nvPr/>
        </p:nvPicPr>
        <p:blipFill>
          <a:blip r:embed="rId4"/>
          <a:stretch>
            <a:fillRect/>
          </a:stretch>
        </p:blipFill>
        <p:spPr>
          <a:xfrm>
            <a:off x="2422722" y="1801961"/>
            <a:ext cx="6902153" cy="4319139"/>
          </a:xfrm>
          <a:prstGeom prst="rect">
            <a:avLst/>
          </a:prstGeom>
        </p:spPr>
      </p:pic>
      <p:pic>
        <p:nvPicPr>
          <p:cNvPr id="18" name="Picture 17"/>
          <p:cNvPicPr>
            <a:picLocks noChangeAspect="1"/>
          </p:cNvPicPr>
          <p:nvPr/>
        </p:nvPicPr>
        <p:blipFill rotWithShape="1">
          <a:blip r:embed="rId5">
            <a:extLst>
              <a:ext uri="{28A0092B-C50C-407E-A947-70E740481C1C}">
                <a14:useLocalDpi xmlns:a14="http://schemas.microsoft.com/office/drawing/2010/main" val="0"/>
              </a:ext>
            </a:extLst>
          </a:blip>
          <a:srcRect l="10966" t="3350" r="11294" b="2847"/>
          <a:stretch/>
        </p:blipFill>
        <p:spPr>
          <a:xfrm>
            <a:off x="3570053" y="4935690"/>
            <a:ext cx="1185410" cy="1185410"/>
          </a:xfrm>
          <a:prstGeom prst="ellipse">
            <a:avLst/>
          </a:prstGeom>
          <a:effectLst>
            <a:outerShdw blurRad="63500" sx="102000" sy="102000" algn="ctr" rotWithShape="0">
              <a:prstClr val="black">
                <a:alpha val="40000"/>
              </a:prstClr>
            </a:outerShdw>
          </a:effectLst>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23887" y="4935690"/>
            <a:ext cx="1097109" cy="1097109"/>
          </a:xfrm>
          <a:prstGeom prst="ellipse">
            <a:avLst/>
          </a:prstGeom>
          <a:effectLst>
            <a:outerShdw blurRad="63500" sx="102000" sy="102000" algn="ctr" rotWithShape="0">
              <a:prstClr val="black">
                <a:alpha val="40000"/>
              </a:prstClr>
            </a:outerShdw>
          </a:effectLst>
        </p:spPr>
      </p:pic>
      <p:cxnSp>
        <p:nvCxnSpPr>
          <p:cNvPr id="9" name="Straight Arrow Connector 8"/>
          <p:cNvCxnSpPr/>
          <p:nvPr/>
        </p:nvCxnSpPr>
        <p:spPr>
          <a:xfrm>
            <a:off x="3345628" y="3141233"/>
            <a:ext cx="871370" cy="71000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4755463" y="3313355"/>
            <a:ext cx="1096697" cy="50561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755463" y="3141233"/>
            <a:ext cx="2468424" cy="71000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315200" y="3313355"/>
            <a:ext cx="1237129" cy="50561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5852160" y="3313355"/>
            <a:ext cx="1183341" cy="50561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921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par>
                                <p:cTn id="15" presetID="22" presetClass="entr" presetSubtype="1"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par>
                                <p:cTn id="18" presetID="22"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up)">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3010475" y="791329"/>
            <a:ext cx="5752341"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rPr>
              <a:t>CHUẨN</a:t>
            </a:r>
            <a:r>
              <a:rPr kumimoji="0" lang="en-US" sz="3200" b="1" i="0" u="none" strike="noStrike" kern="1200" cap="none" spc="0" normalizeH="0" noProof="0" dirty="0">
                <a:ln>
                  <a:noFill/>
                </a:ln>
                <a:solidFill>
                  <a:srgbClr val="0070C0"/>
                </a:solidFill>
                <a:effectLst/>
                <a:uLnTx/>
                <a:uFillTx/>
                <a:latin typeface="Roboto Black" panose="02000000000000000000" pitchFamily="2" charset="0"/>
                <a:ea typeface="Roboto Black" panose="02000000000000000000" pitchFamily="2" charset="0"/>
                <a:cs typeface="+mn-cs"/>
              </a:rPr>
              <a:t>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33535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các nguyên, 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6" name="TextBox 15">
            <a:extLst>
              <a:ext uri="{FF2B5EF4-FFF2-40B4-BE49-F238E27FC236}">
                <a16:creationId xmlns:a16="http://schemas.microsoft.com/office/drawing/2014/main" id="{C50EEADF-F242-4F8F-96FE-76601BA8159E}"/>
              </a:ext>
            </a:extLst>
          </p:cNvPr>
          <p:cNvSpPr txBox="1"/>
          <p:nvPr/>
        </p:nvSpPr>
        <p:spPr>
          <a:xfrm>
            <a:off x="2737974" y="2480012"/>
            <a:ext cx="7202092" cy="369332"/>
          </a:xfrm>
          <a:prstGeom prst="rect">
            <a:avLst/>
          </a:prstGeom>
          <a:noFill/>
        </p:spPr>
        <p:txBody>
          <a:bodyPr wrap="square" lIns="0" tIns="0" rIns="0" bIns="0"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Giấy màu</a:t>
            </a:r>
            <a:r>
              <a:rPr lang="en-US" sz="2400">
                <a:solidFill>
                  <a:srgbClr val="002060"/>
                </a:solidFill>
                <a:latin typeface="Roboto" panose="02000000000000000000" pitchFamily="2" charset="0"/>
                <a:ea typeface="Roboto" panose="02000000000000000000" pitchFamily="2" charset="0"/>
              </a:rPr>
              <a:t>, k</a:t>
            </a:r>
            <a:r>
              <a:rPr lang="vi-VN" sz="2400">
                <a:solidFill>
                  <a:srgbClr val="002060"/>
                </a:solidFill>
                <a:latin typeface="Roboto" panose="02000000000000000000" pitchFamily="2" charset="0"/>
                <a:ea typeface="Roboto" panose="02000000000000000000" pitchFamily="2" charset="0"/>
              </a:rPr>
              <a:t>éo, keo dán</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a:t>
            </a:r>
            <a:r>
              <a:rPr lang="en-US" sz="2400">
                <a:solidFill>
                  <a:srgbClr val="002060"/>
                </a:solidFill>
                <a:latin typeface="Roboto" panose="02000000000000000000" pitchFamily="2" charset="0"/>
                <a:ea typeface="Roboto" panose="02000000000000000000" pitchFamily="2" charset="0"/>
              </a:rPr>
              <a:t>b</a:t>
            </a:r>
            <a:r>
              <a:rPr lang="vi-VN" sz="2400">
                <a:solidFill>
                  <a:srgbClr val="002060"/>
                </a:solidFill>
                <a:latin typeface="Roboto" panose="02000000000000000000" pitchFamily="2" charset="0"/>
                <a:ea typeface="Roboto" panose="02000000000000000000" pitchFamily="2" charset="0"/>
              </a:rPr>
              <a:t>ăng dính hai mặt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a:t>
            </a:r>
            <a:r>
              <a:rPr lang="en-US" sz="2400">
                <a:solidFill>
                  <a:srgbClr val="002060"/>
                </a:solidFill>
                <a:latin typeface="Roboto" panose="02000000000000000000" pitchFamily="2" charset="0"/>
                <a:ea typeface="Roboto" panose="02000000000000000000" pitchFamily="2" charset="0"/>
              </a:rPr>
              <a:t>đ</a:t>
            </a:r>
            <a:r>
              <a:rPr lang="vi-VN" sz="2400">
                <a:solidFill>
                  <a:srgbClr val="002060"/>
                </a:solidFill>
                <a:latin typeface="Roboto" panose="02000000000000000000" pitchFamily="2" charset="0"/>
                <a:ea typeface="Roboto" panose="02000000000000000000" pitchFamily="2" charset="0"/>
              </a:rPr>
              <a:t>ất nặn</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4892493" y="3567324"/>
            <a:ext cx="1054699" cy="646232"/>
          </a:xfrm>
          <a:prstGeom prst="rect">
            <a:avLst/>
          </a:prstGeom>
          <a:effectLst>
            <a:outerShdw blurRad="63500" sx="102000" sy="102000" algn="ctr" rotWithShape="0">
              <a:prstClr val="black">
                <a:alpha val="40000"/>
              </a:prstClr>
            </a:outerShdw>
          </a:effectLst>
        </p:spPr>
      </p:pic>
      <p:pic>
        <p:nvPicPr>
          <p:cNvPr id="18" name="Picture 17">
            <a:extLst>
              <a:ext uri="{FF2B5EF4-FFF2-40B4-BE49-F238E27FC236}">
                <a16:creationId xmlns:a16="http://schemas.microsoft.com/office/drawing/2014/main" id="{D13FA7AD-DE74-FA1D-AB8E-2F9C196B8DDD}"/>
              </a:ext>
            </a:extLst>
          </p:cNvPr>
          <p:cNvPicPr>
            <a:picLocks noChangeAspect="1"/>
          </p:cNvPicPr>
          <p:nvPr/>
        </p:nvPicPr>
        <p:blipFill>
          <a:blip r:embed="rId6"/>
          <a:stretch>
            <a:fillRect/>
          </a:stretch>
        </p:blipFill>
        <p:spPr>
          <a:xfrm>
            <a:off x="3448143" y="4560855"/>
            <a:ext cx="1827964" cy="301520"/>
          </a:xfrm>
          <a:prstGeom prst="rect">
            <a:avLst/>
          </a:prstGeom>
          <a:effectLst>
            <a:outerShdw blurRad="63500" sx="102000" sy="102000" algn="ctr" rotWithShape="0">
              <a:prstClr val="black">
                <a:alpha val="40000"/>
              </a:prstClr>
            </a:outerShdw>
          </a:effectLst>
        </p:spPr>
      </p:pic>
      <p:pic>
        <p:nvPicPr>
          <p:cNvPr id="19" name="Picture 18">
            <a:extLst>
              <a:ext uri="{FF2B5EF4-FFF2-40B4-BE49-F238E27FC236}">
                <a16:creationId xmlns:a16="http://schemas.microsoft.com/office/drawing/2014/main" id="{7AAC4A3A-4601-67D9-6062-241328F0833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0" b="100000" l="1220" r="98171">
                        <a14:foregroundMark x1="66463" y1="60947" x2="73780" y2="71006"/>
                        <a14:foregroundMark x1="60976" y1="74556" x2="68902" y2="79290"/>
                        <a14:foregroundMark x1="81098" y1="71006" x2="84756" y2="56213"/>
                        <a14:foregroundMark x1="59756" y1="79290" x2="72561" y2="79290"/>
                        <a14:foregroundMark x1="57317" y1="74556" x2="56098" y2="82840"/>
                        <a14:foregroundMark x1="76220" y1="81657" x2="71341" y2="81657"/>
                      </a14:backgroundRemoval>
                    </a14:imgEffect>
                  </a14:imgLayer>
                </a14:imgProps>
              </a:ext>
            </a:extLst>
          </a:blip>
          <a:stretch>
            <a:fillRect/>
          </a:stretch>
        </p:blipFill>
        <p:spPr>
          <a:xfrm>
            <a:off x="3888398" y="3515221"/>
            <a:ext cx="866070" cy="892474"/>
          </a:xfrm>
          <a:prstGeom prst="rect">
            <a:avLst/>
          </a:prstGeom>
          <a:effectLst>
            <a:outerShdw blurRad="63500" sx="102000" sy="102000" algn="ctr" rotWithShape="0">
              <a:prstClr val="black">
                <a:alpha val="40000"/>
              </a:prstClr>
            </a:outerShdw>
          </a:effectLst>
        </p:spPr>
      </p:pic>
      <p:pic>
        <p:nvPicPr>
          <p:cNvPr id="21" name="Picture 20"/>
          <p:cNvPicPr>
            <a:picLocks noChangeAspect="1"/>
          </p:cNvPicPr>
          <p:nvPr/>
        </p:nvPicPr>
        <p:blipFill>
          <a:blip r:embed="rId9"/>
          <a:stretch>
            <a:fillRect/>
          </a:stretch>
        </p:blipFill>
        <p:spPr>
          <a:xfrm>
            <a:off x="7312918" y="3479175"/>
            <a:ext cx="1274746" cy="1081680"/>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901E8F2F-82B1-8289-A128-7A4A6AA36DC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74288" y="3277127"/>
            <a:ext cx="1534400" cy="1534400"/>
          </a:xfrm>
          <a:prstGeom prst="rect">
            <a:avLst/>
          </a:prstGeom>
        </p:spPr>
      </p:pic>
      <p:pic>
        <p:nvPicPr>
          <p:cNvPr id="20" name="Picture 19">
            <a:extLst>
              <a:ext uri="{FF2B5EF4-FFF2-40B4-BE49-F238E27FC236}">
                <a16:creationId xmlns:a16="http://schemas.microsoft.com/office/drawing/2014/main" id="{4A2210E2-AFE1-878C-C378-54692377689D}"/>
              </a:ext>
            </a:extLst>
          </p:cNvPr>
          <p:cNvPicPr>
            <a:picLocks noChangeAspect="1"/>
          </p:cNvPicPr>
          <p:nvPr/>
        </p:nvPicPr>
        <p:blipFill rotWithShape="1">
          <a:blip r:embed="rId11">
            <a:extLst>
              <a:ext uri="{28A0092B-C50C-407E-A947-70E740481C1C}">
                <a14:useLocalDpi xmlns:a14="http://schemas.microsoft.com/office/drawing/2010/main" val="0"/>
              </a:ext>
            </a:extLst>
          </a:blip>
          <a:srcRect l="16228" r="13090"/>
          <a:stretch/>
        </p:blipFill>
        <p:spPr>
          <a:xfrm>
            <a:off x="6158800" y="3246579"/>
            <a:ext cx="1091108" cy="1412294"/>
          </a:xfrm>
          <a:prstGeom prst="rect">
            <a:avLst/>
          </a:prstGeom>
          <a:effectLst>
            <a:outerShdw blurRad="63500" sx="102000" sy="102000" algn="ctr" rotWithShape="0">
              <a:prstClr val="black">
                <a:alpha val="40000"/>
              </a:prstClr>
            </a:outerShdw>
          </a:effectLst>
        </p:spPr>
      </p:pic>
      <p:pic>
        <p:nvPicPr>
          <p:cNvPr id="3" name="Picture 2"/>
          <p:cNvPicPr>
            <a:picLocks noChangeAspect="1"/>
          </p:cNvPicPr>
          <p:nvPr/>
        </p:nvPicPr>
        <p:blipFill>
          <a:blip r:embed="rId12"/>
          <a:stretch>
            <a:fillRect/>
          </a:stretch>
        </p:blipFill>
        <p:spPr>
          <a:xfrm>
            <a:off x="8762816" y="3515221"/>
            <a:ext cx="1352220" cy="847939"/>
          </a:xfrm>
          <a:prstGeom prst="rect">
            <a:avLst/>
          </a:prstGeom>
        </p:spPr>
      </p:pic>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259106" y="1550133"/>
            <a:ext cx="6429607" cy="2958353"/>
          </a:xfrm>
          <a:prstGeom prst="round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656784" y="1141059"/>
            <a:ext cx="7460324"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Mời các em cùng xem video nhé</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4" name="AN TOÀN GIAO THÔNG CHO TRẺ EM - Sở GTVT, Ban ATGT thành phố và Sở TTTT Đà Nẵng">
            <a:hlinkClick r:id="" action="ppaction://media"/>
            <a:extLst>
              <a:ext uri="{FF2B5EF4-FFF2-40B4-BE49-F238E27FC236}">
                <a16:creationId xmlns:a16="http://schemas.microsoft.com/office/drawing/2014/main" id="{4ABD0976-57AC-8E02-3443-2099CFD9655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42792" y="2014286"/>
            <a:ext cx="7688308" cy="4465637"/>
          </a:xfrm>
          <a:prstGeom prst="roundRect">
            <a:avLst/>
          </a:prstGeom>
        </p:spPr>
      </p:pic>
      <p:sp>
        <p:nvSpPr>
          <p:cNvPr id="5" name="TextBox 4"/>
          <p:cNvSpPr txBox="1"/>
          <p:nvPr/>
        </p:nvSpPr>
        <p:spPr>
          <a:xfrm>
            <a:off x="3661397" y="267832"/>
            <a:ext cx="4931552" cy="584775"/>
          </a:xfrm>
          <a:prstGeom prst="rect">
            <a:avLst/>
          </a:prstGeom>
          <a:noFill/>
        </p:spPr>
        <p:txBody>
          <a:bodyPr wrap="square" rtlCol="0">
            <a:spAutoFit/>
          </a:bodyPr>
          <a:lstStyle/>
          <a:p>
            <a:pPr lvl="0" algn="ctr">
              <a:defRPr/>
            </a:pPr>
            <a:r>
              <a:rPr lang="en-US" altLang="zh-CN" sz="3200" b="1">
                <a:solidFill>
                  <a:srgbClr val="7030A0"/>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69344" fill="hold"/>
                                        <p:tgtEl>
                                          <p:spTgt spid="14"/>
                                        </p:tgtEl>
                                      </p:cBhvr>
                                    </p:cmd>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4"/>
                                        </p:tgtEl>
                                      </p:cBhvr>
                                    </p:cmd>
                                  </p:childTnLst>
                                </p:cTn>
                              </p:par>
                            </p:childTnLst>
                          </p:cTn>
                        </p:par>
                      </p:childTnLst>
                    </p:cTn>
                  </p:par>
                </p:childTnLst>
              </p:cTn>
              <p:nextCondLst>
                <p:cond evt="onClick" delay="0">
                  <p:tgtEl>
                    <p:spTgt spid="14"/>
                  </p:tgtEl>
                </p:cond>
              </p:nextCondLst>
            </p:seq>
            <p:video fullScrn="1">
              <p:cMediaNode vol="80000">
                <p:cTn id="22" fill="hold" display="0">
                  <p:stCondLst>
                    <p:cond delay="indefinite"/>
                  </p:stCondLst>
                </p:cTn>
                <p:tgtEl>
                  <p:spTgt spid="14"/>
                </p:tgtEl>
              </p:cMediaNode>
            </p:video>
          </p:childTnLst>
        </p:cTn>
      </p:par>
    </p:tnLst>
    <p:bldLst>
      <p:bldP spid="8"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279226" cy="5423876"/>
          </a:xfrm>
          <a:prstGeom prst="rect">
            <a:avLst/>
          </a:prstGeom>
        </p:spPr>
      </p:pic>
      <p:grpSp>
        <p:nvGrpSpPr>
          <p:cNvPr id="22" name="Group 21"/>
          <p:cNvGrpSpPr/>
          <p:nvPr/>
        </p:nvGrpSpPr>
        <p:grpSpPr>
          <a:xfrm>
            <a:off x="6030265" y="5670862"/>
            <a:ext cx="1131133" cy="1011423"/>
            <a:chOff x="6678202" y="4890499"/>
            <a:chExt cx="1131133" cy="1011423"/>
          </a:xfrm>
        </p:grpSpPr>
        <p:sp>
          <p:nvSpPr>
            <p:cNvPr id="21" name="Oval 20"/>
            <p:cNvSpPr/>
            <p:nvPr/>
          </p:nvSpPr>
          <p:spPr>
            <a:xfrm>
              <a:off x="6678202" y="4890499"/>
              <a:ext cx="1011423" cy="1011423"/>
            </a:xfrm>
            <a:prstGeom prst="ellipse">
              <a:avLst/>
            </a:prstGeom>
            <a:solidFill>
              <a:srgbClr val="E1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751245"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96005" y="-4780"/>
            <a:ext cx="1726214" cy="1192450"/>
          </a:xfrm>
          <a:prstGeom prst="rect">
            <a:avLst/>
          </a:prstGeom>
        </p:spPr>
      </p:pic>
      <p:sp>
        <p:nvSpPr>
          <p:cNvPr id="23" name="TextBox 22">
            <a:extLst>
              <a:ext uri="{FF2B5EF4-FFF2-40B4-BE49-F238E27FC236}">
                <a16:creationId xmlns:a16="http://schemas.microsoft.com/office/drawing/2014/main" id="{DA14CBFD-2C6F-E4A0-F468-3C5C731B2275}"/>
              </a:ext>
            </a:extLst>
          </p:cNvPr>
          <p:cNvSpPr txBox="1"/>
          <p:nvPr/>
        </p:nvSpPr>
        <p:spPr>
          <a:xfrm>
            <a:off x="7424559" y="1039885"/>
            <a:ext cx="1657814"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BÀI 7</a:t>
            </a:r>
          </a:p>
        </p:txBody>
      </p:sp>
      <p:sp>
        <p:nvSpPr>
          <p:cNvPr id="24" name="TextBox 23"/>
          <p:cNvSpPr txBox="1"/>
          <p:nvPr/>
        </p:nvSpPr>
        <p:spPr>
          <a:xfrm>
            <a:off x="1004495" y="3229542"/>
            <a:ext cx="465402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FF0000"/>
                </a:solidFill>
                <a:effectLst/>
                <a:uLnTx/>
                <a:uFillTx/>
                <a:latin typeface="Roboto Black" panose="02000000000000000000" pitchFamily="2" charset="0"/>
                <a:ea typeface="Roboto Black" panose="02000000000000000000" pitchFamily="2" charset="0"/>
                <a:cs typeface="+mn-cs"/>
              </a:rPr>
              <a:t>ĐÈN HIỆU </a:t>
            </a:r>
          </a:p>
        </p:txBody>
      </p:sp>
      <p:sp>
        <p:nvSpPr>
          <p:cNvPr id="25" name="TextBox 24"/>
          <p:cNvSpPr txBox="1"/>
          <p:nvPr/>
        </p:nvSpPr>
        <p:spPr>
          <a:xfrm>
            <a:off x="6893371" y="3275709"/>
            <a:ext cx="5531481"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BIỂN BÁO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GIAO THÔNG</a:t>
            </a:r>
            <a:endParaRPr kumimoji="0" lang="en-US" altLang="zh-CN" sz="6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26" name="TextBox 25"/>
          <p:cNvSpPr txBox="1"/>
          <p:nvPr/>
        </p:nvSpPr>
        <p:spPr>
          <a:xfrm>
            <a:off x="8881459" y="2067131"/>
            <a:ext cx="1941159"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chemeClr val="accent2">
                    <a:lumMod val="75000"/>
                  </a:schemeClr>
                </a:solidFill>
                <a:effectLst/>
                <a:uLnTx/>
                <a:uFillTx/>
                <a:latin typeface="Roboto Black" panose="02000000000000000000" pitchFamily="2" charset="0"/>
                <a:ea typeface="Roboto Black" panose="02000000000000000000" pitchFamily="2" charset="0"/>
                <a:cs typeface="+mn-cs"/>
              </a:rPr>
              <a:t>VÀ</a:t>
            </a:r>
          </a:p>
        </p:txBody>
      </p:sp>
    </p:spTree>
    <p:extLst>
      <p:ext uri="{BB962C8B-B14F-4D97-AF65-F5344CB8AC3E}">
        <p14:creationId xmlns:p14="http://schemas.microsoft.com/office/powerpoint/2010/main" val="3168850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318179" y="2069857"/>
            <a:ext cx="3852984" cy="3345628"/>
          </a:xfrm>
          <a:prstGeom prst="rect">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050298F-436E-3C34-55F8-7C8982CABA69}"/>
              </a:ext>
            </a:extLst>
          </p:cNvPr>
          <p:cNvSpPr txBox="1"/>
          <p:nvPr/>
        </p:nvSpPr>
        <p:spPr>
          <a:xfrm>
            <a:off x="1388912" y="1524640"/>
            <a:ext cx="362560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TIÊU CHÍ SẢN PHẨM</a:t>
            </a:r>
            <a:endParaRPr kumimoji="0" lang="en-US" altLang="zh-CN" sz="24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14" name="TextBox 13"/>
          <p:cNvSpPr txBox="1"/>
          <p:nvPr/>
        </p:nvSpPr>
        <p:spPr>
          <a:xfrm>
            <a:off x="1318179" y="2419231"/>
            <a:ext cx="3767072" cy="1323439"/>
          </a:xfrm>
          <a:prstGeom prst="rect">
            <a:avLst/>
          </a:prstGeom>
          <a:noFill/>
        </p:spPr>
        <p:txBody>
          <a:bodyPr wrap="square" rtlCol="0">
            <a:spAutoFit/>
          </a:bodyPr>
          <a:lstStyle/>
          <a:p>
            <a:pPr lvl="0" algn="just">
              <a:defRPr/>
            </a:pPr>
            <a:r>
              <a:rPr kumimoji="0" lang="vi-VN" altLang="zh-CN" sz="32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sym typeface="Wingdings" panose="05000000000000000000" pitchFamily="2" charset="2"/>
              </a:rPr>
              <a:t></a:t>
            </a: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lang="vi-VN" altLang="zh-CN" sz="2400">
                <a:solidFill>
                  <a:srgbClr val="7030A0"/>
                </a:solidFill>
                <a:latin typeface="Roboto" panose="02000000000000000000" pitchFamily="2" charset="0"/>
                <a:ea typeface="Roboto" panose="02000000000000000000" pitchFamily="2" charset="0"/>
              </a:rPr>
              <a:t>Màu sắc, hình dạng thể hiện đúng ý nghĩa</a:t>
            </a:r>
            <a:r>
              <a:rPr lang="en-US" altLang="zh-CN" sz="2400">
                <a:solidFill>
                  <a:srgbClr val="7030A0"/>
                </a:solidFill>
                <a:latin typeface="Roboto" panose="02000000000000000000" pitchFamily="2" charset="0"/>
                <a:ea typeface="Roboto" panose="02000000000000000000" pitchFamily="2" charset="0"/>
              </a:rPr>
              <a:t> </a:t>
            </a:r>
            <a:r>
              <a:rPr lang="vi-VN" altLang="zh-CN" sz="2400">
                <a:solidFill>
                  <a:srgbClr val="7030A0"/>
                </a:solidFill>
                <a:latin typeface="Roboto" panose="02000000000000000000" pitchFamily="2" charset="0"/>
                <a:ea typeface="Roboto" panose="02000000000000000000" pitchFamily="2" charset="0"/>
              </a:rPr>
              <a:t>của đèn hiệu, biển báo giao thông</a:t>
            </a:r>
          </a:p>
        </p:txBody>
      </p:sp>
      <p:sp>
        <p:nvSpPr>
          <p:cNvPr id="8" name="TextBox 7"/>
          <p:cNvSpPr txBox="1"/>
          <p:nvPr/>
        </p:nvSpPr>
        <p:spPr>
          <a:xfrm>
            <a:off x="1402533" y="3909774"/>
            <a:ext cx="3684276" cy="954107"/>
          </a:xfrm>
          <a:prstGeom prst="rect">
            <a:avLst/>
          </a:prstGeom>
          <a:noFill/>
        </p:spPr>
        <p:txBody>
          <a:bodyPr wrap="square" rtlCol="0">
            <a:spAutoFit/>
          </a:bodyPr>
          <a:lstStyle/>
          <a:p>
            <a:pPr lvl="0" algn="just">
              <a:defRPr/>
            </a:pPr>
            <a:r>
              <a:rPr lang="vi-VN" altLang="zh-CN" sz="3200">
                <a:solidFill>
                  <a:schemeClr val="bg1"/>
                </a:solidFill>
                <a:latin typeface="Roboto" panose="02000000000000000000" pitchFamily="2" charset="0"/>
                <a:ea typeface="Roboto" panose="02000000000000000000" pitchFamily="2" charset="0"/>
                <a:sym typeface="Wingdings" panose="05000000000000000000" pitchFamily="2" charset="2"/>
              </a:rPr>
              <a:t></a:t>
            </a: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lang="vi-VN" altLang="zh-CN" sz="2400">
                <a:solidFill>
                  <a:srgbClr val="7030A0"/>
                </a:solidFill>
                <a:latin typeface="Roboto" panose="02000000000000000000" pitchFamily="2" charset="0"/>
                <a:ea typeface="Roboto" panose="02000000000000000000" pitchFamily="2" charset="0"/>
              </a:rPr>
              <a:t>Bền, đẹp, có thể sử dụng nhiều lần</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3640" y="2069857"/>
            <a:ext cx="4465504" cy="3345628"/>
          </a:xfrm>
          <a:prstGeom prst="rect">
            <a:avLst/>
          </a:prstGeom>
          <a:effectLst>
            <a:outerShdw blurRad="63500" sx="102000" sy="102000" algn="ctr" rotWithShape="0">
              <a:prstClr val="black">
                <a:alpha val="40000"/>
              </a:prstClr>
            </a:outerShdw>
          </a:effectLst>
        </p:spPr>
      </p:pic>
      <p:sp>
        <p:nvSpPr>
          <p:cNvPr id="9" name="TextBox 8"/>
          <p:cNvSpPr txBox="1"/>
          <p:nvPr/>
        </p:nvSpPr>
        <p:spPr>
          <a:xfrm>
            <a:off x="1645468" y="123060"/>
            <a:ext cx="914804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ĐỀ XUẤT Ý TƯỞNG VÀ CÁCH LÀM </a:t>
            </a:r>
            <a:endParaRPr kumimoji="0" lang="en-US"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endParaRPr>
          </a:p>
          <a:p>
            <a:pPr lvl="0" algn="ctr">
              <a:defRPr/>
            </a:pPr>
            <a:r>
              <a:rPr lang="vi-VN" altLang="zh-CN" sz="3200" b="1">
                <a:solidFill>
                  <a:srgbClr val="7030A0"/>
                </a:solidFill>
                <a:latin typeface="Roboto Black" panose="02000000000000000000" pitchFamily="2" charset="0"/>
                <a:ea typeface="Roboto Black" panose="02000000000000000000" pitchFamily="2" charset="0"/>
              </a:rPr>
              <a:t>MÔ HÌNH ĐÈN HIỆU VÀ BIỂN BÁO</a:t>
            </a:r>
            <a:r>
              <a:rPr lang="en-US" altLang="zh-CN" sz="3200" b="1">
                <a:solidFill>
                  <a:srgbClr val="7030A0"/>
                </a:solidFill>
                <a:latin typeface="Roboto Black" panose="02000000000000000000" pitchFamily="2" charset="0"/>
                <a:ea typeface="Roboto Black" panose="02000000000000000000" pitchFamily="2" charset="0"/>
              </a:rPr>
              <a:t> </a:t>
            </a:r>
            <a:r>
              <a:rPr lang="vi-VN" altLang="zh-CN" sz="3200" b="1">
                <a:solidFill>
                  <a:srgbClr val="7030A0"/>
                </a:solidFill>
                <a:latin typeface="Roboto Black" panose="02000000000000000000" pitchFamily="2" charset="0"/>
                <a:ea typeface="Roboto Black" panose="02000000000000000000" pitchFamily="2" charset="0"/>
              </a:rPr>
              <a:t>GIAO THÔNG</a:t>
            </a:r>
            <a:endPar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216865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14"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6046458" y="2454048"/>
            <a:ext cx="11206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p>
        </p:txBody>
      </p:sp>
      <p:sp>
        <p:nvSpPr>
          <p:cNvPr id="117" name="TextBox 116"/>
          <p:cNvSpPr txBox="1"/>
          <p:nvPr/>
        </p:nvSpPr>
        <p:spPr>
          <a:xfrm>
            <a:off x="2032743" y="325266"/>
            <a:ext cx="914804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ĐỀ XUẤT Ý TƯỞNG VÀ CÁCH LÀM </a:t>
            </a:r>
            <a:endParaRPr kumimoji="0" lang="en-US"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endParaRPr>
          </a:p>
          <a:p>
            <a:pPr lvl="0" algn="ctr">
              <a:defRPr/>
            </a:pPr>
            <a:r>
              <a:rPr lang="vi-VN" altLang="zh-CN" sz="3200" b="1">
                <a:solidFill>
                  <a:srgbClr val="7030A0"/>
                </a:solidFill>
                <a:latin typeface="Roboto Black" panose="02000000000000000000" pitchFamily="2" charset="0"/>
                <a:ea typeface="Roboto Black" panose="02000000000000000000" pitchFamily="2" charset="0"/>
              </a:rPr>
              <a:t>MÔ HÌNH ĐÈN HIỆU VÀ BIỂN BÁO</a:t>
            </a:r>
            <a:r>
              <a:rPr lang="en-US" altLang="zh-CN" sz="3200" b="1">
                <a:solidFill>
                  <a:srgbClr val="7030A0"/>
                </a:solidFill>
                <a:latin typeface="Roboto Black" panose="02000000000000000000" pitchFamily="2" charset="0"/>
                <a:ea typeface="Roboto Black" panose="02000000000000000000" pitchFamily="2" charset="0"/>
              </a:rPr>
              <a:t> </a:t>
            </a:r>
            <a:r>
              <a:rPr lang="vi-VN" altLang="zh-CN" sz="3200" b="1">
                <a:solidFill>
                  <a:srgbClr val="7030A0"/>
                </a:solidFill>
                <a:latin typeface="Roboto Black" panose="02000000000000000000" pitchFamily="2" charset="0"/>
                <a:ea typeface="Roboto Black" panose="02000000000000000000" pitchFamily="2" charset="0"/>
              </a:rPr>
              <a:t>GIAO THÔNG</a:t>
            </a:r>
            <a:endPar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12" name="TextBox 11"/>
          <p:cNvSpPr txBox="1"/>
          <p:nvPr/>
        </p:nvSpPr>
        <p:spPr>
          <a:xfrm>
            <a:off x="2411435" y="1860055"/>
            <a:ext cx="780760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THẢO LUẬN VÀ CHIA SẺ Ý TƯỞNG </a:t>
            </a:r>
            <a:endPar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p:txBody>
      </p:sp>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Picture 1"/>
          <p:cNvPicPr>
            <a:picLocks noChangeAspect="1"/>
          </p:cNvPicPr>
          <p:nvPr/>
        </p:nvPicPr>
        <p:blipFill>
          <a:blip r:embed="rId4"/>
          <a:stretch>
            <a:fillRect/>
          </a:stretch>
        </p:blipFill>
        <p:spPr>
          <a:xfrm>
            <a:off x="2736520" y="3295650"/>
            <a:ext cx="6619875" cy="3562350"/>
          </a:xfrm>
          <a:prstGeom prst="rect">
            <a:avLst/>
          </a:prstGeom>
        </p:spPr>
      </p:pic>
    </p:spTree>
    <p:extLst>
      <p:ext uri="{BB962C8B-B14F-4D97-AF65-F5344CB8AC3E}">
        <p14:creationId xmlns:p14="http://schemas.microsoft.com/office/powerpoint/2010/main" val="451256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down)">
                                      <p:cBhvr>
                                        <p:cTn id="13" dur="500"/>
                                        <p:tgtEl>
                                          <p:spTgt spid="116"/>
                                        </p:tgtEl>
                                      </p:cBhvr>
                                    </p:animEffect>
                                  </p:childTnLst>
                                </p:cTn>
                              </p:par>
                              <p:par>
                                <p:cTn id="14" presetID="6"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04101" y="431758"/>
            <a:ext cx="72416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LỰA CHỌN Ý TƯỞNG VÀ ĐỀ XUẤT CÁCH LÀM SẢN PHẨM</a:t>
            </a:r>
          </a:p>
        </p:txBody>
      </p:sp>
      <p:pic>
        <p:nvPicPr>
          <p:cNvPr id="38" name="Picture 37"/>
          <p:cNvPicPr>
            <a:picLocks noChangeAspect="1"/>
          </p:cNvPicPr>
          <p:nvPr/>
        </p:nvPicPr>
        <p:blipFill rotWithShape="1">
          <a:blip r:embed="rId3" cstate="hqprint">
            <a:extLst>
              <a:ext uri="{28A0092B-C50C-407E-A947-70E740481C1C}">
                <a14:useLocalDpi xmlns:a14="http://schemas.microsoft.com/office/drawing/2010/main" val="0"/>
              </a:ext>
            </a:extLst>
          </a:blip>
          <a:srcRect l="11832" t="3523" r="17072" b="1583"/>
          <a:stretch/>
        </p:blipFill>
        <p:spPr>
          <a:xfrm>
            <a:off x="959164" y="1991710"/>
            <a:ext cx="3689873" cy="327032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Picture 1"/>
          <p:cNvPicPr>
            <a:picLocks noChangeAspect="1"/>
          </p:cNvPicPr>
          <p:nvPr/>
        </p:nvPicPr>
        <p:blipFill>
          <a:blip r:embed="rId5"/>
          <a:stretch>
            <a:fillRect/>
          </a:stretch>
        </p:blipFill>
        <p:spPr>
          <a:xfrm>
            <a:off x="5075414" y="1991710"/>
            <a:ext cx="1457325" cy="320992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 name="Picture 2"/>
          <p:cNvPicPr>
            <a:picLocks noChangeAspect="1"/>
          </p:cNvPicPr>
          <p:nvPr/>
        </p:nvPicPr>
        <p:blipFill>
          <a:blip r:embed="rId6"/>
          <a:stretch>
            <a:fillRect/>
          </a:stretch>
        </p:blipFill>
        <p:spPr>
          <a:xfrm>
            <a:off x="6959117" y="1991710"/>
            <a:ext cx="4368686" cy="321583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292032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1"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2000"/>
                                        <p:tgtEl>
                                          <p:spTgt spid="38"/>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45"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anim calcmode="lin" valueType="num">
                                      <p:cBhvr>
                                        <p:cTn id="17" dur="2000" fill="hold"/>
                                        <p:tgtEl>
                                          <p:spTgt spid="2"/>
                                        </p:tgtEl>
                                        <p:attrNameLst>
                                          <p:attrName>ppt_w</p:attrName>
                                        </p:attrNameLst>
                                      </p:cBhvr>
                                      <p:tavLst>
                                        <p:tav tm="0" fmla="#ppt_w*sin(2.5*pi*$)">
                                          <p:val>
                                            <p:fltVal val="0"/>
                                          </p:val>
                                        </p:tav>
                                        <p:tav tm="100000">
                                          <p:val>
                                            <p:fltVal val="1"/>
                                          </p:val>
                                        </p:tav>
                                      </p:tavLst>
                                    </p:anim>
                                    <p:anim calcmode="lin" valueType="num">
                                      <p:cBhvr>
                                        <p:cTn id="18"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491914" y="457024"/>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1" name="Rounded Rectangle 10"/>
          <p:cNvSpPr/>
          <p:nvPr/>
        </p:nvSpPr>
        <p:spPr>
          <a:xfrm>
            <a:off x="1078255" y="1537241"/>
            <a:ext cx="9746673" cy="497911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1194157" y="1943350"/>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Cùng</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vẽ</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ý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tưởng</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của</a:t>
            </a:r>
            <a:r>
              <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rPr>
              <a:t> </a:t>
            </a:r>
            <a:r>
              <a:rPr kumimoji="0" lang="en-US" altLang="zh-CN" sz="2800" b="1" i="0" u="none" strike="noStrike" kern="1200" cap="none" spc="0" normalizeH="0" baseline="0" noProof="0" dirty="0" err="1">
                <a:ln>
                  <a:noFill/>
                </a:ln>
                <a:solidFill>
                  <a:srgbClr val="00B050"/>
                </a:solidFill>
                <a:effectLst/>
                <a:uLnTx/>
                <a:uFillTx/>
                <a:latin typeface="Pangolin" panose="00000500000000000000" pitchFamily="2" charset="0"/>
                <a:ea typeface="Roboto" panose="02000000000000000000" pitchFamily="2" charset="0"/>
                <a:cs typeface="+mn-cs"/>
              </a:rPr>
              <a:t>nhóm</a:t>
            </a:r>
            <a:endParaRPr kumimoji="0" lang="en-US" altLang="zh-CN" sz="28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13" name="Rectangle 12"/>
          <p:cNvSpPr/>
          <p:nvPr/>
        </p:nvSpPr>
        <p:spPr>
          <a:xfrm>
            <a:off x="5527394" y="1738202"/>
            <a:ext cx="5155266" cy="4832092"/>
          </a:xfrm>
          <a:prstGeom prst="rect">
            <a:avLst/>
          </a:prstGeom>
        </p:spPr>
        <p:txBody>
          <a:bodyPr wrap="square">
            <a:spAutoFit/>
          </a:bodyPr>
          <a:lstStyle/>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en-US"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1. Em làm</a:t>
            </a:r>
            <a:r>
              <a:rPr kumimoji="0" lang="en-US" sz="20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 mô hình gì</a:t>
            </a:r>
            <a:r>
              <a:rPr kumimoji="0" lang="en-US"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p>
          <a:p>
            <a:pPr marL="0" marR="0" lvl="0" indent="0" algn="l" defTabSz="914400" rtl="0" eaLnBrk="1" fontAlgn="auto" latinLnBrk="0" hangingPunct="1">
              <a:lnSpc>
                <a:spcPct val="100000"/>
              </a:lnSpc>
              <a:spcBef>
                <a:spcPts val="800"/>
              </a:spcBef>
              <a:spcAft>
                <a:spcPts val="800"/>
              </a:spcAft>
              <a:buClrTx/>
              <a:buSzTx/>
              <a:buFontTx/>
              <a:buNone/>
              <a:tabLs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kumimoji="0" lang="vi-VN" sz="2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2</a:t>
            </a:r>
            <a:r>
              <a:rPr kumimoji="0" lang="vi-VN"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 </a:t>
            </a:r>
            <a:r>
              <a:rPr kumimoji="0" lang="en-US"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M</a:t>
            </a:r>
            <a:r>
              <a:rPr lang="vi-VN" sz="2000" b="1">
                <a:solidFill>
                  <a:srgbClr val="002060"/>
                </a:solidFill>
                <a:latin typeface="Roboto" panose="02000000000000000000" pitchFamily="2" charset="0"/>
                <a:ea typeface="Roboto" panose="02000000000000000000" pitchFamily="2" charset="0"/>
                <a:cs typeface="Times New Roman" panose="02020603050405020304" pitchFamily="18" charset="0"/>
              </a:rPr>
              <a:t>ô hình</a:t>
            </a:r>
            <a:r>
              <a:rPr lang="en-US" sz="2000" b="1">
                <a:solidFill>
                  <a:srgbClr val="002060"/>
                </a:solidFill>
                <a:latin typeface="Roboto" panose="02000000000000000000" pitchFamily="2" charset="0"/>
                <a:ea typeface="Roboto" panose="02000000000000000000" pitchFamily="2" charset="0"/>
                <a:cs typeface="Times New Roman" panose="02020603050405020304" pitchFamily="18" charset="0"/>
              </a:rPr>
              <a:t> gồm những thành phần nào?</a:t>
            </a:r>
          </a:p>
          <a:p>
            <a:pPr lvl="0">
              <a:spcBef>
                <a:spcPts val="800"/>
              </a:spcBef>
              <a:spcAft>
                <a:spcPts val="800"/>
              </a:spcAf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kumimoji="0" lang="vi-VN" sz="2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3</a:t>
            </a:r>
            <a:r>
              <a:rPr kumimoji="0" lang="vi-VN" sz="20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 </a:t>
            </a:r>
            <a:r>
              <a:rPr lang="vi-VN" sz="2000" b="1">
                <a:solidFill>
                  <a:srgbClr val="002060"/>
                </a:solidFill>
                <a:latin typeface="Roboto" panose="02000000000000000000" pitchFamily="2" charset="0"/>
                <a:ea typeface="Roboto" panose="02000000000000000000" pitchFamily="2" charset="0"/>
                <a:cs typeface="Times New Roman" panose="02020603050405020304" pitchFamily="18" charset="0"/>
              </a:rPr>
              <a:t>Vật liệu sử dụng</a:t>
            </a:r>
            <a:endParaRPr lang="en-US" sz="2000" b="1">
              <a:solidFill>
                <a:srgbClr val="002060"/>
              </a:solidFill>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kumimoji="0" lang="vi-VN"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a:spcBef>
                <a:spcPts val="800"/>
              </a:spcBef>
              <a:spcAft>
                <a:spcPts val="800"/>
              </a:spcAft>
              <a:defRPr/>
            </a:pP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endParaRPr kumimoji="0" lang="en-US" sz="18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lang="en-US" sz="2000" b="1">
                <a:solidFill>
                  <a:srgbClr val="002060"/>
                </a:solidFill>
                <a:latin typeface="Roboto" panose="02000000000000000000" pitchFamily="2" charset="0"/>
                <a:ea typeface="Roboto" panose="02000000000000000000" pitchFamily="2" charset="0"/>
                <a:cs typeface="Times New Roman" panose="02020603050405020304" pitchFamily="18" charset="0"/>
              </a:rPr>
              <a:t>4. </a:t>
            </a:r>
            <a:r>
              <a:rPr lang="vi-VN" sz="2000" b="1">
                <a:solidFill>
                  <a:srgbClr val="002060"/>
                </a:solidFill>
                <a:latin typeface="Roboto" panose="02000000000000000000" pitchFamily="2" charset="0"/>
                <a:ea typeface="Roboto" panose="02000000000000000000" pitchFamily="2" charset="0"/>
                <a:cs typeface="Times New Roman" panose="02020603050405020304" pitchFamily="18" charset="0"/>
              </a:rPr>
              <a:t>Mô tả cách làm mô hình</a:t>
            </a:r>
            <a:endParaRPr lang="en-US" sz="2000" b="1">
              <a:solidFill>
                <a:srgbClr val="002060"/>
              </a:solidFill>
              <a:latin typeface="Roboto" panose="02000000000000000000" pitchFamily="2" charset="0"/>
              <a:ea typeface="Roboto" panose="02000000000000000000" pitchFamily="2" charset="0"/>
              <a:cs typeface="Times New Roman" panose="02020603050405020304" pitchFamily="18" charset="0"/>
            </a:endParaRPr>
          </a:p>
          <a:p>
            <a:pPr lvl="0">
              <a:spcBef>
                <a:spcPts val="800"/>
              </a:spcBef>
              <a:spcAft>
                <a:spcPts val="800"/>
              </a:spcAft>
              <a:defRPr/>
            </a:pPr>
            <a:r>
              <a:rPr lang="vi-VN" b="1">
                <a:solidFill>
                  <a:srgbClr val="002060"/>
                </a:solidFill>
                <a:latin typeface="Roboto" panose="02000000000000000000" pitchFamily="2" charset="0"/>
                <a:ea typeface="Roboto" panose="02000000000000000000" pitchFamily="2" charset="0"/>
                <a:cs typeface="Times New Roman" panose="02020603050405020304" pitchFamily="18" charset="0"/>
              </a:rPr>
              <a:t>……………………………………………………………………………</a:t>
            </a:r>
          </a:p>
          <a:p>
            <a:pPr lvl="0">
              <a:spcBef>
                <a:spcPts val="800"/>
              </a:spcBef>
              <a:spcAft>
                <a:spcPts val="800"/>
              </a:spcAft>
              <a:defRPr/>
            </a:pPr>
            <a:endParaRPr kumimoji="0" lang="vi-VN" sz="18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Times New Roman" panose="020206030504050203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TextBox 6">
            <a:extLst>
              <a:ext uri="{FF2B5EF4-FFF2-40B4-BE49-F238E27FC236}">
                <a16:creationId xmlns:a16="http://schemas.microsoft.com/office/drawing/2014/main" id="{F47EDC76-93E4-69B2-B3EB-FFBB9F9285CB}"/>
              </a:ext>
            </a:extLst>
          </p:cNvPr>
          <p:cNvSpPr txBox="1"/>
          <p:nvPr/>
        </p:nvSpPr>
        <p:spPr>
          <a:xfrm>
            <a:off x="5744774" y="2182612"/>
            <a:ext cx="4614839"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a:solidFill>
                  <a:srgbClr val="FF0000"/>
                </a:solidFill>
                <a:latin typeface="Roboto" panose="02000000000000000000" pitchFamily="2" charset="0"/>
                <a:ea typeface="Roboto" panose="02000000000000000000" pitchFamily="2" charset="0"/>
              </a:rPr>
              <a:t>Đèn giao thông, biển cấm rẽ trái</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8" name="TextBox 7">
            <a:extLst>
              <a:ext uri="{FF2B5EF4-FFF2-40B4-BE49-F238E27FC236}">
                <a16:creationId xmlns:a16="http://schemas.microsoft.com/office/drawing/2014/main" id="{F47EDC76-93E4-69B2-B3EB-FFBB9F9285CB}"/>
              </a:ext>
            </a:extLst>
          </p:cNvPr>
          <p:cNvSpPr txBox="1"/>
          <p:nvPr/>
        </p:nvSpPr>
        <p:spPr>
          <a:xfrm>
            <a:off x="5939879" y="3109790"/>
            <a:ext cx="4231758" cy="369332"/>
          </a:xfrm>
          <a:prstGeom prst="rect">
            <a:avLst/>
          </a:prstGeom>
          <a:noFill/>
        </p:spPr>
        <p:txBody>
          <a:bodyPr wrap="square" lIns="0" tIns="0" rIns="0" bIns="0"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Mặt của biển báo, đế, giá gắn</a:t>
            </a:r>
          </a:p>
        </p:txBody>
      </p:sp>
      <p:sp>
        <p:nvSpPr>
          <p:cNvPr id="10" name="TextBox 9">
            <a:extLst>
              <a:ext uri="{FF2B5EF4-FFF2-40B4-BE49-F238E27FC236}">
                <a16:creationId xmlns:a16="http://schemas.microsoft.com/office/drawing/2014/main" id="{F47EDC76-93E4-69B2-B3EB-FFBB9F9285CB}"/>
              </a:ext>
            </a:extLst>
          </p:cNvPr>
          <p:cNvSpPr txBox="1"/>
          <p:nvPr/>
        </p:nvSpPr>
        <p:spPr>
          <a:xfrm>
            <a:off x="5673894" y="4106743"/>
            <a:ext cx="4862266" cy="738664"/>
          </a:xfrm>
          <a:prstGeom prst="rect">
            <a:avLst/>
          </a:prstGeom>
          <a:noFill/>
        </p:spPr>
        <p:txBody>
          <a:bodyPr wrap="square" lIns="0" tIns="0" rIns="0" bIns="0"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Bộ hình phẳng làm biển báo; que tre làm thân, nắp và đất nặn làm đế</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8191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3980121" y="1693992"/>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10" name="TextBox 9">
            <a:extLst>
              <a:ext uri="{FF2B5EF4-FFF2-40B4-BE49-F238E27FC236}">
                <a16:creationId xmlns:a16="http://schemas.microsoft.com/office/drawing/2014/main" id="{C50EEADF-F242-4F8F-96FE-76601BA8159E}"/>
              </a:ext>
            </a:extLst>
          </p:cNvPr>
          <p:cNvSpPr txBox="1"/>
          <p:nvPr/>
        </p:nvSpPr>
        <p:spPr>
          <a:xfrm>
            <a:off x="2953277" y="2425086"/>
            <a:ext cx="6285446"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Giấy </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A4</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bút chì</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bút màu, </a:t>
            </a:r>
            <a:r>
              <a:rPr kumimoji="0" lang="vi-V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kéo, thước kẻ</a:t>
            </a:r>
            <a:r>
              <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keo</a:t>
            </a:r>
          </a:p>
        </p:txBody>
      </p:sp>
      <p:sp>
        <p:nvSpPr>
          <p:cNvPr id="19" name="TextBox 18"/>
          <p:cNvSpPr txBox="1"/>
          <p:nvPr/>
        </p:nvSpPr>
        <p:spPr>
          <a:xfrm>
            <a:off x="1508226" y="489697"/>
            <a:ext cx="10158868" cy="584775"/>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LÀM MÔ HÌNH ĐÈN HIỆU VÀ BIỂN BÁO GIAO THÔN</a:t>
            </a:r>
            <a:r>
              <a:rPr lang="en-US" altLang="zh-CN" sz="3200" b="1">
                <a:solidFill>
                  <a:srgbClr val="7030A0"/>
                </a:solidFill>
                <a:latin typeface="Roboto Black" panose="02000000000000000000" pitchFamily="2" charset="0"/>
                <a:ea typeface="Roboto Black" panose="02000000000000000000" pitchFamily="2" charset="0"/>
              </a:rPr>
              <a:t>G</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Picture 1"/>
          <p:cNvPicPr>
            <a:picLocks noChangeAspect="1"/>
          </p:cNvPicPr>
          <p:nvPr/>
        </p:nvPicPr>
        <p:blipFill>
          <a:blip r:embed="rId4"/>
          <a:stretch>
            <a:fillRect/>
          </a:stretch>
        </p:blipFill>
        <p:spPr>
          <a:xfrm>
            <a:off x="3595239" y="3156180"/>
            <a:ext cx="5001522" cy="2547724"/>
          </a:xfrm>
          <a:prstGeom prst="rect">
            <a:avLst/>
          </a:prstGeom>
        </p:spPr>
      </p:pic>
    </p:spTree>
    <p:extLst>
      <p:ext uri="{BB962C8B-B14F-4D97-AF65-F5344CB8AC3E}">
        <p14:creationId xmlns:p14="http://schemas.microsoft.com/office/powerpoint/2010/main" val="158834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53"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2455414" y="1294905"/>
            <a:ext cx="6518147" cy="738664"/>
          </a:xfrm>
          <a:prstGeom prst="rect">
            <a:avLst/>
          </a:prstGeom>
          <a:noFill/>
        </p:spPr>
        <p:txBody>
          <a:bodyPr wrap="square" lIns="0" tIns="0" rIns="0" bIns="0" rtlCol="0">
            <a:spAutoFit/>
          </a:bodyPr>
          <a:lstStyle/>
          <a:p>
            <a:pPr lvl="0" algn="ctr">
              <a:defRPr/>
            </a:pP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Làm </a:t>
            </a:r>
            <a:r>
              <a:rPr lang="pt-BR" sz="2400">
                <a:solidFill>
                  <a:srgbClr val="7030A0"/>
                </a:solidFill>
                <a:latin typeface="Roboto" panose="02000000000000000000" pitchFamily="2" charset="0"/>
                <a:ea typeface="Roboto" panose="02000000000000000000" pitchFamily="2" charset="0"/>
              </a:rPr>
              <a:t>mô hình đèn hiệu và biển báo giao thông </a:t>
            </a:r>
          </a:p>
          <a:p>
            <a:pPr lvl="0" algn="ctr">
              <a:defRPr/>
            </a:pPr>
            <a:r>
              <a:rPr lang="pt-BR" sz="2400">
                <a:solidFill>
                  <a:srgbClr val="7030A0"/>
                </a:solidFill>
                <a:latin typeface="Roboto" panose="02000000000000000000" pitchFamily="2" charset="0"/>
                <a:ea typeface="Roboto" panose="02000000000000000000" pitchFamily="2" charset="0"/>
              </a:rPr>
              <a:t>theo </a:t>
            </a: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cách của em hoặc nhóm em</a:t>
            </a:r>
            <a:endPar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5" name="TextBox 24"/>
          <p:cNvSpPr txBox="1"/>
          <p:nvPr/>
        </p:nvSpPr>
        <p:spPr>
          <a:xfrm>
            <a:off x="1508226" y="489697"/>
            <a:ext cx="10158868" cy="584775"/>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LÀM MÔ HÌNH ĐÈN HIỆU VÀ BIỂN BÁO GIAO THÔN</a:t>
            </a:r>
            <a:r>
              <a:rPr lang="en-US" altLang="zh-CN" sz="3200" b="1">
                <a:solidFill>
                  <a:srgbClr val="7030A0"/>
                </a:solidFill>
                <a:latin typeface="Roboto Black" panose="02000000000000000000" pitchFamily="2" charset="0"/>
                <a:ea typeface="Roboto Black" panose="02000000000000000000" pitchFamily="2" charset="0"/>
              </a:rPr>
              <a:t>G</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26" name="Picture 25"/>
          <p:cNvPicPr>
            <a:picLocks noChangeAspect="1"/>
          </p:cNvPicPr>
          <p:nvPr/>
        </p:nvPicPr>
        <p:blipFill>
          <a:blip r:embed="rId4"/>
          <a:stretch>
            <a:fillRect/>
          </a:stretch>
        </p:blipFill>
        <p:spPr>
          <a:xfrm>
            <a:off x="271071" y="2389743"/>
            <a:ext cx="4368686" cy="321583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7" name="Picture 26"/>
          <p:cNvPicPr>
            <a:picLocks noChangeAspect="1"/>
          </p:cNvPicPr>
          <p:nvPr/>
        </p:nvPicPr>
        <p:blipFill>
          <a:blip r:embed="rId5"/>
          <a:stretch>
            <a:fillRect/>
          </a:stretch>
        </p:blipFill>
        <p:spPr>
          <a:xfrm>
            <a:off x="5047219" y="2389743"/>
            <a:ext cx="6619875" cy="321583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322879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6" presetClass="entr" presetSubtype="16"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circle(in)">
                                      <p:cBhvr>
                                        <p:cTn id="14"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452966" y="1506299"/>
            <a:ext cx="101110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Gợi ý</a:t>
            </a:r>
            <a:endParaRPr kumimoji="0" lang="en-US"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7" name="Hexagon 6"/>
          <p:cNvSpPr/>
          <p:nvPr/>
        </p:nvSpPr>
        <p:spPr>
          <a:xfrm>
            <a:off x="2464067" y="2105696"/>
            <a:ext cx="1336362" cy="923561"/>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425631"/>
              <a:gd name="connsiteY0" fmla="*/ 593903 h 1190379"/>
              <a:gd name="connsiteX1" fmla="*/ 265101 w 1425631"/>
              <a:gd name="connsiteY1" fmla="*/ 63702 h 1190379"/>
              <a:gd name="connsiteX2" fmla="*/ 1076854 w 1425631"/>
              <a:gd name="connsiteY2" fmla="*/ 63702 h 1190379"/>
              <a:gd name="connsiteX3" fmla="*/ 1425631 w 1425631"/>
              <a:gd name="connsiteY3" fmla="*/ 552304 h 1190379"/>
              <a:gd name="connsiteX4" fmla="*/ 1076854 w 1425631"/>
              <a:gd name="connsiteY4" fmla="*/ 1124104 h 1190379"/>
              <a:gd name="connsiteX5" fmla="*/ 265101 w 1425631"/>
              <a:gd name="connsiteY5" fmla="*/ 1124104 h 1190379"/>
              <a:gd name="connsiteX6" fmla="*/ 0 w 1425631"/>
              <a:gd name="connsiteY6" fmla="*/ 593903 h 1190379"/>
              <a:gd name="connsiteX0" fmla="*/ 0 w 1634823"/>
              <a:gd name="connsiteY0" fmla="*/ 663234 h 1186122"/>
              <a:gd name="connsiteX1" fmla="*/ 474293 w 1634823"/>
              <a:gd name="connsiteY1" fmla="*/ 63702 h 1186122"/>
              <a:gd name="connsiteX2" fmla="*/ 1286046 w 1634823"/>
              <a:gd name="connsiteY2" fmla="*/ 63702 h 1186122"/>
              <a:gd name="connsiteX3" fmla="*/ 1634823 w 1634823"/>
              <a:gd name="connsiteY3" fmla="*/ 552304 h 1186122"/>
              <a:gd name="connsiteX4" fmla="*/ 1286046 w 1634823"/>
              <a:gd name="connsiteY4" fmla="*/ 1124104 h 1186122"/>
              <a:gd name="connsiteX5" fmla="*/ 474293 w 1634823"/>
              <a:gd name="connsiteY5" fmla="*/ 1124104 h 1186122"/>
              <a:gd name="connsiteX6" fmla="*/ 0 w 1634823"/>
              <a:gd name="connsiteY6" fmla="*/ 663234 h 1186122"/>
              <a:gd name="connsiteX0" fmla="*/ 0 w 1732445"/>
              <a:gd name="connsiteY0" fmla="*/ 667551 h 1190437"/>
              <a:gd name="connsiteX1" fmla="*/ 474293 w 1732445"/>
              <a:gd name="connsiteY1" fmla="*/ 68019 h 1190437"/>
              <a:gd name="connsiteX2" fmla="*/ 1286046 w 1732445"/>
              <a:gd name="connsiteY2" fmla="*/ 68019 h 1190437"/>
              <a:gd name="connsiteX3" fmla="*/ 1732445 w 1732445"/>
              <a:gd name="connsiteY3" fmla="*/ 625952 h 1190437"/>
              <a:gd name="connsiteX4" fmla="*/ 1286046 w 1732445"/>
              <a:gd name="connsiteY4" fmla="*/ 1128421 h 1190437"/>
              <a:gd name="connsiteX5" fmla="*/ 474293 w 1732445"/>
              <a:gd name="connsiteY5" fmla="*/ 1128421 h 1190437"/>
              <a:gd name="connsiteX6" fmla="*/ 0 w 1732445"/>
              <a:gd name="connsiteY6" fmla="*/ 667551 h 119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445" h="1190437">
                <a:moveTo>
                  <a:pt x="0" y="667551"/>
                </a:moveTo>
                <a:cubicBezTo>
                  <a:pt x="88367" y="490817"/>
                  <a:pt x="451059" y="426080"/>
                  <a:pt x="474293" y="68019"/>
                </a:cubicBezTo>
                <a:cubicBezTo>
                  <a:pt x="653769" y="-20348"/>
                  <a:pt x="1076354" y="-24970"/>
                  <a:pt x="1286046" y="68019"/>
                </a:cubicBezTo>
                <a:cubicBezTo>
                  <a:pt x="1495738" y="161008"/>
                  <a:pt x="1732445" y="449218"/>
                  <a:pt x="1732445" y="625952"/>
                </a:cubicBezTo>
                <a:cubicBezTo>
                  <a:pt x="1448680" y="802686"/>
                  <a:pt x="1374413" y="951687"/>
                  <a:pt x="1286046" y="1128421"/>
                </a:cubicBezTo>
                <a:cubicBezTo>
                  <a:pt x="1106571" y="1216788"/>
                  <a:pt x="688634" y="1205233"/>
                  <a:pt x="474293" y="1128421"/>
                </a:cubicBezTo>
                <a:cubicBezTo>
                  <a:pt x="259952" y="1051609"/>
                  <a:pt x="0" y="844285"/>
                  <a:pt x="0" y="667551"/>
                </a:cubicBezTo>
                <a:close/>
              </a:path>
            </a:pathLst>
          </a:custGeom>
          <a:solidFill>
            <a:srgbClr val="F6D06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1</a:t>
            </a:r>
          </a:p>
        </p:txBody>
      </p:sp>
      <p:sp>
        <p:nvSpPr>
          <p:cNvPr id="11" name="TextBox 10">
            <a:extLst>
              <a:ext uri="{FF2B5EF4-FFF2-40B4-BE49-F238E27FC236}">
                <a16:creationId xmlns:a16="http://schemas.microsoft.com/office/drawing/2014/main" id="{F47EDC76-93E4-69B2-B3EB-FFBB9F9285CB}"/>
              </a:ext>
            </a:extLst>
          </p:cNvPr>
          <p:cNvSpPr txBox="1"/>
          <p:nvPr/>
        </p:nvSpPr>
        <p:spPr>
          <a:xfrm>
            <a:off x="1071665" y="3238280"/>
            <a:ext cx="4392057"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lang="en-US" sz="2400">
                <a:solidFill>
                  <a:srgbClr val="7030A0"/>
                </a:solidFill>
                <a:latin typeface="Roboto" panose="02000000000000000000" pitchFamily="2" charset="0"/>
                <a:ea typeface="Roboto" panose="02000000000000000000" pitchFamily="2" charset="0"/>
              </a:rPr>
              <a:t>Chọn loại hình phẳng phù</a:t>
            </a:r>
          </a:p>
          <a:p>
            <a:pPr lvl="0" algn="just">
              <a:defRPr/>
            </a:pPr>
            <a:r>
              <a:rPr lang="en-US" sz="2400">
                <a:solidFill>
                  <a:srgbClr val="7030A0"/>
                </a:solidFill>
                <a:latin typeface="Roboto" panose="02000000000000000000" pitchFamily="2" charset="0"/>
                <a:ea typeface="Roboto" panose="02000000000000000000" pitchFamily="2" charset="0"/>
              </a:rPr>
              <a:t>hợp làm mặt biển báo</a:t>
            </a:r>
            <a:endParaRPr kumimoji="0" lang="en-US"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4169" y="1564169"/>
            <a:ext cx="4851465" cy="3556981"/>
          </a:xfrm>
          <a:prstGeom prst="roundRect">
            <a:avLst/>
          </a:prstGeom>
          <a:effectLst>
            <a:outerShdw blurRad="63500" sx="102000" sy="102000" algn="ctr" rotWithShape="0">
              <a:prstClr val="black">
                <a:alpha val="40000"/>
              </a:prst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0" name="TextBox 9"/>
          <p:cNvSpPr txBox="1"/>
          <p:nvPr/>
        </p:nvSpPr>
        <p:spPr>
          <a:xfrm>
            <a:off x="1508226" y="489697"/>
            <a:ext cx="10158868" cy="584775"/>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LÀM MÔ HÌNH ĐÈN HIỆU VÀ BIỂN BÁO GIAO THÔN</a:t>
            </a:r>
            <a:r>
              <a:rPr lang="en-US" altLang="zh-CN" sz="3200" b="1">
                <a:solidFill>
                  <a:srgbClr val="7030A0"/>
                </a:solidFill>
                <a:latin typeface="Roboto Black" panose="02000000000000000000" pitchFamily="2" charset="0"/>
                <a:ea typeface="Roboto Black" panose="02000000000000000000" pitchFamily="2" charset="0"/>
              </a:rPr>
              <a:t>G</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46383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6"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20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1301675" y="3347515"/>
            <a:ext cx="3550024" cy="738664"/>
          </a:xfrm>
          <a:prstGeom prst="rect">
            <a:avLst/>
          </a:prstGeom>
          <a:noFill/>
        </p:spPr>
        <p:txBody>
          <a:bodyPr wrap="square" lIns="0" tIns="0" rIns="0" bIns="0" rtlCol="0">
            <a:spAutoFit/>
          </a:bodyPr>
          <a:lstStyle/>
          <a:p>
            <a:pPr lvl="0" algn="ctr">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V</a:t>
            </a:r>
            <a:r>
              <a:rPr lang="en-US" sz="2400">
                <a:solidFill>
                  <a:srgbClr val="002060"/>
                </a:solidFill>
                <a:latin typeface="Roboto" panose="02000000000000000000" pitchFamily="2" charset="0"/>
                <a:ea typeface="Roboto" panose="02000000000000000000" pitchFamily="2" charset="0"/>
              </a:rPr>
              <a:t>ẽ, xé dán hình thông tin lên biển báo</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5727047" y="1884857"/>
            <a:ext cx="4503475" cy="3331867"/>
          </a:xfrm>
          <a:prstGeom prst="round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TextBox 6"/>
          <p:cNvSpPr txBox="1"/>
          <p:nvPr/>
        </p:nvSpPr>
        <p:spPr>
          <a:xfrm>
            <a:off x="1508226" y="489697"/>
            <a:ext cx="10158868" cy="584775"/>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LÀM MÔ HÌNH ĐÈN HIỆU VÀ BIỂN BÁO GIAO THÔN</a:t>
            </a:r>
            <a:r>
              <a:rPr lang="en-US" altLang="zh-CN" sz="3200" b="1">
                <a:solidFill>
                  <a:srgbClr val="7030A0"/>
                </a:solidFill>
                <a:latin typeface="Roboto Black" panose="02000000000000000000" pitchFamily="2" charset="0"/>
                <a:ea typeface="Roboto Black" panose="02000000000000000000" pitchFamily="2" charset="0"/>
              </a:rPr>
              <a:t>G</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0" name="Hexagon 6"/>
          <p:cNvSpPr/>
          <p:nvPr/>
        </p:nvSpPr>
        <p:spPr>
          <a:xfrm>
            <a:off x="2443350" y="1884857"/>
            <a:ext cx="1336362" cy="923561"/>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425631"/>
              <a:gd name="connsiteY0" fmla="*/ 593903 h 1190379"/>
              <a:gd name="connsiteX1" fmla="*/ 265101 w 1425631"/>
              <a:gd name="connsiteY1" fmla="*/ 63702 h 1190379"/>
              <a:gd name="connsiteX2" fmla="*/ 1076854 w 1425631"/>
              <a:gd name="connsiteY2" fmla="*/ 63702 h 1190379"/>
              <a:gd name="connsiteX3" fmla="*/ 1425631 w 1425631"/>
              <a:gd name="connsiteY3" fmla="*/ 552304 h 1190379"/>
              <a:gd name="connsiteX4" fmla="*/ 1076854 w 1425631"/>
              <a:gd name="connsiteY4" fmla="*/ 1124104 h 1190379"/>
              <a:gd name="connsiteX5" fmla="*/ 265101 w 1425631"/>
              <a:gd name="connsiteY5" fmla="*/ 1124104 h 1190379"/>
              <a:gd name="connsiteX6" fmla="*/ 0 w 1425631"/>
              <a:gd name="connsiteY6" fmla="*/ 593903 h 1190379"/>
              <a:gd name="connsiteX0" fmla="*/ 0 w 1634823"/>
              <a:gd name="connsiteY0" fmla="*/ 663234 h 1186122"/>
              <a:gd name="connsiteX1" fmla="*/ 474293 w 1634823"/>
              <a:gd name="connsiteY1" fmla="*/ 63702 h 1186122"/>
              <a:gd name="connsiteX2" fmla="*/ 1286046 w 1634823"/>
              <a:gd name="connsiteY2" fmla="*/ 63702 h 1186122"/>
              <a:gd name="connsiteX3" fmla="*/ 1634823 w 1634823"/>
              <a:gd name="connsiteY3" fmla="*/ 552304 h 1186122"/>
              <a:gd name="connsiteX4" fmla="*/ 1286046 w 1634823"/>
              <a:gd name="connsiteY4" fmla="*/ 1124104 h 1186122"/>
              <a:gd name="connsiteX5" fmla="*/ 474293 w 1634823"/>
              <a:gd name="connsiteY5" fmla="*/ 1124104 h 1186122"/>
              <a:gd name="connsiteX6" fmla="*/ 0 w 1634823"/>
              <a:gd name="connsiteY6" fmla="*/ 663234 h 1186122"/>
              <a:gd name="connsiteX0" fmla="*/ 0 w 1732445"/>
              <a:gd name="connsiteY0" fmla="*/ 667551 h 1190437"/>
              <a:gd name="connsiteX1" fmla="*/ 474293 w 1732445"/>
              <a:gd name="connsiteY1" fmla="*/ 68019 h 1190437"/>
              <a:gd name="connsiteX2" fmla="*/ 1286046 w 1732445"/>
              <a:gd name="connsiteY2" fmla="*/ 68019 h 1190437"/>
              <a:gd name="connsiteX3" fmla="*/ 1732445 w 1732445"/>
              <a:gd name="connsiteY3" fmla="*/ 625952 h 1190437"/>
              <a:gd name="connsiteX4" fmla="*/ 1286046 w 1732445"/>
              <a:gd name="connsiteY4" fmla="*/ 1128421 h 1190437"/>
              <a:gd name="connsiteX5" fmla="*/ 474293 w 1732445"/>
              <a:gd name="connsiteY5" fmla="*/ 1128421 h 1190437"/>
              <a:gd name="connsiteX6" fmla="*/ 0 w 1732445"/>
              <a:gd name="connsiteY6" fmla="*/ 667551 h 119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445" h="1190437">
                <a:moveTo>
                  <a:pt x="0" y="667551"/>
                </a:moveTo>
                <a:cubicBezTo>
                  <a:pt x="88367" y="490817"/>
                  <a:pt x="451059" y="426080"/>
                  <a:pt x="474293" y="68019"/>
                </a:cubicBezTo>
                <a:cubicBezTo>
                  <a:pt x="653769" y="-20348"/>
                  <a:pt x="1076354" y="-24970"/>
                  <a:pt x="1286046" y="68019"/>
                </a:cubicBezTo>
                <a:cubicBezTo>
                  <a:pt x="1495738" y="161008"/>
                  <a:pt x="1732445" y="449218"/>
                  <a:pt x="1732445" y="625952"/>
                </a:cubicBezTo>
                <a:cubicBezTo>
                  <a:pt x="1448680" y="802686"/>
                  <a:pt x="1374413" y="951687"/>
                  <a:pt x="1286046" y="1128421"/>
                </a:cubicBezTo>
                <a:cubicBezTo>
                  <a:pt x="1106571" y="1216788"/>
                  <a:pt x="688634" y="1205233"/>
                  <a:pt x="474293" y="1128421"/>
                </a:cubicBezTo>
                <a:cubicBezTo>
                  <a:pt x="259952" y="1051609"/>
                  <a:pt x="0" y="844285"/>
                  <a:pt x="0" y="667551"/>
                </a:cubicBezTo>
                <a:close/>
              </a:path>
            </a:pathLst>
          </a:custGeom>
          <a:solidFill>
            <a:srgbClr val="F6D06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2</a:t>
            </a:r>
          </a:p>
        </p:txBody>
      </p:sp>
    </p:spTree>
    <p:extLst>
      <p:ext uri="{BB962C8B-B14F-4D97-AF65-F5344CB8AC3E}">
        <p14:creationId xmlns:p14="http://schemas.microsoft.com/office/powerpoint/2010/main" val="130538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1"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6702425" y="3526167"/>
            <a:ext cx="3662318"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Gắn biển vào cột</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2961" y="1768710"/>
            <a:ext cx="4260714" cy="3471198"/>
          </a:xfrm>
          <a:prstGeom prst="round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extBox 8"/>
          <p:cNvSpPr txBox="1"/>
          <p:nvPr/>
        </p:nvSpPr>
        <p:spPr>
          <a:xfrm>
            <a:off x="1508226" y="489697"/>
            <a:ext cx="10158868" cy="584775"/>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LÀM MÔ HÌNH ĐÈN HIỆU VÀ BIỂN BÁO GIAO THÔN</a:t>
            </a:r>
            <a:r>
              <a:rPr lang="en-US" altLang="zh-CN" sz="3200" b="1">
                <a:solidFill>
                  <a:srgbClr val="7030A0"/>
                </a:solidFill>
                <a:latin typeface="Roboto Black" panose="02000000000000000000" pitchFamily="2" charset="0"/>
                <a:ea typeface="Roboto Black" panose="02000000000000000000" pitchFamily="2" charset="0"/>
              </a:rPr>
              <a:t>G</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2" name="Hexagon 6"/>
          <p:cNvSpPr/>
          <p:nvPr/>
        </p:nvSpPr>
        <p:spPr>
          <a:xfrm>
            <a:off x="7078942" y="1995418"/>
            <a:ext cx="1336362" cy="923561"/>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425631"/>
              <a:gd name="connsiteY0" fmla="*/ 593903 h 1190379"/>
              <a:gd name="connsiteX1" fmla="*/ 265101 w 1425631"/>
              <a:gd name="connsiteY1" fmla="*/ 63702 h 1190379"/>
              <a:gd name="connsiteX2" fmla="*/ 1076854 w 1425631"/>
              <a:gd name="connsiteY2" fmla="*/ 63702 h 1190379"/>
              <a:gd name="connsiteX3" fmla="*/ 1425631 w 1425631"/>
              <a:gd name="connsiteY3" fmla="*/ 552304 h 1190379"/>
              <a:gd name="connsiteX4" fmla="*/ 1076854 w 1425631"/>
              <a:gd name="connsiteY4" fmla="*/ 1124104 h 1190379"/>
              <a:gd name="connsiteX5" fmla="*/ 265101 w 1425631"/>
              <a:gd name="connsiteY5" fmla="*/ 1124104 h 1190379"/>
              <a:gd name="connsiteX6" fmla="*/ 0 w 1425631"/>
              <a:gd name="connsiteY6" fmla="*/ 593903 h 1190379"/>
              <a:gd name="connsiteX0" fmla="*/ 0 w 1634823"/>
              <a:gd name="connsiteY0" fmla="*/ 663234 h 1186122"/>
              <a:gd name="connsiteX1" fmla="*/ 474293 w 1634823"/>
              <a:gd name="connsiteY1" fmla="*/ 63702 h 1186122"/>
              <a:gd name="connsiteX2" fmla="*/ 1286046 w 1634823"/>
              <a:gd name="connsiteY2" fmla="*/ 63702 h 1186122"/>
              <a:gd name="connsiteX3" fmla="*/ 1634823 w 1634823"/>
              <a:gd name="connsiteY3" fmla="*/ 552304 h 1186122"/>
              <a:gd name="connsiteX4" fmla="*/ 1286046 w 1634823"/>
              <a:gd name="connsiteY4" fmla="*/ 1124104 h 1186122"/>
              <a:gd name="connsiteX5" fmla="*/ 474293 w 1634823"/>
              <a:gd name="connsiteY5" fmla="*/ 1124104 h 1186122"/>
              <a:gd name="connsiteX6" fmla="*/ 0 w 1634823"/>
              <a:gd name="connsiteY6" fmla="*/ 663234 h 1186122"/>
              <a:gd name="connsiteX0" fmla="*/ 0 w 1732445"/>
              <a:gd name="connsiteY0" fmla="*/ 667551 h 1190437"/>
              <a:gd name="connsiteX1" fmla="*/ 474293 w 1732445"/>
              <a:gd name="connsiteY1" fmla="*/ 68019 h 1190437"/>
              <a:gd name="connsiteX2" fmla="*/ 1286046 w 1732445"/>
              <a:gd name="connsiteY2" fmla="*/ 68019 h 1190437"/>
              <a:gd name="connsiteX3" fmla="*/ 1732445 w 1732445"/>
              <a:gd name="connsiteY3" fmla="*/ 625952 h 1190437"/>
              <a:gd name="connsiteX4" fmla="*/ 1286046 w 1732445"/>
              <a:gd name="connsiteY4" fmla="*/ 1128421 h 1190437"/>
              <a:gd name="connsiteX5" fmla="*/ 474293 w 1732445"/>
              <a:gd name="connsiteY5" fmla="*/ 1128421 h 1190437"/>
              <a:gd name="connsiteX6" fmla="*/ 0 w 1732445"/>
              <a:gd name="connsiteY6" fmla="*/ 667551 h 119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445" h="1190437">
                <a:moveTo>
                  <a:pt x="0" y="667551"/>
                </a:moveTo>
                <a:cubicBezTo>
                  <a:pt x="88367" y="490817"/>
                  <a:pt x="451059" y="426080"/>
                  <a:pt x="474293" y="68019"/>
                </a:cubicBezTo>
                <a:cubicBezTo>
                  <a:pt x="653769" y="-20348"/>
                  <a:pt x="1076354" y="-24970"/>
                  <a:pt x="1286046" y="68019"/>
                </a:cubicBezTo>
                <a:cubicBezTo>
                  <a:pt x="1495738" y="161008"/>
                  <a:pt x="1732445" y="449218"/>
                  <a:pt x="1732445" y="625952"/>
                </a:cubicBezTo>
                <a:cubicBezTo>
                  <a:pt x="1448680" y="802686"/>
                  <a:pt x="1374413" y="951687"/>
                  <a:pt x="1286046" y="1128421"/>
                </a:cubicBezTo>
                <a:cubicBezTo>
                  <a:pt x="1106571" y="1216788"/>
                  <a:pt x="688634" y="1205233"/>
                  <a:pt x="474293" y="1128421"/>
                </a:cubicBezTo>
                <a:cubicBezTo>
                  <a:pt x="259952" y="1051609"/>
                  <a:pt x="0" y="844285"/>
                  <a:pt x="0" y="667551"/>
                </a:cubicBezTo>
                <a:close/>
              </a:path>
            </a:pathLst>
          </a:custGeom>
          <a:solidFill>
            <a:srgbClr val="F6D06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3</a:t>
            </a:r>
          </a:p>
        </p:txBody>
      </p:sp>
    </p:spTree>
    <p:extLst>
      <p:ext uri="{BB962C8B-B14F-4D97-AF65-F5344CB8AC3E}">
        <p14:creationId xmlns:p14="http://schemas.microsoft.com/office/powerpoint/2010/main" val="312302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6"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5" name="TextBox 4">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7030A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6420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6702425" y="3526167"/>
            <a:ext cx="3662318"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Gắn biển vào cột</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2961" y="1908211"/>
            <a:ext cx="4260714" cy="3192196"/>
          </a:xfrm>
          <a:prstGeom prst="round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extBox 8"/>
          <p:cNvSpPr txBox="1"/>
          <p:nvPr/>
        </p:nvSpPr>
        <p:spPr>
          <a:xfrm>
            <a:off x="1508226" y="489697"/>
            <a:ext cx="10158868" cy="584775"/>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LÀM MÔ HÌNH ĐÈN HIỆU VÀ BIỂN BÁO GIAO THÔN</a:t>
            </a:r>
            <a:r>
              <a:rPr lang="en-US" altLang="zh-CN" sz="3200" b="1">
                <a:solidFill>
                  <a:srgbClr val="7030A0"/>
                </a:solidFill>
                <a:latin typeface="Roboto Black" panose="02000000000000000000" pitchFamily="2" charset="0"/>
                <a:ea typeface="Roboto Black" panose="02000000000000000000" pitchFamily="2" charset="0"/>
              </a:rPr>
              <a:t>G</a:t>
            </a:r>
            <a:endParaRPr kumimoji="0" lang="en-US" altLang="zh-CN" sz="32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12" name="Hexagon 6"/>
          <p:cNvSpPr/>
          <p:nvPr/>
        </p:nvSpPr>
        <p:spPr>
          <a:xfrm>
            <a:off x="7078942" y="1995418"/>
            <a:ext cx="1336362" cy="923561"/>
          </a:xfrm>
          <a:custGeom>
            <a:avLst/>
            <a:gdLst>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060402"/>
              <a:gd name="connsiteX1" fmla="*/ 265101 w 1341954"/>
              <a:gd name="connsiteY1" fmla="*/ 0 h 1060402"/>
              <a:gd name="connsiteX2" fmla="*/ 1076854 w 1341954"/>
              <a:gd name="connsiteY2" fmla="*/ 0 h 1060402"/>
              <a:gd name="connsiteX3" fmla="*/ 1341954 w 1341954"/>
              <a:gd name="connsiteY3" fmla="*/ 530201 h 1060402"/>
              <a:gd name="connsiteX4" fmla="*/ 1076854 w 1341954"/>
              <a:gd name="connsiteY4" fmla="*/ 1060402 h 1060402"/>
              <a:gd name="connsiteX5" fmla="*/ 265101 w 1341954"/>
              <a:gd name="connsiteY5" fmla="*/ 1060402 h 1060402"/>
              <a:gd name="connsiteX6" fmla="*/ 0 w 1341954"/>
              <a:gd name="connsiteY6" fmla="*/ 530201 h 1060402"/>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30201 h 1126677"/>
              <a:gd name="connsiteX1" fmla="*/ 265101 w 1341954"/>
              <a:gd name="connsiteY1" fmla="*/ 0 h 1126677"/>
              <a:gd name="connsiteX2" fmla="*/ 1076854 w 1341954"/>
              <a:gd name="connsiteY2" fmla="*/ 0 h 1126677"/>
              <a:gd name="connsiteX3" fmla="*/ 1341954 w 1341954"/>
              <a:gd name="connsiteY3" fmla="*/ 530201 h 1126677"/>
              <a:gd name="connsiteX4" fmla="*/ 1076854 w 1341954"/>
              <a:gd name="connsiteY4" fmla="*/ 1060402 h 1126677"/>
              <a:gd name="connsiteX5" fmla="*/ 265101 w 1341954"/>
              <a:gd name="connsiteY5" fmla="*/ 1060402 h 1126677"/>
              <a:gd name="connsiteX6" fmla="*/ 0 w 1341954"/>
              <a:gd name="connsiteY6" fmla="*/ 530201 h 1126677"/>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341954"/>
              <a:gd name="connsiteY0" fmla="*/ 596476 h 1192952"/>
              <a:gd name="connsiteX1" fmla="*/ 265101 w 1341954"/>
              <a:gd name="connsiteY1" fmla="*/ 66275 h 1192952"/>
              <a:gd name="connsiteX2" fmla="*/ 1076854 w 1341954"/>
              <a:gd name="connsiteY2" fmla="*/ 66275 h 1192952"/>
              <a:gd name="connsiteX3" fmla="*/ 1341954 w 1341954"/>
              <a:gd name="connsiteY3" fmla="*/ 596476 h 1192952"/>
              <a:gd name="connsiteX4" fmla="*/ 1076854 w 1341954"/>
              <a:gd name="connsiteY4" fmla="*/ 1126677 h 1192952"/>
              <a:gd name="connsiteX5" fmla="*/ 265101 w 1341954"/>
              <a:gd name="connsiteY5" fmla="*/ 1126677 h 1192952"/>
              <a:gd name="connsiteX6" fmla="*/ 0 w 1341954"/>
              <a:gd name="connsiteY6" fmla="*/ 596476 h 1192952"/>
              <a:gd name="connsiteX0" fmla="*/ 0 w 1425631"/>
              <a:gd name="connsiteY0" fmla="*/ 593903 h 1190379"/>
              <a:gd name="connsiteX1" fmla="*/ 265101 w 1425631"/>
              <a:gd name="connsiteY1" fmla="*/ 63702 h 1190379"/>
              <a:gd name="connsiteX2" fmla="*/ 1076854 w 1425631"/>
              <a:gd name="connsiteY2" fmla="*/ 63702 h 1190379"/>
              <a:gd name="connsiteX3" fmla="*/ 1425631 w 1425631"/>
              <a:gd name="connsiteY3" fmla="*/ 552304 h 1190379"/>
              <a:gd name="connsiteX4" fmla="*/ 1076854 w 1425631"/>
              <a:gd name="connsiteY4" fmla="*/ 1124104 h 1190379"/>
              <a:gd name="connsiteX5" fmla="*/ 265101 w 1425631"/>
              <a:gd name="connsiteY5" fmla="*/ 1124104 h 1190379"/>
              <a:gd name="connsiteX6" fmla="*/ 0 w 1425631"/>
              <a:gd name="connsiteY6" fmla="*/ 593903 h 1190379"/>
              <a:gd name="connsiteX0" fmla="*/ 0 w 1634823"/>
              <a:gd name="connsiteY0" fmla="*/ 663234 h 1186122"/>
              <a:gd name="connsiteX1" fmla="*/ 474293 w 1634823"/>
              <a:gd name="connsiteY1" fmla="*/ 63702 h 1186122"/>
              <a:gd name="connsiteX2" fmla="*/ 1286046 w 1634823"/>
              <a:gd name="connsiteY2" fmla="*/ 63702 h 1186122"/>
              <a:gd name="connsiteX3" fmla="*/ 1634823 w 1634823"/>
              <a:gd name="connsiteY3" fmla="*/ 552304 h 1186122"/>
              <a:gd name="connsiteX4" fmla="*/ 1286046 w 1634823"/>
              <a:gd name="connsiteY4" fmla="*/ 1124104 h 1186122"/>
              <a:gd name="connsiteX5" fmla="*/ 474293 w 1634823"/>
              <a:gd name="connsiteY5" fmla="*/ 1124104 h 1186122"/>
              <a:gd name="connsiteX6" fmla="*/ 0 w 1634823"/>
              <a:gd name="connsiteY6" fmla="*/ 663234 h 1186122"/>
              <a:gd name="connsiteX0" fmla="*/ 0 w 1732445"/>
              <a:gd name="connsiteY0" fmla="*/ 667551 h 1190437"/>
              <a:gd name="connsiteX1" fmla="*/ 474293 w 1732445"/>
              <a:gd name="connsiteY1" fmla="*/ 68019 h 1190437"/>
              <a:gd name="connsiteX2" fmla="*/ 1286046 w 1732445"/>
              <a:gd name="connsiteY2" fmla="*/ 68019 h 1190437"/>
              <a:gd name="connsiteX3" fmla="*/ 1732445 w 1732445"/>
              <a:gd name="connsiteY3" fmla="*/ 625952 h 1190437"/>
              <a:gd name="connsiteX4" fmla="*/ 1286046 w 1732445"/>
              <a:gd name="connsiteY4" fmla="*/ 1128421 h 1190437"/>
              <a:gd name="connsiteX5" fmla="*/ 474293 w 1732445"/>
              <a:gd name="connsiteY5" fmla="*/ 1128421 h 1190437"/>
              <a:gd name="connsiteX6" fmla="*/ 0 w 1732445"/>
              <a:gd name="connsiteY6" fmla="*/ 667551 h 119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445" h="1190437">
                <a:moveTo>
                  <a:pt x="0" y="667551"/>
                </a:moveTo>
                <a:cubicBezTo>
                  <a:pt x="88367" y="490817"/>
                  <a:pt x="451059" y="426080"/>
                  <a:pt x="474293" y="68019"/>
                </a:cubicBezTo>
                <a:cubicBezTo>
                  <a:pt x="653769" y="-20348"/>
                  <a:pt x="1076354" y="-24970"/>
                  <a:pt x="1286046" y="68019"/>
                </a:cubicBezTo>
                <a:cubicBezTo>
                  <a:pt x="1495738" y="161008"/>
                  <a:pt x="1732445" y="449218"/>
                  <a:pt x="1732445" y="625952"/>
                </a:cubicBezTo>
                <a:cubicBezTo>
                  <a:pt x="1448680" y="802686"/>
                  <a:pt x="1374413" y="951687"/>
                  <a:pt x="1286046" y="1128421"/>
                </a:cubicBezTo>
                <a:cubicBezTo>
                  <a:pt x="1106571" y="1216788"/>
                  <a:pt x="688634" y="1205233"/>
                  <a:pt x="474293" y="1128421"/>
                </a:cubicBezTo>
                <a:cubicBezTo>
                  <a:pt x="259952" y="1051609"/>
                  <a:pt x="0" y="844285"/>
                  <a:pt x="0" y="667551"/>
                </a:cubicBezTo>
                <a:close/>
              </a:path>
            </a:pathLst>
          </a:custGeom>
          <a:solidFill>
            <a:srgbClr val="F6D06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4</a:t>
            </a:r>
          </a:p>
        </p:txBody>
      </p:sp>
    </p:spTree>
    <p:extLst>
      <p:ext uri="{BB962C8B-B14F-4D97-AF65-F5344CB8AC3E}">
        <p14:creationId xmlns:p14="http://schemas.microsoft.com/office/powerpoint/2010/main" val="131730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6"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375760" y="1574433"/>
            <a:ext cx="4104471" cy="4674741"/>
          </a:xfrm>
          <a:prstGeom prst="roundRect">
            <a:avLst/>
          </a:prstGeom>
          <a:solidFill>
            <a:srgbClr val="F6D06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p:cNvSpPr/>
          <p:nvPr/>
        </p:nvSpPr>
        <p:spPr>
          <a:xfrm>
            <a:off x="6551404" y="1574434"/>
            <a:ext cx="4104471" cy="4674741"/>
          </a:xfrm>
          <a:prstGeom prst="roundRect">
            <a:avLst/>
          </a:prstGeom>
          <a:solidFill>
            <a:srgbClr val="F6D06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rPr>
              <a:t>KIỂM TRA VÀ ĐIỀU CHỈNH </a:t>
            </a:r>
          </a:p>
        </p:txBody>
      </p:sp>
      <p:sp>
        <p:nvSpPr>
          <p:cNvPr id="4" name="TextBox 3">
            <a:extLst>
              <a:ext uri="{FF2B5EF4-FFF2-40B4-BE49-F238E27FC236}">
                <a16:creationId xmlns:a16="http://schemas.microsoft.com/office/drawing/2014/main" id="{3050298F-436E-3C34-55F8-7C8982CABA69}"/>
              </a:ext>
            </a:extLst>
          </p:cNvPr>
          <p:cNvSpPr txBox="1"/>
          <p:nvPr/>
        </p:nvSpPr>
        <p:spPr>
          <a:xfrm>
            <a:off x="6897035" y="1770669"/>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11986" r="20230"/>
          <a:stretch/>
        </p:blipFill>
        <p:spPr>
          <a:xfrm>
            <a:off x="1476628" y="1754937"/>
            <a:ext cx="3902733" cy="4313732"/>
          </a:xfrm>
          <a:prstGeom prst="roundRect">
            <a:avLst>
              <a:gd name="adj" fmla="val 19841"/>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5" y="0"/>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2" name="TextBox 11"/>
          <p:cNvSpPr txBox="1"/>
          <p:nvPr/>
        </p:nvSpPr>
        <p:spPr>
          <a:xfrm>
            <a:off x="6720103" y="2588364"/>
            <a:ext cx="3767072" cy="1323439"/>
          </a:xfrm>
          <a:prstGeom prst="rect">
            <a:avLst/>
          </a:prstGeom>
          <a:noFill/>
        </p:spPr>
        <p:txBody>
          <a:bodyPr wrap="square" rtlCol="0">
            <a:spAutoFit/>
          </a:bodyPr>
          <a:lstStyle/>
          <a:p>
            <a:pPr lvl="0" algn="just">
              <a:defRPr/>
            </a:pPr>
            <a:r>
              <a:rPr kumimoji="0" lang="vi-VN" altLang="zh-CN" sz="32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sym typeface="Wingdings" panose="05000000000000000000" pitchFamily="2" charset="2"/>
              </a:rPr>
              <a:t></a:t>
            </a: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lang="vi-VN" altLang="zh-CN" sz="2400">
                <a:solidFill>
                  <a:srgbClr val="7030A0"/>
                </a:solidFill>
                <a:latin typeface="Roboto" panose="02000000000000000000" pitchFamily="2" charset="0"/>
                <a:ea typeface="Roboto" panose="02000000000000000000" pitchFamily="2" charset="0"/>
              </a:rPr>
              <a:t>Màu sắc, hình dạng thể hiện đúng ý nghĩa</a:t>
            </a:r>
            <a:r>
              <a:rPr lang="en-US" altLang="zh-CN" sz="2400">
                <a:solidFill>
                  <a:srgbClr val="7030A0"/>
                </a:solidFill>
                <a:latin typeface="Roboto" panose="02000000000000000000" pitchFamily="2" charset="0"/>
                <a:ea typeface="Roboto" panose="02000000000000000000" pitchFamily="2" charset="0"/>
              </a:rPr>
              <a:t> </a:t>
            </a:r>
            <a:r>
              <a:rPr lang="vi-VN" altLang="zh-CN" sz="2400">
                <a:solidFill>
                  <a:srgbClr val="7030A0"/>
                </a:solidFill>
                <a:latin typeface="Roboto" panose="02000000000000000000" pitchFamily="2" charset="0"/>
                <a:ea typeface="Roboto" panose="02000000000000000000" pitchFamily="2" charset="0"/>
              </a:rPr>
              <a:t>của đèn hiệu, biển báo giao thông</a:t>
            </a:r>
          </a:p>
        </p:txBody>
      </p:sp>
      <p:sp>
        <p:nvSpPr>
          <p:cNvPr id="18" name="TextBox 17"/>
          <p:cNvSpPr txBox="1"/>
          <p:nvPr/>
        </p:nvSpPr>
        <p:spPr>
          <a:xfrm>
            <a:off x="6761501" y="4126381"/>
            <a:ext cx="3684276" cy="954107"/>
          </a:xfrm>
          <a:prstGeom prst="rect">
            <a:avLst/>
          </a:prstGeom>
          <a:noFill/>
        </p:spPr>
        <p:txBody>
          <a:bodyPr wrap="square" rtlCol="0">
            <a:spAutoFit/>
          </a:bodyPr>
          <a:lstStyle/>
          <a:p>
            <a:pPr lvl="0" algn="just">
              <a:defRPr/>
            </a:pPr>
            <a:r>
              <a:rPr lang="vi-VN" altLang="zh-CN" sz="3200">
                <a:solidFill>
                  <a:schemeClr val="bg1"/>
                </a:solidFill>
                <a:latin typeface="Roboto" panose="02000000000000000000" pitchFamily="2" charset="0"/>
                <a:ea typeface="Roboto" panose="02000000000000000000" pitchFamily="2" charset="0"/>
                <a:sym typeface="Wingdings" panose="05000000000000000000" pitchFamily="2" charset="2"/>
              </a:rPr>
              <a:t></a:t>
            </a:r>
            <a:r>
              <a:rPr kumimoji="0" lang="vi-VN" altLang="zh-C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sym typeface="Wingdings" panose="05000000000000000000" pitchFamily="2" charset="2"/>
              </a:rPr>
              <a:t> </a:t>
            </a:r>
            <a:r>
              <a:rPr lang="vi-VN" altLang="zh-CN" sz="2400">
                <a:solidFill>
                  <a:srgbClr val="7030A0"/>
                </a:solidFill>
                <a:latin typeface="Roboto" panose="02000000000000000000" pitchFamily="2" charset="0"/>
                <a:ea typeface="Roboto" panose="02000000000000000000" pitchFamily="2" charset="0"/>
              </a:rPr>
              <a:t>Bền, đẹp, có thể sử dụng nhiều lần</a:t>
            </a:r>
          </a:p>
        </p:txBody>
      </p:sp>
    </p:spTree>
    <p:extLst>
      <p:ext uri="{BB962C8B-B14F-4D97-AF65-F5344CB8AC3E}">
        <p14:creationId xmlns:p14="http://schemas.microsoft.com/office/powerpoint/2010/main" val="927835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6" presetClass="entr" presetSubtype="16"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circle(in)">
                                      <p:cBhvr>
                                        <p:cTn id="14" dur="2000"/>
                                        <p:tgtEl>
                                          <p:spTgt spid="1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 grpId="0"/>
      <p:bldP spid="12"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752196" y="167641"/>
            <a:ext cx="8004990" cy="1077218"/>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TRẢI NGHIỆM THAM GIA GIAO THÔNG ĐÚNG CÁCH AN TOÀN</a:t>
            </a:r>
            <a:endPar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endParaRPr>
          </a:p>
        </p:txBody>
      </p:sp>
      <p:sp>
        <p:nvSpPr>
          <p:cNvPr id="19" name="TextBox 18">
            <a:extLst>
              <a:ext uri="{FF2B5EF4-FFF2-40B4-BE49-F238E27FC236}">
                <a16:creationId xmlns:a16="http://schemas.microsoft.com/office/drawing/2014/main" id="{F47EDC76-93E4-69B2-B3EB-FFBB9F9285CB}"/>
              </a:ext>
            </a:extLst>
          </p:cNvPr>
          <p:cNvSpPr txBox="1"/>
          <p:nvPr/>
        </p:nvSpPr>
        <p:spPr>
          <a:xfrm>
            <a:off x="577598" y="6098577"/>
            <a:ext cx="10728690"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lang="vi-VN" sz="2400">
                <a:solidFill>
                  <a:srgbClr val="7030A0"/>
                </a:solidFill>
                <a:latin typeface="Roboto" panose="02000000000000000000" pitchFamily="2" charset="0"/>
                <a:ea typeface="Roboto" panose="02000000000000000000" pitchFamily="2" charset="0"/>
              </a:rPr>
              <a:t>Giới thiệu mô hình biển báo hoặc đèn hiệu giao thông của em hoặc</a:t>
            </a:r>
            <a:r>
              <a:rPr lang="en-US" sz="2400">
                <a:solidFill>
                  <a:srgbClr val="7030A0"/>
                </a:solidFill>
                <a:latin typeface="Roboto" panose="02000000000000000000" pitchFamily="2" charset="0"/>
                <a:ea typeface="Roboto" panose="02000000000000000000" pitchFamily="2" charset="0"/>
              </a:rPr>
              <a:t> </a:t>
            </a:r>
            <a:r>
              <a:rPr lang="vi-VN" sz="2400">
                <a:solidFill>
                  <a:srgbClr val="7030A0"/>
                </a:solidFill>
                <a:latin typeface="Roboto" panose="02000000000000000000" pitchFamily="2" charset="0"/>
                <a:ea typeface="Roboto" panose="02000000000000000000" pitchFamily="2" charset="0"/>
              </a:rPr>
              <a:t>nhóm em</a:t>
            </a:r>
            <a:endParaRPr kumimoji="0" lang="en-US" sz="28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3244"/>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1114" y="1289819"/>
            <a:ext cx="6068491" cy="4521738"/>
          </a:xfrm>
          <a:prstGeom prst="roundRect">
            <a:avLst>
              <a:gd name="adj" fmla="val 19841"/>
            </a:avLst>
          </a:prstGeom>
          <a:ln>
            <a:noFill/>
          </a:ln>
          <a:effectLst>
            <a:outerShdw blurRad="107950" dist="12700" dir="5400000" algn="ctr">
              <a:srgbClr val="000000"/>
            </a:outerShdw>
          </a:effectLst>
        </p:spPr>
      </p:pic>
      <p:pic>
        <p:nvPicPr>
          <p:cNvPr id="16" name="Picture 15"/>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7305" b="89940" l="7317" r="89951">
                        <a14:foregroundMark x1="16195" y1="12335" x2="15415" y2="20120"/>
                        <a14:foregroundMark x1="18732" y1="82156" x2="18732" y2="86826"/>
                        <a14:foregroundMark x1="17659" y1="82156" x2="18732" y2="84072"/>
                        <a14:foregroundMark x1="16195" y1="83832" x2="20976" y2="81796"/>
                        <a14:foregroundMark x1="15415" y1="83114" x2="14634" y2="82754"/>
                        <a14:foregroundMark x1="40195" y1="86467" x2="44195" y2="83832"/>
                        <a14:foregroundMark x1="39902" y1="31257" x2="45171" y2="42635"/>
                        <a14:foregroundMark x1="38927" y1="85509" x2="42146" y2="81796"/>
                        <a14:foregroundMark x1="57561" y1="33533" x2="65951" y2="40599"/>
                        <a14:foregroundMark x1="41463" y1="51377" x2="41463" y2="79760"/>
                        <a14:foregroundMark x1="59610" y1="82754" x2="64878" y2="84790"/>
                        <a14:foregroundMark x1="61854" y1="88503" x2="65659" y2="87186"/>
                        <a14:foregroundMark x1="81073" y1="29222" x2="81073" y2="45988"/>
                        <a14:foregroundMark x1="82049" y1="30539" x2="88098" y2="41677"/>
                        <a14:foregroundMark x1="81268" y1="79401" x2="81268" y2="86467"/>
                        <a14:foregroundMark x1="78244" y1="83473" x2="79317" y2="87545"/>
                        <a14:foregroundMark x1="44195" y1="87784" x2="41463" y2="88503"/>
                      </a14:backgroundRemoval>
                    </a14:imgEffect>
                  </a14:imgLayer>
                </a14:imgProps>
              </a:ext>
              <a:ext uri="{28A0092B-C50C-407E-A947-70E740481C1C}">
                <a14:useLocalDpi xmlns:a14="http://schemas.microsoft.com/office/drawing/2010/main" val="0"/>
              </a:ext>
            </a:extLst>
          </a:blip>
          <a:srcRect l="27773" t="24601" r="50078" b="6325"/>
          <a:stretch/>
        </p:blipFill>
        <p:spPr>
          <a:xfrm>
            <a:off x="5467691" y="1664838"/>
            <a:ext cx="814776" cy="1903749"/>
          </a:xfrm>
          <a:prstGeom prst="roundRect">
            <a:avLst/>
          </a:prstGeom>
          <a:effectLst/>
        </p:spPr>
      </p:pic>
      <p:pic>
        <p:nvPicPr>
          <p:cNvPr id="17" name="Picture 16"/>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7305" b="89940" l="7317" r="89951">
                        <a14:foregroundMark x1="16195" y1="12335" x2="15415" y2="20120"/>
                        <a14:foregroundMark x1="18732" y1="82156" x2="18732" y2="86826"/>
                        <a14:foregroundMark x1="17659" y1="82156" x2="18732" y2="84072"/>
                        <a14:foregroundMark x1="16195" y1="83832" x2="20976" y2="81796"/>
                        <a14:foregroundMark x1="15415" y1="83114" x2="14634" y2="82754"/>
                        <a14:foregroundMark x1="40195" y1="86467" x2="44195" y2="83832"/>
                        <a14:foregroundMark x1="39902" y1="31257" x2="45171" y2="42635"/>
                        <a14:foregroundMark x1="38927" y1="85509" x2="42146" y2="81796"/>
                        <a14:foregroundMark x1="57561" y1="33533" x2="65951" y2="40599"/>
                        <a14:foregroundMark x1="41463" y1="51377" x2="41463" y2="79760"/>
                        <a14:foregroundMark x1="59610" y1="82754" x2="64878" y2="84790"/>
                        <a14:foregroundMark x1="61854" y1="88503" x2="65659" y2="87186"/>
                        <a14:foregroundMark x1="81073" y1="29222" x2="81073" y2="45988"/>
                        <a14:foregroundMark x1="82049" y1="30539" x2="88098" y2="41677"/>
                        <a14:foregroundMark x1="81268" y1="79401" x2="81268" y2="86467"/>
                        <a14:foregroundMark x1="78244" y1="83473" x2="79317" y2="87545"/>
                        <a14:foregroundMark x1="44195" y1="87784" x2="41463" y2="88503"/>
                      </a14:backgroundRemoval>
                    </a14:imgEffect>
                  </a14:imgLayer>
                </a14:imgProps>
              </a:ext>
              <a:ext uri="{28A0092B-C50C-407E-A947-70E740481C1C}">
                <a14:useLocalDpi xmlns:a14="http://schemas.microsoft.com/office/drawing/2010/main" val="0"/>
              </a:ext>
            </a:extLst>
          </a:blip>
          <a:srcRect l="50514" t="25949" r="27254" b="4977"/>
          <a:stretch/>
        </p:blipFill>
        <p:spPr>
          <a:xfrm>
            <a:off x="5411096" y="4051318"/>
            <a:ext cx="817848" cy="1903749"/>
          </a:xfrm>
          <a:prstGeom prst="roundRect">
            <a:avLst/>
          </a:prstGeom>
          <a:effectLst/>
        </p:spPr>
      </p:pic>
      <p:pic>
        <p:nvPicPr>
          <p:cNvPr id="18" name="Picture 17"/>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7305" b="89940" l="7317" r="89951">
                        <a14:foregroundMark x1="16195" y1="12335" x2="15415" y2="20120"/>
                        <a14:foregroundMark x1="18732" y1="82156" x2="18732" y2="86826"/>
                        <a14:foregroundMark x1="17659" y1="82156" x2="18732" y2="84072"/>
                        <a14:foregroundMark x1="16195" y1="83832" x2="20976" y2="81796"/>
                        <a14:foregroundMark x1="15415" y1="83114" x2="14634" y2="82754"/>
                        <a14:foregroundMark x1="40195" y1="86467" x2="44195" y2="83832"/>
                        <a14:foregroundMark x1="39902" y1="31257" x2="45171" y2="42635"/>
                        <a14:foregroundMark x1="38927" y1="85509" x2="42146" y2="81796"/>
                        <a14:foregroundMark x1="57561" y1="33533" x2="65951" y2="40599"/>
                        <a14:foregroundMark x1="41463" y1="51377" x2="41463" y2="79760"/>
                        <a14:foregroundMark x1="59610" y1="82754" x2="64878" y2="84790"/>
                        <a14:foregroundMark x1="61854" y1="88503" x2="65659" y2="87186"/>
                        <a14:foregroundMark x1="81073" y1="29222" x2="81073" y2="45988"/>
                        <a14:foregroundMark x1="82049" y1="30539" x2="88098" y2="41677"/>
                        <a14:foregroundMark x1="81268" y1="79401" x2="81268" y2="86467"/>
                        <a14:foregroundMark x1="78244" y1="83473" x2="79317" y2="87545"/>
                        <a14:foregroundMark x1="44195" y1="87784" x2="41463" y2="88503"/>
                      </a14:backgroundRemoval>
                    </a14:imgEffect>
                  </a14:imgLayer>
                </a14:imgProps>
              </a:ext>
              <a:ext uri="{28A0092B-C50C-407E-A947-70E740481C1C}">
                <a14:useLocalDpi xmlns:a14="http://schemas.microsoft.com/office/drawing/2010/main" val="0"/>
              </a:ext>
            </a:extLst>
          </a:blip>
          <a:srcRect l="67918" t="25949" r="6298" b="4977"/>
          <a:stretch/>
        </p:blipFill>
        <p:spPr>
          <a:xfrm>
            <a:off x="2653019" y="3171199"/>
            <a:ext cx="948505" cy="1903749"/>
          </a:xfrm>
          <a:prstGeom prst="roundRect">
            <a:avLst/>
          </a:prstGeom>
          <a:effectLst/>
        </p:spPr>
      </p:pic>
    </p:spTree>
    <p:extLst>
      <p:ext uri="{BB962C8B-B14F-4D97-AF65-F5344CB8AC3E}">
        <p14:creationId xmlns:p14="http://schemas.microsoft.com/office/powerpoint/2010/main" val="3255673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6"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ircle(in)">
                                      <p:cBhvr>
                                        <p:cTn id="10" dur="2000"/>
                                        <p:tgtEl>
                                          <p:spTgt spid="14"/>
                                        </p:tgtEl>
                                      </p:cBhvr>
                                    </p:animEffect>
                                  </p:childTnLst>
                                </p:cTn>
                              </p:par>
                              <p:par>
                                <p:cTn id="11" presetID="6" presetClass="entr" presetSubtype="16"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par>
                                <p:cTn id="14" presetID="6" presetClass="entr" presetSubtype="16"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ircle(in)">
                                      <p:cBhvr>
                                        <p:cTn id="16" dur="2000"/>
                                        <p:tgtEl>
                                          <p:spTgt spid="17"/>
                                        </p:tgtEl>
                                      </p:cBhvr>
                                    </p:animEffect>
                                  </p:childTnLst>
                                </p:cTn>
                              </p:par>
                              <p:par>
                                <p:cTn id="17" presetID="6"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ircle(in)">
                                      <p:cBhvr>
                                        <p:cTn id="19" dur="2000"/>
                                        <p:tgtEl>
                                          <p:spTgt spid="18"/>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902805" y="291431"/>
            <a:ext cx="8004990" cy="1077218"/>
          </a:xfrm>
          <a:prstGeom prst="rect">
            <a:avLst/>
          </a:prstGeom>
          <a:noFill/>
        </p:spPr>
        <p:txBody>
          <a:bodyPr wrap="square" rtlCol="0">
            <a:spAutoFit/>
          </a:bodyPr>
          <a:lstStyle/>
          <a:p>
            <a:pPr lvl="0" algn="ctr">
              <a:defRPr/>
            </a:pPr>
            <a:r>
              <a:rPr lang="vi-VN" altLang="zh-CN" sz="3200" b="1">
                <a:solidFill>
                  <a:srgbClr val="7030A0"/>
                </a:solidFill>
                <a:latin typeface="Roboto Black" panose="02000000000000000000" pitchFamily="2" charset="0"/>
                <a:ea typeface="Roboto Black" panose="02000000000000000000" pitchFamily="2" charset="0"/>
              </a:rPr>
              <a:t>TRẢI NGHIỆM THAM GIA GIAO THÔNG ĐÚNG CÁCH AN TOÀN</a:t>
            </a:r>
            <a:endPar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endParaRPr>
          </a:p>
        </p:txBody>
      </p:sp>
      <p:sp>
        <p:nvSpPr>
          <p:cNvPr id="19" name="TextBox 18">
            <a:extLst>
              <a:ext uri="{FF2B5EF4-FFF2-40B4-BE49-F238E27FC236}">
                <a16:creationId xmlns:a16="http://schemas.microsoft.com/office/drawing/2014/main" id="{F47EDC76-93E4-69B2-B3EB-FFBB9F9285CB}"/>
              </a:ext>
            </a:extLst>
          </p:cNvPr>
          <p:cNvSpPr txBox="1"/>
          <p:nvPr/>
        </p:nvSpPr>
        <p:spPr>
          <a:xfrm>
            <a:off x="3259914" y="5894255"/>
            <a:ext cx="5701206"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 </a:t>
            </a:r>
            <a:r>
              <a:rPr lang="vi-VN" sz="2400">
                <a:solidFill>
                  <a:srgbClr val="7030A0"/>
                </a:solidFill>
                <a:latin typeface="Roboto" panose="02000000000000000000" pitchFamily="2" charset="0"/>
                <a:ea typeface="Roboto" panose="02000000000000000000" pitchFamily="2" charset="0"/>
              </a:rPr>
              <a:t>Đóng vai người tham gia giao thông và chia sẻ cách tham gia giao thông</a:t>
            </a:r>
            <a:r>
              <a:rPr lang="en-US" sz="2400">
                <a:solidFill>
                  <a:srgbClr val="7030A0"/>
                </a:solidFill>
                <a:latin typeface="Roboto" panose="02000000000000000000" pitchFamily="2" charset="0"/>
                <a:ea typeface="Roboto" panose="02000000000000000000" pitchFamily="2" charset="0"/>
              </a:rPr>
              <a:t> </a:t>
            </a:r>
            <a:r>
              <a:rPr lang="vi-VN" sz="2400">
                <a:solidFill>
                  <a:srgbClr val="7030A0"/>
                </a:solidFill>
                <a:latin typeface="Roboto" panose="02000000000000000000" pitchFamily="2" charset="0"/>
                <a:ea typeface="Roboto" panose="02000000000000000000" pitchFamily="2" charset="0"/>
              </a:rPr>
              <a:t>an toàn</a:t>
            </a:r>
            <a:endParaRPr kumimoji="0" lang="en-US" sz="28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3244"/>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4" name="Picture 13"/>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258" b="99079" l="11705" r="78499"/>
                    </a14:imgEffect>
                  </a14:imgLayer>
                </a14:imgProps>
              </a:ext>
              <a:ext uri="{28A0092B-C50C-407E-A947-70E740481C1C}">
                <a14:useLocalDpi xmlns:a14="http://schemas.microsoft.com/office/drawing/2010/main" val="0"/>
              </a:ext>
            </a:extLst>
          </a:blip>
          <a:srcRect l="11986" r="20230"/>
          <a:stretch/>
        </p:blipFill>
        <p:spPr>
          <a:xfrm>
            <a:off x="3400949" y="1153059"/>
            <a:ext cx="4289470" cy="4741196"/>
          </a:xfrm>
          <a:prstGeom prst="roundRect">
            <a:avLst>
              <a:gd name="adj" fmla="val 19841"/>
            </a:avLst>
          </a:prstGeom>
          <a:ln>
            <a:noFill/>
          </a:ln>
          <a:effectLst>
            <a:outerShdw blurRad="107950" dist="12700" dir="5400000" algn="ctr">
              <a:srgbClr val="000000"/>
            </a:outerShdw>
          </a:effectLst>
        </p:spPr>
      </p:pic>
    </p:spTree>
    <p:extLst>
      <p:ext uri="{BB962C8B-B14F-4D97-AF65-F5344CB8AC3E}">
        <p14:creationId xmlns:p14="http://schemas.microsoft.com/office/powerpoint/2010/main" val="13885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6"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ircle(in)">
                                      <p:cBhvr>
                                        <p:cTn id="10" dur="20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1643602" y="1392414"/>
            <a:ext cx="8741906" cy="4535050"/>
          </a:xfrm>
          <a:prstGeom prst="rect">
            <a:avLst/>
          </a:prstGeom>
          <a:effectLst>
            <a:outerShdw blurRad="63500" sx="102000" sy="102000" algn="ctr" rotWithShape="0">
              <a:prstClr val="black">
                <a:alpha val="40000"/>
              </a:prstClr>
            </a:outerShdw>
          </a:effectLst>
        </p:spPr>
      </p:pic>
      <p:pic>
        <p:nvPicPr>
          <p:cNvPr id="22" name="Picture 21"/>
          <p:cNvPicPr>
            <a:picLocks noChangeAspect="1"/>
          </p:cNvPicPr>
          <p:nvPr/>
        </p:nvPicPr>
        <p:blipFill rotWithShape="1">
          <a:blip r:embed="rId4"/>
          <a:srcRect l="6827" t="7035" r="5654" b="3542"/>
          <a:stretch/>
        </p:blipFill>
        <p:spPr>
          <a:xfrm>
            <a:off x="6441832" y="3580881"/>
            <a:ext cx="868595" cy="868595"/>
          </a:xfrm>
          <a:prstGeom prst="ellipse">
            <a:avLst/>
          </a:prstGeom>
        </p:spPr>
      </p:pic>
      <p:pic>
        <p:nvPicPr>
          <p:cNvPr id="23" name="Picture 22"/>
          <p:cNvPicPr>
            <a:picLocks noChangeAspect="1"/>
          </p:cNvPicPr>
          <p:nvPr/>
        </p:nvPicPr>
        <p:blipFill rotWithShape="1">
          <a:blip r:embed="rId5"/>
          <a:srcRect l="9571" t="6413" r="10420" b="6660"/>
          <a:stretch/>
        </p:blipFill>
        <p:spPr>
          <a:xfrm>
            <a:off x="7514926" y="4449476"/>
            <a:ext cx="848933" cy="848933"/>
          </a:xfrm>
          <a:prstGeom prst="ellipse">
            <a:avLst/>
          </a:prstGeom>
        </p:spPr>
      </p:pic>
      <p:pic>
        <p:nvPicPr>
          <p:cNvPr id="24" name="Picture 23"/>
          <p:cNvPicPr>
            <a:picLocks noChangeAspect="1"/>
          </p:cNvPicPr>
          <p:nvPr/>
        </p:nvPicPr>
        <p:blipFill rotWithShape="1">
          <a:blip r:embed="rId6"/>
          <a:srcRect l="5642" t="6399" r="6278" b="6897"/>
          <a:stretch/>
        </p:blipFill>
        <p:spPr>
          <a:xfrm>
            <a:off x="8772856" y="4449476"/>
            <a:ext cx="878797" cy="878797"/>
          </a:xfrm>
          <a:prstGeom prst="ellipse">
            <a:avLst/>
          </a:prstGeom>
        </p:spPr>
      </p:pic>
      <p:sp>
        <p:nvSpPr>
          <p:cNvPr id="3" name="TextBox 2"/>
          <p:cNvSpPr txBox="1"/>
          <p:nvPr/>
        </p:nvSpPr>
        <p:spPr>
          <a:xfrm>
            <a:off x="3586607" y="400708"/>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rPr>
              <a:t>ĐÁNH GIÁ SẢN PHẨM</a:t>
            </a:r>
            <a:endParaRPr kumimoji="0" lang="vi-VN" altLang="zh-CN"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6581462" y="1417430"/>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6" name="TextBox 15"/>
          <p:cNvSpPr txBox="1"/>
          <p:nvPr/>
        </p:nvSpPr>
        <p:spPr>
          <a:xfrm>
            <a:off x="2425424" y="3476845"/>
            <a:ext cx="3517474" cy="1015663"/>
          </a:xfrm>
          <a:prstGeom prst="rect">
            <a:avLst/>
          </a:prstGeom>
          <a:noFill/>
        </p:spPr>
        <p:txBody>
          <a:bodyPr wrap="square" rtlCol="0">
            <a:spAutoFit/>
          </a:bodyPr>
          <a:lstStyle/>
          <a:p>
            <a:pPr lvl="0" algn="just">
              <a:defRPr/>
            </a:pPr>
            <a:r>
              <a:rPr lang="vi-VN" altLang="zh-CN" sz="2000">
                <a:solidFill>
                  <a:srgbClr val="7030A0"/>
                </a:solidFill>
                <a:latin typeface="Roboto" panose="02000000000000000000" pitchFamily="2" charset="0"/>
                <a:ea typeface="Roboto" panose="02000000000000000000" pitchFamily="2" charset="0"/>
              </a:rPr>
              <a:t>Màu sắc, hình dạng thể hiện đúng ý nghĩa</a:t>
            </a:r>
            <a:r>
              <a:rPr lang="en-US" altLang="zh-CN" sz="2000">
                <a:solidFill>
                  <a:srgbClr val="7030A0"/>
                </a:solidFill>
                <a:latin typeface="Roboto" panose="02000000000000000000" pitchFamily="2" charset="0"/>
                <a:ea typeface="Roboto" panose="02000000000000000000" pitchFamily="2" charset="0"/>
              </a:rPr>
              <a:t> </a:t>
            </a:r>
            <a:r>
              <a:rPr lang="vi-VN" altLang="zh-CN" sz="2000">
                <a:solidFill>
                  <a:srgbClr val="7030A0"/>
                </a:solidFill>
                <a:latin typeface="Roboto" panose="02000000000000000000" pitchFamily="2" charset="0"/>
                <a:ea typeface="Roboto" panose="02000000000000000000" pitchFamily="2" charset="0"/>
              </a:rPr>
              <a:t>của đèn hiệu, biển báo giao thông</a:t>
            </a:r>
          </a:p>
        </p:txBody>
      </p:sp>
      <p:sp>
        <p:nvSpPr>
          <p:cNvPr id="17" name="TextBox 16"/>
          <p:cNvSpPr txBox="1"/>
          <p:nvPr/>
        </p:nvSpPr>
        <p:spPr>
          <a:xfrm>
            <a:off x="2440830" y="4685958"/>
            <a:ext cx="3517474" cy="707886"/>
          </a:xfrm>
          <a:prstGeom prst="rect">
            <a:avLst/>
          </a:prstGeom>
          <a:noFill/>
        </p:spPr>
        <p:txBody>
          <a:bodyPr wrap="square" rtlCol="0">
            <a:spAutoFit/>
          </a:bodyPr>
          <a:lstStyle/>
          <a:p>
            <a:pPr lvl="0" algn="just">
              <a:defRPr/>
            </a:pPr>
            <a:r>
              <a:rPr lang="vi-VN" altLang="zh-CN" sz="2000">
                <a:solidFill>
                  <a:srgbClr val="7030A0"/>
                </a:solidFill>
                <a:latin typeface="Roboto" panose="02000000000000000000" pitchFamily="2" charset="0"/>
                <a:ea typeface="Roboto" panose="02000000000000000000" pitchFamily="2" charset="0"/>
              </a:rPr>
              <a:t>Bền, đẹp, có thể sử dụng nhiều lần</a:t>
            </a:r>
          </a:p>
        </p:txBody>
      </p:sp>
    </p:spTree>
    <p:extLst>
      <p:ext uri="{BB962C8B-B14F-4D97-AF65-F5344CB8AC3E}">
        <p14:creationId xmlns:p14="http://schemas.microsoft.com/office/powerpoint/2010/main" val="72612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0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6"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circle(in)">
                                      <p:cBhvr>
                                        <p:cTn id="20" dur="2000"/>
                                        <p:tgtEl>
                                          <p:spTgt spid="22"/>
                                        </p:tgtEl>
                                      </p:cBhvr>
                                    </p:animEffect>
                                  </p:childTnLst>
                                </p:cTn>
                              </p:par>
                              <p:par>
                                <p:cTn id="21" presetID="6" presetClass="entr" presetSubtype="16"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ircle(in)">
                                      <p:cBhvr>
                                        <p:cTn id="23" dur="2000"/>
                                        <p:tgtEl>
                                          <p:spTgt spid="23"/>
                                        </p:tgtEl>
                                      </p:cBhvr>
                                    </p:animEffect>
                                  </p:childTnLst>
                                </p:cTn>
                              </p:par>
                              <p:par>
                                <p:cTn id="24" presetID="6"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circle(in)">
                                      <p:cBhvr>
                                        <p:cTn id="26"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6"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59106" y="1550133"/>
            <a:ext cx="6429607" cy="2958353"/>
          </a:xfrm>
          <a:prstGeom prst="round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55352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930237" y="1814684"/>
            <a:ext cx="6469241" cy="5017827"/>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296391" y="1153357"/>
            <a:ext cx="8297468" cy="461665"/>
          </a:xfrm>
          <a:prstGeom prst="rect">
            <a:avLst/>
          </a:prstGeom>
          <a:noFill/>
        </p:spPr>
        <p:txBody>
          <a:bodyPr wrap="square" rtlCol="0">
            <a:spAutoFit/>
          </a:bodyPr>
          <a:lstStyle/>
          <a:p>
            <a:pPr lvl="0" algn="just">
              <a:defRPr/>
            </a:pPr>
            <a:r>
              <a:rPr lang="vi-VN" altLang="zh-CN" sz="2400">
                <a:solidFill>
                  <a:srgbClr val="7030A0"/>
                </a:solidFill>
                <a:latin typeface="Roboto" panose="02000000000000000000" pitchFamily="2" charset="0"/>
                <a:ea typeface="Roboto" panose="02000000000000000000" pitchFamily="2" charset="0"/>
              </a:rPr>
              <a:t>Theo em, hai bạn nhỏ cần đi như thế nào để sang đường?</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QUAN SÁT</a:t>
            </a:r>
            <a:endParaRPr lang="vi-VN" altLang="zh-CN" sz="3200">
              <a:solidFill>
                <a:srgbClr val="7030A0"/>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39267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4"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451989" y="1768558"/>
            <a:ext cx="6469242" cy="5017827"/>
            <a:chOff x="0" y="1840172"/>
            <a:chExt cx="6469242" cy="5017827"/>
          </a:xfrm>
        </p:grpSpPr>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1840172"/>
              <a:ext cx="6469242" cy="5017827"/>
            </a:xfrm>
            <a:prstGeom prst="rect">
              <a:avLst/>
            </a:prstGeom>
            <a:effectLst>
              <a:outerShdw blurRad="63500" sx="102000" sy="102000" algn="ctr" rotWithShape="0">
                <a:prstClr val="black">
                  <a:alpha val="40000"/>
                </a:prstClr>
              </a:outerShdw>
            </a:effectLst>
          </p:spPr>
        </p:pic>
        <p:pic>
          <p:nvPicPr>
            <p:cNvPr id="5" name="Picture 4"/>
            <p:cNvPicPr>
              <a:picLocks noChangeAspect="1"/>
            </p:cNvPicPr>
            <p:nvPr/>
          </p:nvPicPr>
          <p:blipFill>
            <a:blip r:embed="rId4"/>
            <a:stretch>
              <a:fillRect/>
            </a:stretch>
          </p:blipFill>
          <p:spPr>
            <a:xfrm>
              <a:off x="2653127" y="3529566"/>
              <a:ext cx="133715" cy="216142"/>
            </a:xfrm>
            <a:prstGeom prst="rect">
              <a:avLst/>
            </a:prstGeom>
          </p:spPr>
        </p:pic>
        <p:sp>
          <p:nvSpPr>
            <p:cNvPr id="7" name="Chord 6"/>
            <p:cNvSpPr/>
            <p:nvPr/>
          </p:nvSpPr>
          <p:spPr>
            <a:xfrm rot="1483262" flipH="1">
              <a:off x="2484958" y="2109423"/>
              <a:ext cx="273992" cy="217712"/>
            </a:xfrm>
            <a:prstGeom prst="chord">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1662546" y="1082729"/>
            <a:ext cx="8297468"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Hai bạn nhỏ nên chờ đèn xanh bật sang mới đi sang đường</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135968" y="3611468"/>
            <a:ext cx="1730898" cy="982156"/>
          </a:xfrm>
          <a:prstGeom prst="rect">
            <a:avLst/>
          </a:prstGeom>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16708" y="3506323"/>
            <a:ext cx="1323690" cy="1908176"/>
          </a:xfrm>
          <a:prstGeom prst="rect">
            <a:avLst/>
          </a:prstGeom>
        </p:spPr>
      </p:pic>
      <p:sp>
        <p:nvSpPr>
          <p:cNvPr id="9" name="Oval 8"/>
          <p:cNvSpPr/>
          <p:nvPr/>
        </p:nvSpPr>
        <p:spPr>
          <a:xfrm>
            <a:off x="4840584" y="1893948"/>
            <a:ext cx="583369" cy="53071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840584" y="3300668"/>
            <a:ext cx="583369" cy="53071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QUAN SÁT</a:t>
            </a:r>
            <a:endParaRPr lang="vi-VN" altLang="zh-CN" sz="3200">
              <a:solidFill>
                <a:srgbClr val="7030A0"/>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41355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26" presetClass="emph" presetSubtype="0" repeatCount="3000" fill="hold" grpId="1" nodeType="withEffect">
                                  <p:stCondLst>
                                    <p:cond delay="0"/>
                                  </p:stCondLst>
                                  <p:childTnLst>
                                    <p:animEffect transition="out" filter="fade">
                                      <p:cBhvr>
                                        <p:cTn id="19" dur="1000" tmFilter="0, 0; .2, .5; .8, .5; 1, 0"/>
                                        <p:tgtEl>
                                          <p:spTgt spid="9"/>
                                        </p:tgtEl>
                                      </p:cBhvr>
                                    </p:animEffect>
                                    <p:animScale>
                                      <p:cBhvr>
                                        <p:cTn id="20" dur="500" autoRev="1" fill="hold"/>
                                        <p:tgtEl>
                                          <p:spTgt spid="9"/>
                                        </p:tgtEl>
                                      </p:cBhvr>
                                      <p:by x="105000" y="105000"/>
                                    </p:animScale>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26" presetClass="emph" presetSubtype="0" repeatCount="3000" fill="hold" grpId="1" nodeType="withEffect">
                                  <p:stCondLst>
                                    <p:cond delay="0"/>
                                  </p:stCondLst>
                                  <p:childTnLst>
                                    <p:animEffect transition="out" filter="fade">
                                      <p:cBhvr>
                                        <p:cTn id="25" dur="1000" tmFilter="0, 0; .2, .5; .8, .5; 1, 0"/>
                                        <p:tgtEl>
                                          <p:spTgt spid="18"/>
                                        </p:tgtEl>
                                      </p:cBhvr>
                                    </p:animEffect>
                                    <p:animScale>
                                      <p:cBhvr>
                                        <p:cTn id="26" dur="50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2"/>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nodeType="withEffect">
                                  <p:stCondLst>
                                    <p:cond delay="0"/>
                                  </p:stCondLst>
                                  <p:childTnLst>
                                    <p:animMotion origin="layout" path="M 4.16667E-6 -2.96296E-6 L 0.4763 0.06806 " pathEditMode="relative" rAng="0" ptsTypes="AA">
                                      <p:cBhvr>
                                        <p:cTn id="31" dur="5000" fill="hold"/>
                                        <p:tgtEl>
                                          <p:spTgt spid="2"/>
                                        </p:tgtEl>
                                        <p:attrNameLst>
                                          <p:attrName>ppt_x</p:attrName>
                                          <p:attrName>ppt_y</p:attrName>
                                        </p:attrNameLst>
                                      </p:cBhvr>
                                      <p:rCtr x="23815" y="3403"/>
                                    </p:animMotion>
                                  </p:childTnLst>
                                </p:cTn>
                              </p:par>
                            </p:childTnLst>
                          </p:cTn>
                        </p:par>
                      </p:childTnLst>
                    </p:cTn>
                  </p:par>
                </p:childTnLst>
              </p:cTn>
              <p:nextCondLst>
                <p:cond evt="onClick" delay="0">
                  <p:tgtEl>
                    <p:spTgt spid="2"/>
                  </p:tgtEl>
                </p:cond>
              </p:nextCondLst>
            </p:seq>
          </p:childTnLst>
        </p:cTn>
      </p:par>
    </p:tnLst>
    <p:bldLst>
      <p:bldP spid="24" grpId="0"/>
      <p:bldP spid="9" grpId="0" animBg="1"/>
      <p:bldP spid="9" grpId="1" animBg="1"/>
      <p:bldP spid="18" grpId="0" animBg="1"/>
      <p:bldP spid="18" grpId="1"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QUAN SÁT</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7" name="Group 6"/>
          <p:cNvGrpSpPr/>
          <p:nvPr/>
        </p:nvGrpSpPr>
        <p:grpSpPr>
          <a:xfrm>
            <a:off x="3485479" y="4055634"/>
            <a:ext cx="5896596" cy="1888422"/>
            <a:chOff x="5040262" y="1726116"/>
            <a:chExt cx="1969507" cy="673239"/>
          </a:xfrm>
          <a:solidFill>
            <a:srgbClr val="97C8F1"/>
          </a:solidFill>
        </p:grpSpPr>
        <p:sp>
          <p:nvSpPr>
            <p:cNvPr id="2" name="Rounded Rectangle 1"/>
            <p:cNvSpPr/>
            <p:nvPr/>
          </p:nvSpPr>
          <p:spPr>
            <a:xfrm>
              <a:off x="5040262" y="1726116"/>
              <a:ext cx="1617785" cy="67323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rot="4076626">
              <a:off x="6615935" y="1672658"/>
              <a:ext cx="237009" cy="550659"/>
            </a:xfrm>
            <a:custGeom>
              <a:avLst/>
              <a:gdLst>
                <a:gd name="connsiteX0" fmla="*/ 0 w 343201"/>
                <a:gd name="connsiteY0" fmla="*/ 602901 h 602901"/>
                <a:gd name="connsiteX1" fmla="*/ 171601 w 343201"/>
                <a:gd name="connsiteY1" fmla="*/ 0 h 602901"/>
                <a:gd name="connsiteX2" fmla="*/ 343201 w 343201"/>
                <a:gd name="connsiteY2" fmla="*/ 602901 h 602901"/>
                <a:gd name="connsiteX3" fmla="*/ 0 w 343201"/>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 name="connsiteX0" fmla="*/ 0 w 351252"/>
                <a:gd name="connsiteY0" fmla="*/ 602901 h 602901"/>
                <a:gd name="connsiteX1" fmla="*/ 171601 w 351252"/>
                <a:gd name="connsiteY1" fmla="*/ 0 h 602901"/>
                <a:gd name="connsiteX2" fmla="*/ 343201 w 351252"/>
                <a:gd name="connsiteY2" fmla="*/ 602901 h 602901"/>
                <a:gd name="connsiteX3" fmla="*/ 0 w 351252"/>
                <a:gd name="connsiteY3" fmla="*/ 602901 h 602901"/>
              </a:gdLst>
              <a:ahLst/>
              <a:cxnLst>
                <a:cxn ang="0">
                  <a:pos x="connsiteX0" y="connsiteY0"/>
                </a:cxn>
                <a:cxn ang="0">
                  <a:pos x="connsiteX1" y="connsiteY1"/>
                </a:cxn>
                <a:cxn ang="0">
                  <a:pos x="connsiteX2" y="connsiteY2"/>
                </a:cxn>
                <a:cxn ang="0">
                  <a:pos x="connsiteX3" y="connsiteY3"/>
                </a:cxn>
              </a:cxnLst>
              <a:rect l="l" t="t" r="r" b="b"/>
              <a:pathLst>
                <a:path w="351252" h="602901">
                  <a:moveTo>
                    <a:pt x="0" y="602901"/>
                  </a:moveTo>
                  <a:cubicBezTo>
                    <a:pt x="234368" y="313114"/>
                    <a:pt x="114401" y="200967"/>
                    <a:pt x="171601" y="0"/>
                  </a:cubicBezTo>
                  <a:cubicBezTo>
                    <a:pt x="228801" y="200967"/>
                    <a:pt x="388737" y="169196"/>
                    <a:pt x="343201" y="602901"/>
                  </a:cubicBezTo>
                  <a:lnTo>
                    <a:pt x="0" y="6029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8BAB906A-1694-05DB-A671-51D0AA73C0B5}"/>
              </a:ext>
            </a:extLst>
          </p:cNvPr>
          <p:cNvSpPr txBox="1"/>
          <p:nvPr/>
        </p:nvSpPr>
        <p:spPr>
          <a:xfrm>
            <a:off x="675719" y="4281448"/>
            <a:ext cx="2944166"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Đèn giao thông</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3777853" y="4215015"/>
            <a:ext cx="4365947" cy="1569660"/>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Chúng mình cùng làm mô hình các đèn hiệu và biển báo giao thông để thực hành tham gia giao thông an toàn nhé!</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6122" y="3644786"/>
            <a:ext cx="1910500" cy="2520982"/>
          </a:xfrm>
          <a:prstGeom prst="rect">
            <a:avLst/>
          </a:prstGeom>
        </p:spPr>
      </p:pic>
      <p:pic>
        <p:nvPicPr>
          <p:cNvPr id="11" name="Picture 10">
            <a:extLst>
              <a:ext uri="{FF2B5EF4-FFF2-40B4-BE49-F238E27FC236}">
                <a16:creationId xmlns:a16="http://schemas.microsoft.com/office/drawing/2014/main" id="{CFEFE766-9EE7-EF16-1EA2-C7BA05B1A6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7301" y="1043083"/>
            <a:ext cx="970143" cy="3238365"/>
          </a:xfrm>
          <a:prstGeom prst="rect">
            <a:avLst/>
          </a:prstGeom>
          <a:scene3d>
            <a:camera prst="isometricRightUp"/>
            <a:lightRig rig="threePt" dir="t"/>
          </a:scene3d>
        </p:spPr>
      </p:pic>
      <p:pic>
        <p:nvPicPr>
          <p:cNvPr id="5" name="Picture 4"/>
          <p:cNvPicPr>
            <a:picLocks noChangeAspect="1"/>
          </p:cNvPicPr>
          <p:nvPr/>
        </p:nvPicPr>
        <p:blipFill rotWithShape="1">
          <a:blip r:embed="rId6"/>
          <a:srcRect l="5811" t="2031" r="2293" b="9633"/>
          <a:stretch/>
        </p:blipFill>
        <p:spPr>
          <a:xfrm>
            <a:off x="7783203" y="1448456"/>
            <a:ext cx="1549102" cy="1312432"/>
          </a:xfrm>
          <a:prstGeom prst="triangle">
            <a:avLst/>
          </a:prstGeom>
        </p:spPr>
      </p:pic>
      <p:pic>
        <p:nvPicPr>
          <p:cNvPr id="6" name="Picture 5"/>
          <p:cNvPicPr>
            <a:picLocks noChangeAspect="1"/>
          </p:cNvPicPr>
          <p:nvPr/>
        </p:nvPicPr>
        <p:blipFill rotWithShape="1">
          <a:blip r:embed="rId7"/>
          <a:srcRect l="17952" t="14930" r="10779" b="8087"/>
          <a:stretch/>
        </p:blipFill>
        <p:spPr>
          <a:xfrm>
            <a:off x="3485479" y="1666208"/>
            <a:ext cx="1140312" cy="1151070"/>
          </a:xfrm>
          <a:prstGeom prst="ellipse">
            <a:avLst/>
          </a:prstGeom>
        </p:spPr>
      </p:pic>
      <p:pic>
        <p:nvPicPr>
          <p:cNvPr id="9" name="Picture 8"/>
          <p:cNvPicPr>
            <a:picLocks noChangeAspect="1"/>
          </p:cNvPicPr>
          <p:nvPr/>
        </p:nvPicPr>
        <p:blipFill rotWithShape="1">
          <a:blip r:embed="rId8"/>
          <a:srcRect l="11417" t="7307" r="13987" b="8532"/>
          <a:stretch/>
        </p:blipFill>
        <p:spPr>
          <a:xfrm>
            <a:off x="5642427" y="1565793"/>
            <a:ext cx="1204857" cy="1226371"/>
          </a:xfrm>
          <a:prstGeom prst="ellipse">
            <a:avLst/>
          </a:prstGeom>
        </p:spPr>
      </p:pic>
      <p:sp>
        <p:nvSpPr>
          <p:cNvPr id="16" name="TextBox 15">
            <a:extLst>
              <a:ext uri="{FF2B5EF4-FFF2-40B4-BE49-F238E27FC236}">
                <a16:creationId xmlns:a16="http://schemas.microsoft.com/office/drawing/2014/main" id="{8BAB906A-1694-05DB-A671-51D0AA73C0B5}"/>
              </a:ext>
            </a:extLst>
          </p:cNvPr>
          <p:cNvSpPr txBox="1"/>
          <p:nvPr/>
        </p:nvSpPr>
        <p:spPr>
          <a:xfrm>
            <a:off x="4654700" y="3083286"/>
            <a:ext cx="2944166" cy="461665"/>
          </a:xfrm>
          <a:prstGeom prst="rect">
            <a:avLst/>
          </a:prstGeom>
          <a:noFill/>
        </p:spPr>
        <p:txBody>
          <a:bodyPr wrap="square" rtlCol="0">
            <a:spAutoFit/>
          </a:bodyPr>
          <a:lstStyle/>
          <a:p>
            <a:pPr lvl="0" algn="ctr">
              <a:defRPr/>
            </a:pPr>
            <a:r>
              <a:rPr lang="en-US" altLang="zh-CN" sz="2400">
                <a:solidFill>
                  <a:srgbClr val="7030A0"/>
                </a:solidFill>
                <a:latin typeface="Roboto" panose="02000000000000000000" pitchFamily="2" charset="0"/>
                <a:ea typeface="Roboto" panose="02000000000000000000" pitchFamily="2" charset="0"/>
              </a:rPr>
              <a:t>Biển báo giao thông</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18307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3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par>
                                <p:cTn id="31" presetID="31"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style.rotation</p:attrName>
                                        </p:attrNameLst>
                                      </p:cBhvr>
                                      <p:tavLst>
                                        <p:tav tm="0">
                                          <p:val>
                                            <p:fltVal val="90"/>
                                          </p:val>
                                        </p:tav>
                                        <p:tav tm="100000">
                                          <p:val>
                                            <p:fltVal val="0"/>
                                          </p:val>
                                        </p:tav>
                                      </p:tavLst>
                                    </p:anim>
                                    <p:animEffect transition="in" filter="fade">
                                      <p:cBhvr>
                                        <p:cTn id="36" dur="1000"/>
                                        <p:tgtEl>
                                          <p:spTgt spid="9"/>
                                        </p:tgtEl>
                                      </p:cBhvr>
                                    </p:animEffect>
                                  </p:childTnLst>
                                </p:cTn>
                              </p:par>
                              <p:par>
                                <p:cTn id="37" presetID="3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style.rotation</p:attrName>
                                        </p:attrNameLst>
                                      </p:cBhvr>
                                      <p:tavLst>
                                        <p:tav tm="0">
                                          <p:val>
                                            <p:fltVal val="90"/>
                                          </p:val>
                                        </p:tav>
                                        <p:tav tm="100000">
                                          <p:val>
                                            <p:fltVal val="0"/>
                                          </p:val>
                                        </p:tav>
                                      </p:tavLst>
                                    </p:anim>
                                    <p:animEffect transition="in" filter="fade">
                                      <p:cBhvr>
                                        <p:cTn id="4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916825" y="1521126"/>
            <a:ext cx="8229600" cy="3663215"/>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pic>
        <p:nvPicPr>
          <p:cNvPr id="4" name="Picture 3"/>
          <p:cNvPicPr>
            <a:picLocks noChangeAspect="1"/>
          </p:cNvPicPr>
          <p:nvPr/>
        </p:nvPicPr>
        <p:blipFill>
          <a:blip r:embed="rId4"/>
          <a:stretch>
            <a:fillRect/>
          </a:stretch>
        </p:blipFill>
        <p:spPr>
          <a:xfrm>
            <a:off x="2462565" y="1865624"/>
            <a:ext cx="7138120" cy="2974217"/>
          </a:xfrm>
          <a:prstGeom prst="rect">
            <a:avLst/>
          </a:prstGeom>
        </p:spPr>
      </p:pic>
      <p:pic>
        <p:nvPicPr>
          <p:cNvPr id="8" name="Picture 7"/>
          <p:cNvPicPr>
            <a:picLocks noChangeAspect="1"/>
          </p:cNvPicPr>
          <p:nvPr/>
        </p:nvPicPr>
        <p:blipFill>
          <a:blip r:embed="rId5"/>
          <a:stretch>
            <a:fillRect/>
          </a:stretch>
        </p:blipFill>
        <p:spPr>
          <a:xfrm>
            <a:off x="3022898" y="1606077"/>
            <a:ext cx="1982932" cy="2270676"/>
          </a:xfrm>
          <a:prstGeom prst="rect">
            <a:avLst/>
          </a:prstGeom>
        </p:spPr>
      </p:pic>
      <p:grpSp>
        <p:nvGrpSpPr>
          <p:cNvPr id="9" name="Group 8"/>
          <p:cNvGrpSpPr/>
          <p:nvPr/>
        </p:nvGrpSpPr>
        <p:grpSpPr>
          <a:xfrm>
            <a:off x="6111903" y="1719315"/>
            <a:ext cx="889865" cy="2752390"/>
            <a:chOff x="2052755" y="2030927"/>
            <a:chExt cx="970143" cy="3238365"/>
          </a:xfrm>
        </p:grpSpPr>
        <p:pic>
          <p:nvPicPr>
            <p:cNvPr id="11" name="Picture 10">
              <a:extLst>
                <a:ext uri="{FF2B5EF4-FFF2-40B4-BE49-F238E27FC236}">
                  <a16:creationId xmlns:a16="http://schemas.microsoft.com/office/drawing/2014/main" id="{CFEFE766-9EE7-EF16-1EA2-C7BA05B1A6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2755" y="2030927"/>
              <a:ext cx="970143" cy="3238365"/>
            </a:xfrm>
            <a:prstGeom prst="rect">
              <a:avLst/>
            </a:prstGeom>
            <a:scene3d>
              <a:camera prst="isometricRightUp"/>
              <a:lightRig rig="threePt" dir="t"/>
            </a:scene3d>
          </p:spPr>
        </p:pic>
        <p:sp>
          <p:nvSpPr>
            <p:cNvPr id="3" name="Oval 2"/>
            <p:cNvSpPr/>
            <p:nvPr/>
          </p:nvSpPr>
          <p:spPr>
            <a:xfrm rot="1271974">
              <a:off x="2271562" y="2463501"/>
              <a:ext cx="407092" cy="527125"/>
            </a:xfrm>
            <a:prstGeom prst="ellipse">
              <a:avLst/>
            </a:prstGeom>
            <a:solidFill>
              <a:schemeClr val="bg2">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rot="1271974">
              <a:off x="2307851" y="3102166"/>
              <a:ext cx="407092" cy="527125"/>
            </a:xfrm>
            <a:prstGeom prst="ellipse">
              <a:avLst/>
            </a:prstGeom>
            <a:solidFill>
              <a:schemeClr val="bg2">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646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val="0"/>
              </a:ext>
            </a:extLst>
          </a:blip>
          <a:srcRect r="59567" b="48999"/>
          <a:stretch/>
        </p:blipFill>
        <p:spPr>
          <a:xfrm>
            <a:off x="4632046" y="1715678"/>
            <a:ext cx="1439900" cy="2562853"/>
          </a:xfrm>
          <a:prstGeom prst="rect">
            <a:avLst/>
          </a:prstGeom>
          <a:effectLst>
            <a:outerShdw blurRad="63500" sx="102000" sy="102000" algn="ctr" rotWithShape="0">
              <a:prstClr val="black">
                <a:alpha val="40000"/>
              </a:prstClr>
            </a:outerShdw>
          </a:effectLst>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8" name="Freeform 17"/>
          <p:cNvSpPr/>
          <p:nvPr/>
        </p:nvSpPr>
        <p:spPr>
          <a:xfrm flipH="1">
            <a:off x="6282602" y="2608553"/>
            <a:ext cx="3763174" cy="1910879"/>
          </a:xfrm>
          <a:custGeom>
            <a:avLst/>
            <a:gdLst>
              <a:gd name="connsiteX0" fmla="*/ 1371092 w 2127584"/>
              <a:gd name="connsiteY0" fmla="*/ 733384 h 1910879"/>
              <a:gd name="connsiteX1" fmla="*/ 1353361 w 2127584"/>
              <a:gd name="connsiteY1" fmla="*/ 749462 h 1910879"/>
              <a:gd name="connsiteX2" fmla="*/ 1382925 w 2127584"/>
              <a:gd name="connsiteY2" fmla="*/ 740285 h 1910879"/>
              <a:gd name="connsiteX3" fmla="*/ 1373322 w 2127584"/>
              <a:gd name="connsiteY3" fmla="*/ 735224 h 1910879"/>
              <a:gd name="connsiteX4" fmla="*/ 1598047 w 2127584"/>
              <a:gd name="connsiteY4" fmla="*/ 0 h 1910879"/>
              <a:gd name="connsiteX5" fmla="*/ 1999981 w 2127584"/>
              <a:gd name="connsiteY5" fmla="*/ 401934 h 1910879"/>
              <a:gd name="connsiteX6" fmla="*/ 1968395 w 2127584"/>
              <a:gd name="connsiteY6" fmla="*/ 558385 h 1910879"/>
              <a:gd name="connsiteX7" fmla="*/ 1956248 w 2127584"/>
              <a:gd name="connsiteY7" fmla="*/ 580764 h 1910879"/>
              <a:gd name="connsiteX8" fmla="*/ 1957044 w 2127584"/>
              <a:gd name="connsiteY8" fmla="*/ 581015 h 1910879"/>
              <a:gd name="connsiteX9" fmla="*/ 2127584 w 2127584"/>
              <a:gd name="connsiteY9" fmla="*/ 842388 h 1910879"/>
              <a:gd name="connsiteX10" fmla="*/ 1904630 w 2127584"/>
              <a:gd name="connsiteY10" fmla="*/ 1120290 h 1910879"/>
              <a:gd name="connsiteX11" fmla="*/ 1891195 w 2127584"/>
              <a:gd name="connsiteY11" fmla="*/ 1121666 h 1910879"/>
              <a:gd name="connsiteX12" fmla="*/ 1891637 w 2127584"/>
              <a:gd name="connsiteY12" fmla="*/ 1126052 h 1910879"/>
              <a:gd name="connsiteX13" fmla="*/ 1489703 w 2127584"/>
              <a:gd name="connsiteY13" fmla="*/ 1527986 h 1910879"/>
              <a:gd name="connsiteX14" fmla="*/ 1370180 w 2127584"/>
              <a:gd name="connsiteY14" fmla="*/ 1509916 h 1910879"/>
              <a:gd name="connsiteX15" fmla="*/ 1369361 w 2127584"/>
              <a:gd name="connsiteY15" fmla="*/ 1509593 h 1910879"/>
              <a:gd name="connsiteX16" fmla="*/ 1362845 w 2127584"/>
              <a:gd name="connsiteY16" fmla="*/ 1530830 h 1910879"/>
              <a:gd name="connsiteX17" fmla="*/ 969667 w 2127584"/>
              <a:gd name="connsiteY17" fmla="*/ 1910879 h 1910879"/>
              <a:gd name="connsiteX18" fmla="*/ 1114498 w 2127584"/>
              <a:gd name="connsiteY18" fmla="*/ 1509222 h 1910879"/>
              <a:gd name="connsiteX19" fmla="*/ 1111039 w 2127584"/>
              <a:gd name="connsiteY19" fmla="*/ 1470460 h 1910879"/>
              <a:gd name="connsiteX20" fmla="*/ 1065609 w 2127584"/>
              <a:gd name="connsiteY20" fmla="*/ 1484719 h 1910879"/>
              <a:gd name="connsiteX21" fmla="*/ 915568 w 2127584"/>
              <a:gd name="connsiteY21" fmla="*/ 1502789 h 1910879"/>
              <a:gd name="connsiteX22" fmla="*/ 450658 w 2127584"/>
              <a:gd name="connsiteY22" fmla="*/ 1257306 h 1910879"/>
              <a:gd name="connsiteX23" fmla="*/ 449956 w 2127584"/>
              <a:gd name="connsiteY23" fmla="*/ 1255505 h 1910879"/>
              <a:gd name="connsiteX24" fmla="*/ 401934 w 2127584"/>
              <a:gd name="connsiteY24" fmla="*/ 1260346 h 1910879"/>
              <a:gd name="connsiteX25" fmla="*/ 0 w 2127584"/>
              <a:gd name="connsiteY25" fmla="*/ 858412 h 1910879"/>
              <a:gd name="connsiteX26" fmla="*/ 401934 w 2127584"/>
              <a:gd name="connsiteY26" fmla="*/ 456478 h 1910879"/>
              <a:gd name="connsiteX27" fmla="*/ 421282 w 2127584"/>
              <a:gd name="connsiteY27" fmla="*/ 458429 h 1910879"/>
              <a:gd name="connsiteX28" fmla="*/ 429064 w 2127584"/>
              <a:gd name="connsiteY28" fmla="*/ 400679 h 1910879"/>
              <a:gd name="connsiteX29" fmla="*/ 955369 w 2127584"/>
              <a:gd name="connsiteY29" fmla="*/ 79749 h 1910879"/>
              <a:gd name="connsiteX30" fmla="*/ 1255734 w 2127584"/>
              <a:gd name="connsiteY30" fmla="*/ 148393 h 1910879"/>
              <a:gd name="connsiteX31" fmla="*/ 1277465 w 2127584"/>
              <a:gd name="connsiteY31" fmla="*/ 161808 h 1910879"/>
              <a:gd name="connsiteX32" fmla="*/ 1313837 w 2127584"/>
              <a:gd name="connsiteY32" fmla="*/ 117724 h 1910879"/>
              <a:gd name="connsiteX33" fmla="*/ 1598047 w 2127584"/>
              <a:gd name="connsiteY33" fmla="*/ 0 h 191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27584" h="1910879">
                <a:moveTo>
                  <a:pt x="1371092" y="733384"/>
                </a:moveTo>
                <a:lnTo>
                  <a:pt x="1353361" y="749462"/>
                </a:lnTo>
                <a:lnTo>
                  <a:pt x="1382925" y="740285"/>
                </a:lnTo>
                <a:lnTo>
                  <a:pt x="1373322" y="735224"/>
                </a:lnTo>
                <a:close/>
                <a:moveTo>
                  <a:pt x="1598047" y="0"/>
                </a:moveTo>
                <a:cubicBezTo>
                  <a:pt x="1820029" y="0"/>
                  <a:pt x="1999981" y="179952"/>
                  <a:pt x="1999981" y="401934"/>
                </a:cubicBezTo>
                <a:cubicBezTo>
                  <a:pt x="1999981" y="457430"/>
                  <a:pt x="1988734" y="510298"/>
                  <a:pt x="1968395" y="558385"/>
                </a:cubicBezTo>
                <a:lnTo>
                  <a:pt x="1956248" y="580764"/>
                </a:lnTo>
                <a:lnTo>
                  <a:pt x="1957044" y="581015"/>
                </a:lnTo>
                <a:cubicBezTo>
                  <a:pt x="2057263" y="624078"/>
                  <a:pt x="2127584" y="724890"/>
                  <a:pt x="2127584" y="842388"/>
                </a:cubicBezTo>
                <a:cubicBezTo>
                  <a:pt x="2127584" y="979469"/>
                  <a:pt x="2031870" y="1093840"/>
                  <a:pt x="1904630" y="1120290"/>
                </a:cubicBezTo>
                <a:lnTo>
                  <a:pt x="1891195" y="1121666"/>
                </a:lnTo>
                <a:lnTo>
                  <a:pt x="1891637" y="1126052"/>
                </a:lnTo>
                <a:cubicBezTo>
                  <a:pt x="1891637" y="1348034"/>
                  <a:pt x="1711685" y="1527986"/>
                  <a:pt x="1489703" y="1527986"/>
                </a:cubicBezTo>
                <a:cubicBezTo>
                  <a:pt x="1448082" y="1527986"/>
                  <a:pt x="1407938" y="1521660"/>
                  <a:pt x="1370180" y="1509916"/>
                </a:cubicBezTo>
                <a:lnTo>
                  <a:pt x="1369361" y="1509593"/>
                </a:lnTo>
                <a:lnTo>
                  <a:pt x="1362845" y="1530830"/>
                </a:lnTo>
                <a:cubicBezTo>
                  <a:pt x="1264247" y="1804026"/>
                  <a:pt x="1066150" y="1755580"/>
                  <a:pt x="969667" y="1910879"/>
                </a:cubicBezTo>
                <a:cubicBezTo>
                  <a:pt x="969875" y="1754168"/>
                  <a:pt x="1107257" y="1680830"/>
                  <a:pt x="1114498" y="1509222"/>
                </a:cubicBezTo>
                <a:lnTo>
                  <a:pt x="1111039" y="1470460"/>
                </a:lnTo>
                <a:lnTo>
                  <a:pt x="1065609" y="1484719"/>
                </a:lnTo>
                <a:cubicBezTo>
                  <a:pt x="1018211" y="1496463"/>
                  <a:pt x="967817" y="1502789"/>
                  <a:pt x="915568" y="1502789"/>
                </a:cubicBezTo>
                <a:cubicBezTo>
                  <a:pt x="706572" y="1502789"/>
                  <a:pt x="527255" y="1401566"/>
                  <a:pt x="450658" y="1257306"/>
                </a:cubicBezTo>
                <a:lnTo>
                  <a:pt x="449956" y="1255505"/>
                </a:lnTo>
                <a:lnTo>
                  <a:pt x="401934" y="1260346"/>
                </a:lnTo>
                <a:cubicBezTo>
                  <a:pt x="179952" y="1260346"/>
                  <a:pt x="0" y="1080394"/>
                  <a:pt x="0" y="858412"/>
                </a:cubicBezTo>
                <a:cubicBezTo>
                  <a:pt x="0" y="636430"/>
                  <a:pt x="179952" y="456478"/>
                  <a:pt x="401934" y="456478"/>
                </a:cubicBezTo>
                <a:lnTo>
                  <a:pt x="421282" y="458429"/>
                </a:lnTo>
                <a:lnTo>
                  <a:pt x="429064" y="400679"/>
                </a:lnTo>
                <a:cubicBezTo>
                  <a:pt x="479157" y="217525"/>
                  <a:pt x="695758" y="79749"/>
                  <a:pt x="955369" y="79749"/>
                </a:cubicBezTo>
                <a:cubicBezTo>
                  <a:pt x="1066631" y="79749"/>
                  <a:pt x="1169993" y="105055"/>
                  <a:pt x="1255734" y="148393"/>
                </a:cubicBezTo>
                <a:lnTo>
                  <a:pt x="1277465" y="161808"/>
                </a:lnTo>
                <a:lnTo>
                  <a:pt x="1313837" y="117724"/>
                </a:lnTo>
                <a:cubicBezTo>
                  <a:pt x="1386573" y="44988"/>
                  <a:pt x="1487056" y="0"/>
                  <a:pt x="1598047"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BAB906A-1694-05DB-A671-51D0AA73C0B5}"/>
              </a:ext>
            </a:extLst>
          </p:cNvPr>
          <p:cNvSpPr txBox="1"/>
          <p:nvPr/>
        </p:nvSpPr>
        <p:spPr>
          <a:xfrm>
            <a:off x="6713612" y="3208184"/>
            <a:ext cx="3100952"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Đèn giao thông gồm:</a:t>
            </a: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682436" y="3319669"/>
            <a:ext cx="1829878" cy="2788169"/>
          </a:xfrm>
          <a:prstGeom prst="rect">
            <a:avLst/>
          </a:prstGeom>
        </p:spPr>
      </p:pic>
      <p:sp>
        <p:nvSpPr>
          <p:cNvPr id="27" name="TextBox 26"/>
          <p:cNvSpPr txBox="1"/>
          <p:nvPr/>
        </p:nvSpPr>
        <p:spPr>
          <a:xfrm>
            <a:off x="3298193" y="995426"/>
            <a:ext cx="5671931"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T</a:t>
            </a:r>
            <a:r>
              <a:rPr lang="vi-VN" altLang="zh-CN" sz="2400">
                <a:solidFill>
                  <a:srgbClr val="7030A0"/>
                </a:solidFill>
                <a:latin typeface="Roboto" panose="02000000000000000000" pitchFamily="2" charset="0"/>
                <a:ea typeface="Roboto" panose="02000000000000000000" pitchFamily="2" charset="0"/>
              </a:rPr>
              <a:t>ên</a:t>
            </a:r>
            <a:r>
              <a:rPr lang="en-US" altLang="zh-CN" sz="2400">
                <a:solidFill>
                  <a:srgbClr val="7030A0"/>
                </a:solidFill>
                <a:latin typeface="Roboto" panose="02000000000000000000" pitchFamily="2" charset="0"/>
                <a:ea typeface="Roboto" panose="02000000000000000000" pitchFamily="2" charset="0"/>
              </a:rPr>
              <a:t> và</a:t>
            </a:r>
            <a:r>
              <a:rPr lang="vi-VN" altLang="zh-CN" sz="2400">
                <a:solidFill>
                  <a:srgbClr val="7030A0"/>
                </a:solidFill>
                <a:latin typeface="Roboto" panose="02000000000000000000" pitchFamily="2" charset="0"/>
                <a:ea typeface="Roboto" panose="02000000000000000000" pitchFamily="2" charset="0"/>
              </a:rPr>
              <a:t> ý nghĩa của đèn hiệu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E3B3AC97-ECC9-8F76-54B0-3F1C238F321E}"/>
              </a:ext>
            </a:extLst>
          </p:cNvPr>
          <p:cNvSpPr txBox="1"/>
          <p:nvPr/>
        </p:nvSpPr>
        <p:spPr>
          <a:xfrm>
            <a:off x="2020081" y="3574336"/>
            <a:ext cx="1852073" cy="46166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just">
              <a:defRPr/>
            </a:pPr>
            <a:r>
              <a:rPr lang="vi-VN" b="0">
                <a:solidFill>
                  <a:srgbClr val="7030A0"/>
                </a:solidFill>
                <a:latin typeface="Roboto" panose="02000000000000000000" pitchFamily="2" charset="0"/>
                <a:ea typeface="Roboto" panose="02000000000000000000" pitchFamily="2" charset="0"/>
              </a:rPr>
              <a:t>1 đèn xanh</a:t>
            </a:r>
          </a:p>
        </p:txBody>
      </p:sp>
      <p:sp>
        <p:nvSpPr>
          <p:cNvPr id="19" name="TextBox 18">
            <a:extLst>
              <a:ext uri="{FF2B5EF4-FFF2-40B4-BE49-F238E27FC236}">
                <a16:creationId xmlns:a16="http://schemas.microsoft.com/office/drawing/2014/main" id="{919C1960-5800-E32C-D981-CC0EE6C4F3F7}"/>
              </a:ext>
            </a:extLst>
          </p:cNvPr>
          <p:cNvSpPr txBox="1"/>
          <p:nvPr/>
        </p:nvSpPr>
        <p:spPr>
          <a:xfrm>
            <a:off x="2020081" y="2831449"/>
            <a:ext cx="1852073" cy="46166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just">
              <a:defRPr/>
            </a:pPr>
            <a:r>
              <a:rPr lang="vi-VN" b="0">
                <a:solidFill>
                  <a:srgbClr val="7030A0"/>
                </a:solidFill>
                <a:latin typeface="Roboto" panose="02000000000000000000" pitchFamily="2" charset="0"/>
                <a:ea typeface="Roboto" panose="02000000000000000000" pitchFamily="2" charset="0"/>
              </a:rPr>
              <a:t>1 đèn vàng</a:t>
            </a:r>
          </a:p>
        </p:txBody>
      </p:sp>
      <p:sp>
        <p:nvSpPr>
          <p:cNvPr id="20" name="TextBox 19">
            <a:extLst>
              <a:ext uri="{FF2B5EF4-FFF2-40B4-BE49-F238E27FC236}">
                <a16:creationId xmlns:a16="http://schemas.microsoft.com/office/drawing/2014/main" id="{EEF22693-5C01-9A37-45B2-7EBADCC0CD48}"/>
              </a:ext>
            </a:extLst>
          </p:cNvPr>
          <p:cNvSpPr txBox="1"/>
          <p:nvPr/>
        </p:nvSpPr>
        <p:spPr>
          <a:xfrm>
            <a:off x="2020081" y="1915346"/>
            <a:ext cx="1676350" cy="46166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just">
              <a:defRPr/>
            </a:pPr>
            <a:r>
              <a:rPr lang="vi-VN" b="0">
                <a:solidFill>
                  <a:srgbClr val="7030A0"/>
                </a:solidFill>
                <a:latin typeface="Roboto" panose="02000000000000000000" pitchFamily="2" charset="0"/>
                <a:ea typeface="Roboto" panose="02000000000000000000" pitchFamily="2" charset="0"/>
              </a:rPr>
              <a:t>1 đèn đỏ</a:t>
            </a:r>
          </a:p>
        </p:txBody>
      </p:sp>
      <p:cxnSp>
        <p:nvCxnSpPr>
          <p:cNvPr id="4" name="Straight Arrow Connector 3"/>
          <p:cNvCxnSpPr/>
          <p:nvPr/>
        </p:nvCxnSpPr>
        <p:spPr>
          <a:xfrm>
            <a:off x="3346150" y="2167694"/>
            <a:ext cx="1201658"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9" idx="3"/>
          </p:cNvCxnSpPr>
          <p:nvPr/>
        </p:nvCxnSpPr>
        <p:spPr>
          <a:xfrm flipV="1">
            <a:off x="3872154" y="3062281"/>
            <a:ext cx="739336" cy="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956915" y="3791678"/>
            <a:ext cx="664511"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391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animBg="1"/>
      <p:bldP spid="24" grpId="0"/>
      <p:bldP spid="27" grpId="0"/>
      <p:bldP spid="17"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75975" y="308946"/>
            <a:ext cx="9522735" cy="584775"/>
          </a:xfrm>
          <a:prstGeom prst="rect">
            <a:avLst/>
          </a:prstGeom>
          <a:noFill/>
        </p:spPr>
        <p:txBody>
          <a:bodyPr wrap="square" rtlCol="0">
            <a:spAutoFit/>
          </a:bodyPr>
          <a:lstStyle/>
          <a:p>
            <a:pPr lvl="0" algn="ctr">
              <a:defRPr/>
            </a:pPr>
            <a:r>
              <a:rPr lang="en-US" altLang="zh-CN" sz="3200">
                <a:solidFill>
                  <a:srgbClr val="7030A0"/>
                </a:solidFill>
                <a:latin typeface="Roboto Black" panose="02000000000000000000" pitchFamily="2" charset="0"/>
                <a:ea typeface="Roboto Black" panose="02000000000000000000" pitchFamily="2" charset="0"/>
              </a:rPr>
              <a:t>TÌM HIỂU VỀ ĐÈN HIỆU VÀ BIỂN BÁO GIAO THÔNG</a:t>
            </a:r>
            <a:endParaRPr lang="vi-VN" altLang="zh-CN" sz="3200">
              <a:solidFill>
                <a:srgbClr val="7030A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7" name="TextBox 26"/>
          <p:cNvSpPr txBox="1"/>
          <p:nvPr/>
        </p:nvSpPr>
        <p:spPr>
          <a:xfrm>
            <a:off x="2829262" y="1009389"/>
            <a:ext cx="5671931" cy="461665"/>
          </a:xfrm>
          <a:prstGeom prst="rect">
            <a:avLst/>
          </a:prstGeom>
          <a:noFill/>
        </p:spPr>
        <p:txBody>
          <a:bodyPr wrap="square" rtlCol="0">
            <a:spAutoFit/>
          </a:bodyPr>
          <a:lstStyle/>
          <a:p>
            <a:pPr lvl="0" algn="just">
              <a:defRPr/>
            </a:pPr>
            <a:r>
              <a:rPr lang="en-US" altLang="zh-CN" sz="2400">
                <a:solidFill>
                  <a:srgbClr val="7030A0"/>
                </a:solidFill>
                <a:latin typeface="Roboto" panose="02000000000000000000" pitchFamily="2" charset="0"/>
                <a:ea typeface="Roboto" panose="02000000000000000000" pitchFamily="2" charset="0"/>
              </a:rPr>
              <a:t>T</a:t>
            </a:r>
            <a:r>
              <a:rPr lang="vi-VN" altLang="zh-CN" sz="2400">
                <a:solidFill>
                  <a:srgbClr val="7030A0"/>
                </a:solidFill>
                <a:latin typeface="Roboto" panose="02000000000000000000" pitchFamily="2" charset="0"/>
                <a:ea typeface="Roboto" panose="02000000000000000000" pitchFamily="2" charset="0"/>
              </a:rPr>
              <a:t>ên</a:t>
            </a:r>
            <a:r>
              <a:rPr lang="en-US" altLang="zh-CN" sz="2400">
                <a:solidFill>
                  <a:srgbClr val="7030A0"/>
                </a:solidFill>
                <a:latin typeface="Roboto" panose="02000000000000000000" pitchFamily="2" charset="0"/>
                <a:ea typeface="Roboto" panose="02000000000000000000" pitchFamily="2" charset="0"/>
              </a:rPr>
              <a:t> và </a:t>
            </a:r>
            <a:r>
              <a:rPr lang="vi-VN" altLang="zh-CN" sz="2400">
                <a:solidFill>
                  <a:srgbClr val="7030A0"/>
                </a:solidFill>
                <a:latin typeface="Roboto" panose="02000000000000000000" pitchFamily="2" charset="0"/>
                <a:ea typeface="Roboto" panose="02000000000000000000" pitchFamily="2" charset="0"/>
              </a:rPr>
              <a:t>ý nghĩa của đèn hiệu giao thông</a:t>
            </a:r>
            <a:endPar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EEF22693-5C01-9A37-45B2-7EBADCC0CD48}"/>
              </a:ext>
            </a:extLst>
          </p:cNvPr>
          <p:cNvSpPr txBox="1"/>
          <p:nvPr/>
        </p:nvSpPr>
        <p:spPr>
          <a:xfrm>
            <a:off x="347406" y="3660697"/>
            <a:ext cx="2481856"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ctr">
              <a:defRPr/>
            </a:pPr>
            <a:r>
              <a:rPr lang="vi-VN" b="0">
                <a:solidFill>
                  <a:srgbClr val="7030A0"/>
                </a:solidFill>
                <a:latin typeface="Roboto" panose="02000000000000000000" pitchFamily="2" charset="0"/>
                <a:ea typeface="Roboto" panose="02000000000000000000" pitchFamily="2" charset="0"/>
              </a:rPr>
              <a:t>Đèn đỏ báo hiệu: </a:t>
            </a:r>
            <a:r>
              <a:rPr lang="vi-VN">
                <a:solidFill>
                  <a:srgbClr val="C00000"/>
                </a:solidFill>
                <a:latin typeface="Roboto" panose="02000000000000000000" pitchFamily="2" charset="0"/>
                <a:ea typeface="Roboto" panose="02000000000000000000" pitchFamily="2" charset="0"/>
              </a:rPr>
              <a:t>Dừng lại!</a:t>
            </a:r>
          </a:p>
        </p:txBody>
      </p:sp>
      <p:pic>
        <p:nvPicPr>
          <p:cNvPr id="15" name="Picture 14"/>
          <p:cNvPicPr>
            <a:picLocks noChangeAspect="1"/>
          </p:cNvPicPr>
          <p:nvPr/>
        </p:nvPicPr>
        <p:blipFill rotWithShape="1">
          <a:blip r:embed="rId4" cstate="hqprint">
            <a:extLst>
              <a:ext uri="{28A0092B-C50C-407E-A947-70E740481C1C}">
                <a14:useLocalDpi xmlns:a14="http://schemas.microsoft.com/office/drawing/2010/main" val="0"/>
              </a:ext>
            </a:extLst>
          </a:blip>
          <a:srcRect l="61708" b="49991"/>
          <a:stretch/>
        </p:blipFill>
        <p:spPr>
          <a:xfrm>
            <a:off x="976568" y="1722722"/>
            <a:ext cx="882446" cy="1626177"/>
          </a:xfrm>
          <a:prstGeom prst="rect">
            <a:avLst/>
          </a:prstGeom>
          <a:effectLst>
            <a:outerShdw blurRad="63500" sx="102000" sy="102000" algn="ctr" rotWithShape="0">
              <a:prstClr val="black">
                <a:alpha val="40000"/>
              </a:prstClr>
            </a:outerShdw>
          </a:effectLst>
        </p:spPr>
      </p:pic>
      <p:sp>
        <p:nvSpPr>
          <p:cNvPr id="16" name="TextBox 15">
            <a:extLst>
              <a:ext uri="{FF2B5EF4-FFF2-40B4-BE49-F238E27FC236}">
                <a16:creationId xmlns:a16="http://schemas.microsoft.com/office/drawing/2014/main" id="{919C1960-5800-E32C-D981-CC0EE6C4F3F7}"/>
              </a:ext>
            </a:extLst>
          </p:cNvPr>
          <p:cNvSpPr txBox="1"/>
          <p:nvPr/>
        </p:nvSpPr>
        <p:spPr>
          <a:xfrm>
            <a:off x="3993444" y="3660697"/>
            <a:ext cx="3644485"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ctr">
              <a:defRPr/>
            </a:pPr>
            <a:r>
              <a:rPr lang="en-US" b="0">
                <a:solidFill>
                  <a:srgbClr val="7030A0"/>
                </a:solidFill>
                <a:latin typeface="Roboto" panose="02000000000000000000" pitchFamily="2" charset="0"/>
                <a:ea typeface="Roboto" panose="02000000000000000000" pitchFamily="2" charset="0"/>
              </a:rPr>
              <a:t>Đ</a:t>
            </a:r>
            <a:r>
              <a:rPr lang="vi-VN" b="0">
                <a:solidFill>
                  <a:srgbClr val="7030A0"/>
                </a:solidFill>
                <a:latin typeface="Roboto" panose="02000000000000000000" pitchFamily="2" charset="0"/>
                <a:ea typeface="Roboto" panose="02000000000000000000" pitchFamily="2" charset="0"/>
              </a:rPr>
              <a:t>èn vàng báo hiệu: </a:t>
            </a:r>
          </a:p>
          <a:p>
            <a:pPr lvl="0" algn="ctr">
              <a:defRPr/>
            </a:pPr>
            <a:r>
              <a:rPr lang="vi-VN">
                <a:solidFill>
                  <a:srgbClr val="C00000"/>
                </a:solidFill>
                <a:latin typeface="Roboto" panose="02000000000000000000" pitchFamily="2" charset="0"/>
                <a:ea typeface="Roboto" panose="02000000000000000000" pitchFamily="2" charset="0"/>
              </a:rPr>
              <a:t>Chú ý dừng lại! </a:t>
            </a:r>
          </a:p>
        </p:txBody>
      </p:sp>
      <p:sp>
        <p:nvSpPr>
          <p:cNvPr id="21" name="TextBox 20">
            <a:extLst>
              <a:ext uri="{FF2B5EF4-FFF2-40B4-BE49-F238E27FC236}">
                <a16:creationId xmlns:a16="http://schemas.microsoft.com/office/drawing/2014/main" id="{71F2B25E-F1F2-9CBF-724F-8C4C77D2F458}"/>
              </a:ext>
            </a:extLst>
          </p:cNvPr>
          <p:cNvSpPr txBox="1"/>
          <p:nvPr/>
        </p:nvSpPr>
        <p:spPr>
          <a:xfrm>
            <a:off x="3993444" y="4610612"/>
            <a:ext cx="3892807" cy="46166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just">
              <a:defRPr/>
            </a:pPr>
            <a:r>
              <a:rPr lang="vi-VN" b="0">
                <a:solidFill>
                  <a:srgbClr val="7030A0"/>
                </a:solidFill>
                <a:latin typeface="Roboto" panose="02000000000000000000" pitchFamily="2" charset="0"/>
                <a:ea typeface="Roboto" panose="02000000000000000000" pitchFamily="2" charset="0"/>
              </a:rPr>
              <a:t>Vì tiếp đó đèn đỏ sẽ sáng</a:t>
            </a:r>
          </a:p>
        </p:txBody>
      </p:sp>
      <p:pic>
        <p:nvPicPr>
          <p:cNvPr id="25" name="Picture 24"/>
          <p:cNvPicPr>
            <a:picLocks noChangeAspect="1"/>
          </p:cNvPicPr>
          <p:nvPr/>
        </p:nvPicPr>
        <p:blipFill rotWithShape="1">
          <a:blip r:embed="rId4" cstate="hqprint">
            <a:extLst>
              <a:ext uri="{28A0092B-C50C-407E-A947-70E740481C1C}">
                <a14:useLocalDpi xmlns:a14="http://schemas.microsoft.com/office/drawing/2010/main" val="0"/>
              </a:ext>
            </a:extLst>
          </a:blip>
          <a:srcRect t="49837" r="59827"/>
          <a:stretch/>
        </p:blipFill>
        <p:spPr>
          <a:xfrm>
            <a:off x="5083483" y="1722722"/>
            <a:ext cx="925798" cy="1631180"/>
          </a:xfrm>
          <a:prstGeom prst="rect">
            <a:avLst/>
          </a:prstGeom>
          <a:effectLst>
            <a:outerShdw blurRad="63500" sx="102000" sy="102000" algn="ctr" rotWithShape="0">
              <a:prstClr val="black">
                <a:alpha val="40000"/>
              </a:prstClr>
            </a:outerShdw>
          </a:effectLst>
        </p:spPr>
      </p:pic>
      <p:pic>
        <p:nvPicPr>
          <p:cNvPr id="28" name="Picture 27"/>
          <p:cNvPicPr>
            <a:picLocks noChangeAspect="1"/>
          </p:cNvPicPr>
          <p:nvPr/>
        </p:nvPicPr>
        <p:blipFill rotWithShape="1">
          <a:blip r:embed="rId4" cstate="hqprint">
            <a:extLst>
              <a:ext uri="{28A0092B-C50C-407E-A947-70E740481C1C}">
                <a14:useLocalDpi xmlns:a14="http://schemas.microsoft.com/office/drawing/2010/main" val="0"/>
              </a:ext>
            </a:extLst>
          </a:blip>
          <a:srcRect l="59882" t="49098" b="1"/>
          <a:stretch/>
        </p:blipFill>
        <p:spPr>
          <a:xfrm>
            <a:off x="9233749" y="1722722"/>
            <a:ext cx="924526" cy="1655226"/>
          </a:xfrm>
          <a:prstGeom prst="rect">
            <a:avLst/>
          </a:prstGeom>
          <a:effectLst>
            <a:outerShdw blurRad="63500" sx="102000" sy="102000" algn="ctr" rotWithShape="0">
              <a:prstClr val="black">
                <a:alpha val="40000"/>
              </a:prstClr>
            </a:outerShdw>
          </a:effectLst>
        </p:spPr>
      </p:pic>
      <p:sp>
        <p:nvSpPr>
          <p:cNvPr id="29" name="TextBox 28">
            <a:extLst>
              <a:ext uri="{FF2B5EF4-FFF2-40B4-BE49-F238E27FC236}">
                <a16:creationId xmlns:a16="http://schemas.microsoft.com/office/drawing/2014/main" id="{E3B3AC97-ECC9-8F76-54B0-3F1C238F321E}"/>
              </a:ext>
            </a:extLst>
          </p:cNvPr>
          <p:cNvSpPr txBox="1"/>
          <p:nvPr/>
        </p:nvSpPr>
        <p:spPr>
          <a:xfrm>
            <a:off x="8501193" y="3660696"/>
            <a:ext cx="2924625"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ctr">
              <a:defRPr/>
            </a:pPr>
            <a:r>
              <a:rPr lang="vi-VN" b="0">
                <a:solidFill>
                  <a:srgbClr val="7030A0"/>
                </a:solidFill>
                <a:latin typeface="Roboto" panose="02000000000000000000" pitchFamily="2" charset="0"/>
                <a:ea typeface="Roboto" panose="02000000000000000000" pitchFamily="2" charset="0"/>
              </a:rPr>
              <a:t>Đèn xanh báo hiệu: </a:t>
            </a:r>
            <a:endParaRPr lang="en-US" b="0">
              <a:solidFill>
                <a:srgbClr val="7030A0"/>
              </a:solidFill>
              <a:latin typeface="Roboto" panose="02000000000000000000" pitchFamily="2" charset="0"/>
              <a:ea typeface="Roboto" panose="02000000000000000000" pitchFamily="2" charset="0"/>
            </a:endParaRPr>
          </a:p>
          <a:p>
            <a:pPr lvl="0" algn="ctr">
              <a:defRPr/>
            </a:pPr>
            <a:r>
              <a:rPr lang="vi-VN">
                <a:solidFill>
                  <a:srgbClr val="C00000"/>
                </a:solidFill>
                <a:latin typeface="Roboto" panose="02000000000000000000" pitchFamily="2" charset="0"/>
                <a:ea typeface="Roboto" panose="02000000000000000000" pitchFamily="2" charset="0"/>
              </a:rPr>
              <a:t>Đi! </a:t>
            </a:r>
          </a:p>
        </p:txBody>
      </p:sp>
      <p:sp>
        <p:nvSpPr>
          <p:cNvPr id="30" name="TextBox 29">
            <a:extLst>
              <a:ext uri="{FF2B5EF4-FFF2-40B4-BE49-F238E27FC236}">
                <a16:creationId xmlns:a16="http://schemas.microsoft.com/office/drawing/2014/main" id="{99A1D54D-CC6D-2F32-2B51-0D2961A1E360}"/>
              </a:ext>
            </a:extLst>
          </p:cNvPr>
          <p:cNvSpPr txBox="1"/>
          <p:nvPr/>
        </p:nvSpPr>
        <p:spPr>
          <a:xfrm>
            <a:off x="8501193" y="4594851"/>
            <a:ext cx="3301826"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lgn="just">
              <a:defRPr/>
            </a:pPr>
            <a:r>
              <a:rPr lang="vi-VN" b="0">
                <a:solidFill>
                  <a:srgbClr val="7030A0"/>
                </a:solidFill>
                <a:latin typeface="Roboto" panose="02000000000000000000" pitchFamily="2" charset="0"/>
                <a:ea typeface="Roboto" panose="02000000000000000000" pitchFamily="2" charset="0"/>
              </a:rPr>
              <a:t>Các phương tiện được phép di chuyển</a:t>
            </a:r>
          </a:p>
        </p:txBody>
      </p:sp>
    </p:spTree>
    <p:extLst>
      <p:ext uri="{BB962C8B-B14F-4D97-AF65-F5344CB8AC3E}">
        <p14:creationId xmlns:p14="http://schemas.microsoft.com/office/powerpoint/2010/main" val="353190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42"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20" grpId="0"/>
      <p:bldP spid="16" grpId="0"/>
      <p:bldP spid="21" grpId="0"/>
      <p:bldP spid="29" grpId="0"/>
      <p:bldP spid="30"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BB2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4743</TotalTime>
  <Words>2267</Words>
  <Application>Microsoft Office PowerPoint</Application>
  <PresentationFormat>Widescreen</PresentationFormat>
  <Paragraphs>214</Paragraphs>
  <Slides>35</Slides>
  <Notes>34</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35</vt:i4>
      </vt:variant>
    </vt:vector>
  </HeadingPairs>
  <TitlesOfParts>
    <vt:vector size="44" baseType="lpstr">
      <vt:lpstr>Calibri</vt:lpstr>
      <vt:lpstr>Roboto Black</vt:lpstr>
      <vt:lpstr>Roboto</vt:lpstr>
      <vt:lpstr>Calibri Light</vt:lpstr>
      <vt:lpstr>Arial</vt:lpstr>
      <vt:lpstr>Times New Roman</vt:lpstr>
      <vt:lpstr>Pangolin</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315</cp:revision>
  <dcterms:created xsi:type="dcterms:W3CDTF">2023-04-01T23:44:56Z</dcterms:created>
  <dcterms:modified xsi:type="dcterms:W3CDTF">2023-09-07T14:23:18Z</dcterms:modified>
</cp:coreProperties>
</file>