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6" r:id="rId1"/>
    <p:sldMasterId id="2147483678" r:id="rId2"/>
  </p:sldMasterIdLst>
  <p:notesMasterIdLst>
    <p:notesMasterId r:id="rId36"/>
  </p:notesMasterIdLst>
  <p:sldIdLst>
    <p:sldId id="4210" r:id="rId3"/>
    <p:sldId id="4154" r:id="rId4"/>
    <p:sldId id="4223" r:id="rId5"/>
    <p:sldId id="4153" r:id="rId6"/>
    <p:sldId id="4201" r:id="rId7"/>
    <p:sldId id="4158" r:id="rId8"/>
    <p:sldId id="4192" r:id="rId9"/>
    <p:sldId id="4204" r:id="rId10"/>
    <p:sldId id="4205" r:id="rId11"/>
    <p:sldId id="4202" r:id="rId12"/>
    <p:sldId id="4206" r:id="rId13"/>
    <p:sldId id="4207" r:id="rId14"/>
    <p:sldId id="4208" r:id="rId15"/>
    <p:sldId id="4169" r:id="rId16"/>
    <p:sldId id="4170" r:id="rId17"/>
    <p:sldId id="4152" r:id="rId18"/>
    <p:sldId id="4212" r:id="rId19"/>
    <p:sldId id="4211" r:id="rId20"/>
    <p:sldId id="4214" r:id="rId21"/>
    <p:sldId id="4195" r:id="rId22"/>
    <p:sldId id="4168" r:id="rId23"/>
    <p:sldId id="4215" r:id="rId24"/>
    <p:sldId id="4217" r:id="rId25"/>
    <p:sldId id="4213" r:id="rId26"/>
    <p:sldId id="4216" r:id="rId27"/>
    <p:sldId id="4218" r:id="rId28"/>
    <p:sldId id="4219" r:id="rId29"/>
    <p:sldId id="4220" r:id="rId30"/>
    <p:sldId id="4222" r:id="rId31"/>
    <p:sldId id="4199" r:id="rId32"/>
    <p:sldId id="4200" r:id="rId33"/>
    <p:sldId id="4186" r:id="rId34"/>
    <p:sldId id="4187" r:id="rId35"/>
  </p:sldIdLst>
  <p:sldSz cx="12192000" cy="6858000"/>
  <p:notesSz cx="6858000" cy="9144000"/>
  <p:embeddedFontLst>
    <p:embeddedFont>
      <p:font typeface="Calibri" panose="020F0502020204030204" pitchFamily="34" charset="0"/>
      <p:regular r:id="rId37"/>
      <p:bold r:id="rId38"/>
      <p:italic r:id="rId39"/>
      <p:boldItalic r:id="rId40"/>
    </p:embeddedFont>
    <p:embeddedFont>
      <p:font typeface="Calibri Light" panose="020F0302020204030204" pitchFamily="34" charset="0"/>
      <p:regular r:id="rId41"/>
      <p:italic r:id="rId42"/>
    </p:embeddedFont>
    <p:embeddedFont>
      <p:font typeface="Muli" panose="020B0604020202020204" charset="0"/>
      <p:regular r:id="rId43"/>
      <p:bold r:id="rId44"/>
      <p:italic r:id="rId45"/>
      <p:boldItalic r:id="rId46"/>
    </p:embeddedFont>
    <p:embeddedFont>
      <p:font typeface="Roboto" pitchFamily="2" charset="0"/>
      <p:regular r:id="rId47"/>
      <p:bold r:id="rId48"/>
      <p:italic r:id="rId49"/>
      <p:boldItalic r:id="rId50"/>
    </p:embeddedFont>
    <p:embeddedFont>
      <p:font typeface="Roboto Black" pitchFamily="2" charset="0"/>
      <p:regular r:id="rId51"/>
      <p:bold r:id="rId52"/>
      <p:boldItalic r:id="rId53"/>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T"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D6F4"/>
    <a:srgbClr val="DAF1FB"/>
    <a:srgbClr val="BAE5F8"/>
    <a:srgbClr val="537EAB"/>
    <a:srgbClr val="6DD0F6"/>
    <a:srgbClr val="FDB812"/>
    <a:srgbClr val="6CBFD7"/>
    <a:srgbClr val="FDCB93"/>
    <a:srgbClr val="6F4E3F"/>
    <a:srgbClr val="F6F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6888" autoAdjust="0"/>
  </p:normalViewPr>
  <p:slideViewPr>
    <p:cSldViewPr snapToGrid="0">
      <p:cViewPr varScale="1">
        <p:scale>
          <a:sx n="81" d="100"/>
          <a:sy n="81" d="100"/>
        </p:scale>
        <p:origin x="120" y="27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3.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2.fntdata"/><Relationship Id="rId46" Type="http://schemas.openxmlformats.org/officeDocument/2006/relationships/font" Target="fonts/font10.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5.fntdata"/><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8.fntdata"/><Relationship Id="rId52" Type="http://schemas.openxmlformats.org/officeDocument/2006/relationships/font" Target="fonts/font1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font" Target="fonts/font15.fntdata"/><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latin typeface="Times New Roman" panose="02020603050405020304" pitchFamily="18" charset="0"/>
                <a:cs typeface="Times New Roman" panose="02020603050405020304" pitchFamily="18" charset="0"/>
              </a:rPr>
              <a:t>Giáo</a:t>
            </a:r>
            <a:r>
              <a:rPr lang="en-US" baseline="0" dirty="0">
                <a:latin typeface="Times New Roman" panose="02020603050405020304" pitchFamily="18" charset="0"/>
                <a:cs typeface="Times New Roman" panose="02020603050405020304" pitchFamily="18" charset="0"/>
              </a:rPr>
              <a:t> </a:t>
            </a:r>
            <a:r>
              <a:rPr lang="en-US" baseline="0" err="1">
                <a:latin typeface="Times New Roman" panose="02020603050405020304" pitchFamily="18" charset="0"/>
                <a:cs typeface="Times New Roman" panose="02020603050405020304" pitchFamily="18" charset="0"/>
              </a:rPr>
              <a:t>viên</a:t>
            </a:r>
            <a:r>
              <a:rPr lang="en-US" baseline="0">
                <a:latin typeface="Times New Roman" panose="02020603050405020304" pitchFamily="18" charset="0"/>
                <a:cs typeface="Times New Roman" panose="02020603050405020304" pitchFamily="18" charset="0"/>
              </a:rPr>
              <a:t> cho HS chơi từ 3-5p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382078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 thảo</a:t>
            </a:r>
            <a:r>
              <a:rPr lang="en-US" baseline="0"/>
              <a:t> luận và trình bày kết quả thảo luận nhóm</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70753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 thảo</a:t>
            </a:r>
            <a:r>
              <a:rPr lang="en-US" baseline="0"/>
              <a:t> luận và trình bày kết quả thảo luận nhóm</a:t>
            </a:r>
          </a:p>
          <a:p>
            <a:r>
              <a:rPr lang="en-US" baseline="0"/>
              <a:t>GV đặt vấn đề: tại sao em biết được đó là hiện tượng nào? Trong thực tế em đã nhìn thấy các hiện tượng này chưa? Ở đâu? Có xảy ra thường xuyên không?</a:t>
            </a:r>
          </a:p>
          <a:p>
            <a:r>
              <a:rPr lang="en-US" baseline="0"/>
              <a:t>GV bấm vào các ô số để điền kết quả đúng.</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366485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1. GV tổ chức cho mỗi nhóm cử đại diện lên trình bày phiếu của nhóm, các nhóm khác đặt câu hỏi cho nhóm trình bày trả lời</a:t>
            </a:r>
          </a:p>
          <a:p>
            <a:r>
              <a:rPr lang="en-US" baseline="0"/>
              <a:t>GV kết luận, đánh giá các nhóm</a:t>
            </a:r>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23336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Giao bài tập về nhà cho học sinh, yêu cầu học phân công chuẩn bị nguyên, vật liệu cho buổi học sau</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12438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956748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Tiết học</a:t>
            </a:r>
            <a:r>
              <a:rPr lang="en-US" baseline="0"/>
              <a:t> thực hành và vận dụng</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16</a:t>
            </a:fld>
            <a:endParaRPr lang="vi-VN"/>
          </a:p>
        </p:txBody>
      </p:sp>
    </p:spTree>
    <p:extLst>
      <p:ext uri="{BB962C8B-B14F-4D97-AF65-F5344CB8AC3E}">
        <p14:creationId xmlns:p14="http://schemas.microsoft.com/office/powerpoint/2010/main" val="2141879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 thảo</a:t>
            </a:r>
            <a:r>
              <a:rPr lang="en-US" baseline="0"/>
              <a:t> luận và trình bày kết quả thảo luận nhóm</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300996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 thảo</a:t>
            </a:r>
            <a:r>
              <a:rPr lang="en-US" baseline="0"/>
              <a:t> luận và trình bày kết quả thảo luận nhóm dưới sự dẫn dắt từng bước của GV, nhấn mạnh do đâu nước chuyển thể được</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24885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2, chữ màu đỏ là gợi ý trả lời câu hỏi</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1882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cho</a:t>
            </a:r>
            <a:r>
              <a:rPr lang="en-US" baseline="0" dirty="0">
                <a:latin typeface="Times New Roman" panose="02020603050405020304" pitchFamily="18" charset="0"/>
                <a:cs typeface="Times New Roman" panose="02020603050405020304" pitchFamily="18" charset="0"/>
              </a:rPr>
              <a:t> HS </a:t>
            </a:r>
            <a:r>
              <a:rPr lang="en-US" baseline="0" dirty="0" err="1">
                <a:latin typeface="Times New Roman" panose="02020603050405020304" pitchFamily="18" charset="0"/>
                <a:cs typeface="Times New Roman" panose="02020603050405020304" pitchFamily="18" charset="0"/>
              </a:rPr>
              <a:t>thảo</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luận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để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thống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nhất</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của</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hỗ</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trợ</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nếu</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gặp</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khó</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khăn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trong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việc</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hiện</a:t>
            </a:r>
            <a:r>
              <a:rPr lang="en-US" baseline="0" dirty="0">
                <a:latin typeface="Times New Roman" panose="02020603050405020304" pitchFamily="18" charset="0"/>
                <a:cs typeface="Times New Roman" panose="02020603050405020304" pitchFamily="18" charset="0"/>
              </a:rPr>
              <a:t> </a:t>
            </a:r>
            <a:r>
              <a:rPr lang="en-US" baseline="0">
                <a:latin typeface="Times New Roman" panose="02020603050405020304" pitchFamily="18" charset="0"/>
                <a:cs typeface="Times New Roman" panose="02020603050405020304" pitchFamily="18" charset="0"/>
              </a:rPr>
              <a:t>ý tưởng. GV chiếu tiêu chí về sản phẩm và yêu cầu nội dung thảo luận cần bám theo tiêu chí.</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19008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232155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a:t>
            </a:r>
            <a:r>
              <a:rPr lang="en-US" baseline="0" dirty="0"/>
              <a:t> </a:t>
            </a:r>
            <a:r>
              <a:rPr lang="en-US" baseline="0" dirty="0" err="1"/>
              <a:t>nêu</a:t>
            </a:r>
            <a:r>
              <a:rPr lang="en-US" baseline="0" dirty="0"/>
              <a:t> </a:t>
            </a:r>
            <a:r>
              <a:rPr lang="en-US" baseline="0" dirty="0" err="1"/>
              <a:t>yêu</a:t>
            </a:r>
            <a:r>
              <a:rPr lang="en-US" baseline="0" dirty="0"/>
              <a:t> </a:t>
            </a:r>
            <a:r>
              <a:rPr lang="en-US" baseline="0" dirty="0" err="1"/>
              <a:t>cầu</a:t>
            </a:r>
            <a:r>
              <a:rPr lang="en-US" baseline="0" dirty="0"/>
              <a:t> </a:t>
            </a:r>
            <a:r>
              <a:rPr lang="en-US" baseline="0" dirty="0" err="1"/>
              <a:t>sản</a:t>
            </a:r>
            <a:r>
              <a:rPr lang="en-US" baseline="0" dirty="0"/>
              <a:t> </a:t>
            </a:r>
            <a:r>
              <a:rPr lang="en-US" baseline="0" dirty="0" err="1"/>
              <a:t>phẩm</a:t>
            </a:r>
            <a:r>
              <a:rPr lang="en-US" baseline="0" dirty="0"/>
              <a:t>, </a:t>
            </a:r>
            <a:r>
              <a:rPr lang="en-US" baseline="0" dirty="0" err="1"/>
              <a:t>trong</a:t>
            </a:r>
            <a:r>
              <a:rPr lang="en-US" baseline="0" dirty="0"/>
              <a:t> </a:t>
            </a:r>
            <a:r>
              <a:rPr lang="en-US" baseline="0" dirty="0" err="1"/>
              <a:t>đó</a:t>
            </a:r>
            <a:r>
              <a:rPr lang="en-US" baseline="0" dirty="0"/>
              <a:t> </a:t>
            </a:r>
            <a:r>
              <a:rPr lang="en-US" baseline="0" dirty="0" err="1"/>
              <a:t>có</a:t>
            </a:r>
            <a:r>
              <a:rPr lang="en-US" baseline="0" dirty="0"/>
              <a:t> </a:t>
            </a:r>
            <a:r>
              <a:rPr lang="en-US" baseline="0" dirty="0" err="1"/>
              <a:t>thể</a:t>
            </a:r>
            <a:r>
              <a:rPr lang="en-US" baseline="0" dirty="0"/>
              <a:t> </a:t>
            </a:r>
            <a:r>
              <a:rPr lang="en-US" baseline="0" dirty="0" err="1"/>
              <a:t>gợi</a:t>
            </a:r>
            <a:r>
              <a:rPr lang="en-US" baseline="0" dirty="0"/>
              <a:t> </a:t>
            </a:r>
            <a:r>
              <a:rPr lang="en-US" baseline="0" dirty="0" err="1"/>
              <a:t>mở</a:t>
            </a:r>
            <a:r>
              <a:rPr lang="en-US" baseline="0" dirty="0"/>
              <a:t> </a:t>
            </a:r>
            <a:r>
              <a:rPr lang="en-US" baseline="0" dirty="0" err="1"/>
              <a:t>cho</a:t>
            </a:r>
            <a:r>
              <a:rPr lang="en-US" baseline="0" dirty="0"/>
              <a:t> HS </a:t>
            </a:r>
            <a:r>
              <a:rPr lang="en-US" baseline="0" dirty="0" err="1"/>
              <a:t>cách</a:t>
            </a:r>
            <a:r>
              <a:rPr lang="en-US" baseline="0" dirty="0"/>
              <a:t> </a:t>
            </a:r>
            <a:r>
              <a:rPr lang="en-US" baseline="0" dirty="0" err="1"/>
              <a:t>làm</a:t>
            </a:r>
            <a:r>
              <a:rPr lang="en-US" baseline="0" dirty="0"/>
              <a:t> </a:t>
            </a:r>
            <a:r>
              <a:rPr lang="en-US" baseline="0" dirty="0" err="1"/>
              <a:t>sử</a:t>
            </a:r>
            <a:r>
              <a:rPr lang="en-US" baseline="0" dirty="0"/>
              <a:t> </a:t>
            </a:r>
            <a:r>
              <a:rPr lang="en-US" baseline="0" dirty="0" err="1"/>
              <a:t>dụng</a:t>
            </a:r>
            <a:r>
              <a:rPr lang="en-US" baseline="0" dirty="0"/>
              <a:t> </a:t>
            </a:r>
            <a:r>
              <a:rPr lang="en-US" baseline="0" dirty="0" err="1"/>
              <a:t>hình</a:t>
            </a:r>
            <a:r>
              <a:rPr lang="en-US" baseline="0" dirty="0"/>
              <a:t> </a:t>
            </a:r>
            <a:r>
              <a:rPr lang="en-US" baseline="0" dirty="0" err="1"/>
              <a:t>vẽ</a:t>
            </a:r>
            <a:r>
              <a:rPr lang="en-US" baseline="0" dirty="0"/>
              <a:t>, </a:t>
            </a:r>
            <a:r>
              <a:rPr lang="en-US" baseline="0" dirty="0" err="1"/>
              <a:t>cắt</a:t>
            </a:r>
            <a:r>
              <a:rPr lang="en-US" baseline="0" dirty="0"/>
              <a:t> </a:t>
            </a:r>
            <a:r>
              <a:rPr lang="en-US" baseline="0" dirty="0" err="1"/>
              <a:t>dán</a:t>
            </a:r>
            <a:r>
              <a:rPr lang="en-US" baseline="0" dirty="0"/>
              <a:t> </a:t>
            </a:r>
            <a:r>
              <a:rPr lang="en-US" baseline="0" dirty="0" err="1"/>
              <a:t>hoặc</a:t>
            </a:r>
            <a:r>
              <a:rPr lang="en-US" baseline="0" dirty="0"/>
              <a:t> </a:t>
            </a:r>
            <a:r>
              <a:rPr lang="en-US" baseline="0" dirty="0" err="1"/>
              <a:t>một</a:t>
            </a:r>
            <a:r>
              <a:rPr lang="en-US" baseline="0" dirty="0"/>
              <a:t> </a:t>
            </a:r>
            <a:r>
              <a:rPr lang="en-US" baseline="0" dirty="0" err="1"/>
              <a:t>số</a:t>
            </a:r>
            <a:r>
              <a:rPr lang="en-US" baseline="0" dirty="0"/>
              <a:t> </a:t>
            </a:r>
            <a:r>
              <a:rPr lang="en-US" baseline="0" dirty="0" err="1"/>
              <a:t>đồ</a:t>
            </a:r>
            <a:r>
              <a:rPr lang="en-US" baseline="0" dirty="0"/>
              <a:t> </a:t>
            </a:r>
            <a:r>
              <a:rPr lang="en-US" baseline="0" dirty="0" err="1"/>
              <a:t>chơi</a:t>
            </a:r>
            <a:r>
              <a:rPr lang="en-US" baseline="0" dirty="0"/>
              <a:t> </a:t>
            </a:r>
            <a:r>
              <a:rPr lang="en-US" baseline="0" dirty="0" err="1"/>
              <a:t>có</a:t>
            </a:r>
            <a:r>
              <a:rPr lang="en-US" baseline="0" dirty="0"/>
              <a:t> </a:t>
            </a:r>
            <a:r>
              <a:rPr lang="en-US" baseline="0" dirty="0" err="1"/>
              <a:t>sẵn</a:t>
            </a:r>
            <a:r>
              <a:rPr lang="en-US" baseline="0" dirty="0"/>
              <a:t> </a:t>
            </a:r>
            <a:r>
              <a:rPr lang="en-US" baseline="0" dirty="0" err="1"/>
              <a:t>thực</a:t>
            </a:r>
            <a:r>
              <a:rPr lang="en-US" baseline="0" dirty="0"/>
              <a:t> </a:t>
            </a:r>
            <a:r>
              <a:rPr lang="en-US" baseline="0" dirty="0" err="1"/>
              <a:t>hiện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18008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err="1">
                <a:latin typeface="Times New Roman" panose="02020603050405020304" pitchFamily="18" charset="0"/>
                <a:cs typeface="Times New Roman" panose="02020603050405020304" pitchFamily="18" charset="0"/>
              </a:rPr>
              <a:t>cho</a:t>
            </a:r>
            <a:r>
              <a:rPr lang="en-US" baseline="0">
                <a:latin typeface="Times New Roman" panose="02020603050405020304" pitchFamily="18" charset="0"/>
                <a:cs typeface="Times New Roman" panose="02020603050405020304" pitchFamily="18" charset="0"/>
              </a:rPr>
              <a:t> nhóm HS thống </a:t>
            </a:r>
            <a:r>
              <a:rPr lang="en-US" baseline="0" dirty="0" err="1">
                <a:latin typeface="Times New Roman" panose="02020603050405020304" pitchFamily="18" charset="0"/>
                <a:cs typeface="Times New Roman" panose="02020603050405020304" pitchFamily="18" charset="0"/>
              </a:rPr>
              <a:t>nhất</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của</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a:latin typeface="Times New Roman" panose="02020603050405020304" pitchFamily="18" charset="0"/>
                <a:cs typeface="Times New Roman" panose="02020603050405020304" pitchFamily="18" charset="0"/>
              </a:rPr>
              <a:t>, chuẩn bị nguyên vật liệu để thực hành, hoàn thiện phiếu học tập số 3</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390327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latin typeface="Times New Roman" panose="02020603050405020304" pitchFamily="18" charset="0"/>
                <a:cs typeface="Times New Roman" panose="02020603050405020304" pitchFamily="18" charset="0"/>
              </a:rPr>
              <a:t>Đại diện từng nhóm lên trình bày ý tưởng của nhóm qua phiếu học tập số 3</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986205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 lựa</a:t>
            </a:r>
            <a:r>
              <a:rPr lang="en-US" baseline="0"/>
              <a:t> chọn nguyên vật liệu phù hợp</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76169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a:t>
            </a:r>
            <a:r>
              <a:rPr lang="en-US" baseline="0"/>
              <a:t> hướng dẫn HS vẽ hình với đầy đủ cảnh quan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728183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 cắt</a:t>
            </a:r>
            <a:r>
              <a:rPr lang="en-US" baseline="0"/>
              <a:t>, dán hình vẽ vào mô hình</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610639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thực hiện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975974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Hoàn</a:t>
            </a:r>
            <a:r>
              <a:rPr lang="en-US" baseline="0"/>
              <a:t> thiện mô hình</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559452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Kiểm tra tiêu chí từ sản phẩm vừa làm được. Khuyến khích HS sáng tạo để tạo ra sản phẩm độc đáo trưng bày trong lớp</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762667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Cho </a:t>
            </a:r>
            <a:r>
              <a:rPr lang="en-US" dirty="0" err="1">
                <a:latin typeface="Times New Roman" panose="02020603050405020304" pitchFamily="18" charset="0"/>
                <a:cs typeface="Times New Roman" panose="02020603050405020304" pitchFamily="18" charset="0"/>
              </a:rPr>
              <a:t>từng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nhóm</a:t>
            </a:r>
            <a:r>
              <a:rPr lang="en-US" dirty="0">
                <a:latin typeface="Times New Roman" panose="02020603050405020304" pitchFamily="18" charset="0"/>
                <a:cs typeface="Times New Roman" panose="02020603050405020304" pitchFamily="18" charset="0"/>
              </a:rPr>
              <a:t> HS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bày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phẩm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nhóm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mẫu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nhóm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đặt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câu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hỏi</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86994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err="1">
                <a:latin typeface="Times New Roman" panose="02020603050405020304" pitchFamily="18" charset="0"/>
                <a:cs typeface="Times New Roman" panose="02020603050405020304" pitchFamily="18" charset="0"/>
              </a:rPr>
              <a:t>cùng</a:t>
            </a:r>
            <a:r>
              <a:rPr lang="en-US" baseline="0">
                <a:latin typeface="Times New Roman" panose="02020603050405020304" pitchFamily="18" charset="0"/>
                <a:cs typeface="Times New Roman" panose="02020603050405020304" pitchFamily="18" charset="0"/>
              </a:rPr>
              <a:t> hs xem video</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630392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latin typeface="Times New Roman" panose="02020603050405020304" pitchFamily="18" charset="0"/>
                <a:cs typeface="Times New Roman" panose="02020603050405020304" pitchFamily="18" charset="0"/>
              </a:rPr>
              <a:t>Gợi</a:t>
            </a:r>
            <a:r>
              <a:rPr lang="en-US" dirty="0">
                <a:latin typeface="Times New Roman" panose="02020603050405020304" pitchFamily="18" charset="0"/>
                <a:cs typeface="Times New Roman" panose="02020603050405020304" pitchFamily="18" charset="0"/>
              </a:rPr>
              <a:t> ý, HS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chọn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cây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nhóm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bày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hoặc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tự</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nghĩ</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ảnh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bày</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2350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526417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23602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cho HS suy nghĩ xem nước có thể ở những dạng nào? HS quan sát hình ảnh và nêu các dạng của nước.</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21868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a:t>
            </a:r>
            <a:r>
              <a:rPr lang="en-US" baseline="0"/>
              <a:t> lấy ví dụ các dạng của nước trong tự nhiên và khẳng định: “n</a:t>
            </a:r>
            <a:r>
              <a:rPr lang="vi-VN" baseline="0"/>
              <a:t>ước có thể chuyển từ dạng này sang dạng khác</a:t>
            </a:r>
            <a:r>
              <a:rPr lang="en-US" baseline="0"/>
              <a:t>“. Mở rộng thêm: n</a:t>
            </a:r>
            <a:r>
              <a:rPr lang="vi-VN" b="0" i="0">
                <a:solidFill>
                  <a:srgbClr val="4A4A4A"/>
                </a:solidFill>
                <a:effectLst/>
                <a:latin typeface="Muli" panose="00000500000000000000" pitchFamily="2" charset="0"/>
              </a:rPr>
              <a:t>ước có thể tồn tại ở </a:t>
            </a:r>
            <a:r>
              <a:rPr lang="en-US" b="0" i="0">
                <a:solidFill>
                  <a:srgbClr val="4A4A4A"/>
                </a:solidFill>
                <a:effectLst/>
                <a:latin typeface="Muli" panose="00000500000000000000" pitchFamily="2" charset="0"/>
              </a:rPr>
              <a:t>thể</a:t>
            </a:r>
            <a:r>
              <a:rPr lang="vi-VN" b="0" i="0">
                <a:solidFill>
                  <a:srgbClr val="4A4A4A"/>
                </a:solidFill>
                <a:effectLst/>
                <a:latin typeface="Muli" panose="00000500000000000000" pitchFamily="2" charset="0"/>
              </a:rPr>
              <a:t> rắn (nước đá, băng, tuyết), thể lỏng, thể khí (hơi nước).</a:t>
            </a:r>
            <a:endParaRPr lang="en-US" b="0" i="0">
              <a:solidFill>
                <a:srgbClr val="4A4A4A"/>
              </a:solidFill>
              <a:effectLst/>
              <a:latin typeface="Muli" panose="00000500000000000000" pitchFamily="2" charset="0"/>
            </a:endParaRPr>
          </a:p>
          <a:p>
            <a:r>
              <a:rPr lang="en-US" b="0" i="0">
                <a:solidFill>
                  <a:srgbClr val="4A4A4A"/>
                </a:solidFill>
                <a:effectLst/>
                <a:latin typeface="Muli" panose="00000500000000000000" pitchFamily="2" charset="0"/>
              </a:rPr>
              <a:t>GV nêu</a:t>
            </a:r>
            <a:r>
              <a:rPr lang="en-US" b="0" i="0" baseline="0">
                <a:solidFill>
                  <a:srgbClr val="4A4A4A"/>
                </a:solidFill>
                <a:effectLst/>
                <a:latin typeface="Muli" panose="00000500000000000000" pitchFamily="2" charset="0"/>
              </a:rPr>
              <a:t> nhiệm vụ: làm mô hình vòng tuần hoàn của nước để hiểu rõ hơn về sự chuyển thể của nước trong tự nhiên nhé</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09631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đặt</a:t>
            </a:r>
            <a:r>
              <a:rPr lang="en-US" baseline="0"/>
              <a:t> câu hỏi cho lần lượt từng hình, bấm vào hình ảnh để hiện ra đáp án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86125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a:t>
            </a:r>
            <a:r>
              <a:rPr lang="en-US" baseline="0"/>
              <a:t> hỏi HS về sự thay đổi các thể của nước</a:t>
            </a:r>
          </a:p>
          <a:p>
            <a:r>
              <a:rPr lang="en-US" baseline="0"/>
              <a:t>Giải thích: </a:t>
            </a:r>
            <a:r>
              <a:rPr lang="vi-VN" baseline="0"/>
              <a:t>Đông đặc là một quá trình chuyển trạng thái khi một chất chuyển từ trạng thái lỏng sang trạng thái rắn khi nhiệt độ của nó giảm xuống dưới nhiệt độ đông đặc</a:t>
            </a:r>
            <a:endParaRPr lang="en-US" baseline="0"/>
          </a:p>
          <a:p>
            <a:r>
              <a:rPr lang="vi-VN"/>
              <a:t>Nóng chảy là một quá trình vật lý đặc trưng với quá trình chuyển đổi của một chất chuyển từ trạng thái rắn sang trạng thái lỏng</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576943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 thảo</a:t>
            </a:r>
            <a:r>
              <a:rPr lang="en-US" baseline="0"/>
              <a:t> luận và trình bày kết quả thảo luận nhóm</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23339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giải</a:t>
            </a:r>
            <a:r>
              <a:rPr lang="en-US" baseline="0"/>
              <a:t> thích: </a:t>
            </a:r>
            <a:r>
              <a:rPr lang="vi-VN" baseline="0"/>
              <a:t>bay hơi là một quá trình chuyển đổi từ thể lỏng sang thể khí</a:t>
            </a:r>
            <a:endParaRPr lang="en-US" baseline="0"/>
          </a:p>
          <a:p>
            <a:r>
              <a:rPr lang="vi-VN"/>
              <a:t>Ngưng tụ là quá trình thay đổi trạng thái vật chất từ trạng thái khí sang trạng thái lỏng và là quá trình ngược của bay hơi</a:t>
            </a:r>
            <a:r>
              <a:rPr lang="en-US"/>
              <a: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561433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9519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7527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6003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60290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80027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63723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04428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10746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44160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80365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1216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0350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46082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17194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64965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6211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1879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667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3488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2367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3366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581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824237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088265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7.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jpg"/><Relationship Id="rId4" Type="http://schemas.openxmlformats.org/officeDocument/2006/relationships/image" Target="../media/image31.png"/><Relationship Id="rId9"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gif"/><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JP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47.JPG"/></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2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43.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jpg"/><Relationship Id="rId4" Type="http://schemas.openxmlformats.org/officeDocument/2006/relationships/image" Target="../media/image31.png"/><Relationship Id="rId9"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53.JP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54.JPG"/></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55.JPG"/></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57.JPG"/></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61.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gif"/><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2663968" y="661024"/>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BÀI 1</a:t>
            </a:r>
          </a:p>
        </p:txBody>
      </p:sp>
      <p:sp>
        <p:nvSpPr>
          <p:cNvPr id="7" name="TextBox 6"/>
          <p:cNvSpPr txBox="1"/>
          <p:nvPr/>
        </p:nvSpPr>
        <p:spPr>
          <a:xfrm>
            <a:off x="175367" y="1723710"/>
            <a:ext cx="7615824"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SỰ</a:t>
            </a:r>
            <a:r>
              <a:rPr kumimoji="0" lang="en-US" altLang="zh-CN" sz="4400" b="1" i="0" u="none" strike="noStrike" kern="1200" cap="none" spc="0" normalizeH="0" noProof="0" dirty="0">
                <a:ln>
                  <a:noFill/>
                </a:ln>
                <a:solidFill>
                  <a:srgbClr val="002060"/>
                </a:solidFill>
                <a:effectLst/>
                <a:uLnTx/>
                <a:uFillTx/>
                <a:latin typeface="Roboto" panose="02000000000000000000" pitchFamily="2" charset="0"/>
                <a:ea typeface="Roboto" panose="02000000000000000000" pitchFamily="2" charset="0"/>
                <a:cs typeface="+mn-cs"/>
              </a:rPr>
              <a:t> CHUYỂN THỂ CỦA NƯỚC</a:t>
            </a:r>
            <a:endParaRPr kumimoji="0" lang="en-US" altLang="zh-CN" sz="44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grpSp>
        <p:nvGrpSpPr>
          <p:cNvPr id="5" name="Group 4">
            <a:extLst>
              <a:ext uri="{FF2B5EF4-FFF2-40B4-BE49-F238E27FC236}">
                <a16:creationId xmlns:a16="http://schemas.microsoft.com/office/drawing/2014/main" id="{C55C413E-991A-11DF-E8A3-D103913BEB1B}"/>
              </a:ext>
            </a:extLst>
          </p:cNvPr>
          <p:cNvGrpSpPr/>
          <p:nvPr/>
        </p:nvGrpSpPr>
        <p:grpSpPr>
          <a:xfrm>
            <a:off x="1959309" y="5719922"/>
            <a:ext cx="1232274" cy="707886"/>
            <a:chOff x="694180" y="2626768"/>
            <a:chExt cx="1232274" cy="707886"/>
          </a:xfrm>
        </p:grpSpPr>
        <p:sp>
          <p:nvSpPr>
            <p:cNvPr id="26" name="Arrow: Pentagon 25">
              <a:extLst>
                <a:ext uri="{FF2B5EF4-FFF2-40B4-BE49-F238E27FC236}">
                  <a16:creationId xmlns:a16="http://schemas.microsoft.com/office/drawing/2014/main" id="{F1C07DEE-8892-24B9-69DB-4BC45E9619CB}"/>
                </a:ext>
              </a:extLst>
            </p:cNvPr>
            <p:cNvSpPr/>
            <p:nvPr/>
          </p:nvSpPr>
          <p:spPr>
            <a:xfrm>
              <a:off x="694180" y="2626768"/>
              <a:ext cx="1232274" cy="707886"/>
            </a:xfrm>
            <a:prstGeom prst="homePlate">
              <a:avLst/>
            </a:prstGeom>
            <a:solidFill>
              <a:srgbClr val="F186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694180" y="2749879"/>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1</a:t>
              </a:r>
              <a:endParaRPr kumimoji="0" lang="vi-VN" sz="2400" b="0"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cs typeface="+mn-cs"/>
              </a:endParaRPr>
            </a:p>
          </p:txBody>
        </p:sp>
      </p:grpSp>
      <p:sp>
        <p:nvSpPr>
          <p:cNvPr id="9" name="TextBox 8">
            <a:extLst>
              <a:ext uri="{FF2B5EF4-FFF2-40B4-BE49-F238E27FC236}">
                <a16:creationId xmlns:a16="http://schemas.microsoft.com/office/drawing/2014/main" id="{43693D5C-E3CB-82E4-7676-320D36C3B49E}"/>
              </a:ext>
            </a:extLst>
          </p:cNvPr>
          <p:cNvSpPr txBox="1"/>
          <p:nvPr/>
        </p:nvSpPr>
        <p:spPr>
          <a:xfrm>
            <a:off x="556839" y="3149131"/>
            <a:ext cx="6050070"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noProof="0" dirty="0">
                <a:ln>
                  <a:noFill/>
                </a:ln>
                <a:solidFill>
                  <a:srgbClr val="002060"/>
                </a:solidFill>
                <a:effectLst/>
                <a:uLnTx/>
                <a:uFillTx/>
                <a:latin typeface="Roboto" panose="02000000000000000000" pitchFamily="2" charset="0"/>
                <a:ea typeface="Roboto" panose="02000000000000000000" pitchFamily="2" charset="0"/>
                <a:cs typeface="+mn-cs"/>
              </a:rPr>
              <a:t>VÀ VÒNG TUẦN HOÀN TRONG TỰ NHIÊN</a:t>
            </a:r>
            <a:endParaRPr kumimoji="0" lang="en-US" altLang="zh-CN" sz="44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3" name="Picture 2"/>
          <p:cNvPicPr>
            <a:picLocks noChangeAspect="1"/>
          </p:cNvPicPr>
          <p:nvPr/>
        </p:nvPicPr>
        <p:blipFill>
          <a:blip r:embed="rId3"/>
          <a:stretch>
            <a:fillRect/>
          </a:stretch>
        </p:blipFill>
        <p:spPr>
          <a:xfrm>
            <a:off x="7791191" y="870663"/>
            <a:ext cx="3317726" cy="247553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Picture 3"/>
          <p:cNvPicPr>
            <a:picLocks noChangeAspect="1"/>
          </p:cNvPicPr>
          <p:nvPr/>
        </p:nvPicPr>
        <p:blipFill>
          <a:blip r:embed="rId4"/>
          <a:stretch>
            <a:fillRect/>
          </a:stretch>
        </p:blipFill>
        <p:spPr>
          <a:xfrm>
            <a:off x="7630042" y="3764484"/>
            <a:ext cx="3317726" cy="230938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944708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202D27E-6A30-AD2D-47BF-71FDDBF608D3}"/>
              </a:ext>
            </a:extLst>
          </p:cNvPr>
          <p:cNvSpPr txBox="1"/>
          <p:nvPr/>
        </p:nvSpPr>
        <p:spPr>
          <a:xfrm>
            <a:off x="2450179" y="870391"/>
            <a:ext cx="7975969" cy="830997"/>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Làm thí nghiệm theo hướng dẫn và ghi chép lại hiện tượng xảy ra với thể của nước ở trong cốc</a:t>
            </a:r>
            <a:endParaRPr lang="en-US" altLang="zh-CN" sz="3200" dirty="0">
              <a:solidFill>
                <a:srgbClr val="002060"/>
              </a:solidFill>
              <a:latin typeface="Roboto" panose="02000000000000000000" pitchFamily="2" charset="0"/>
              <a:ea typeface="Roboto" panose="02000000000000000000" pitchFamily="2" charset="0"/>
            </a:endParaRPr>
          </a:p>
        </p:txBody>
      </p:sp>
      <p:pic>
        <p:nvPicPr>
          <p:cNvPr id="6" name="Picture 5">
            <a:extLst>
              <a:ext uri="{FF2B5EF4-FFF2-40B4-BE49-F238E27FC236}">
                <a16:creationId xmlns:a16="http://schemas.microsoft.com/office/drawing/2014/main" id="{3977851C-5B4D-4AD5-C307-2B5E4CE70B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642" y="2388010"/>
            <a:ext cx="2802391" cy="2724879"/>
          </a:xfrm>
          <a:prstGeom prst="roundRect">
            <a:avLst/>
          </a:prstGeom>
          <a:effectLst>
            <a:outerShdw blurRad="63500" sx="102000" sy="102000" algn="ctr" rotWithShape="0">
              <a:prstClr val="black">
                <a:alpha val="40000"/>
              </a:prstClr>
            </a:outerShdw>
          </a:effectLst>
        </p:spPr>
      </p:pic>
      <p:pic>
        <p:nvPicPr>
          <p:cNvPr id="10" name="Picture 9">
            <a:extLst>
              <a:ext uri="{FF2B5EF4-FFF2-40B4-BE49-F238E27FC236}">
                <a16:creationId xmlns:a16="http://schemas.microsoft.com/office/drawing/2014/main" id="{B80DD754-24C5-79FF-FA33-ECF2B66ADC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05185" y="2338843"/>
            <a:ext cx="2781626" cy="2739205"/>
          </a:xfrm>
          <a:prstGeom prst="roundRect">
            <a:avLst/>
          </a:prstGeom>
          <a:effectLst>
            <a:outerShdw blurRad="63500" sx="102000" sy="102000" algn="ctr" rotWithShape="0">
              <a:prstClr val="black">
                <a:alpha val="40000"/>
              </a:prstClr>
            </a:outerShdw>
          </a:effectLst>
        </p:spPr>
      </p:pic>
      <p:pic>
        <p:nvPicPr>
          <p:cNvPr id="9" name="Picture 8">
            <a:extLst>
              <a:ext uri="{FF2B5EF4-FFF2-40B4-BE49-F238E27FC236}">
                <a16:creationId xmlns:a16="http://schemas.microsoft.com/office/drawing/2014/main" id="{B80DD754-24C5-79FF-FA33-ECF2B66ADC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69165" y="2326748"/>
            <a:ext cx="2617847" cy="2739205"/>
          </a:xfrm>
          <a:prstGeom prst="roundRect">
            <a:avLst/>
          </a:prstGeom>
          <a:effectLst>
            <a:outerShdw blurRad="63500" sx="102000" sy="102000" algn="ctr" rotWithShape="0">
              <a:prstClr val="black">
                <a:alpha val="40000"/>
              </a:prstClr>
            </a:outerShdw>
          </a:effectLst>
        </p:spPr>
      </p:pic>
      <p:sp>
        <p:nvSpPr>
          <p:cNvPr id="11" name="TextBox 10">
            <a:extLst>
              <a:ext uri="{FF2B5EF4-FFF2-40B4-BE49-F238E27FC236}">
                <a16:creationId xmlns:a16="http://schemas.microsoft.com/office/drawing/2014/main" id="{E202D27E-6A30-AD2D-47BF-71FDDBF608D3}"/>
              </a:ext>
            </a:extLst>
          </p:cNvPr>
          <p:cNvSpPr txBox="1"/>
          <p:nvPr/>
        </p:nvSpPr>
        <p:spPr>
          <a:xfrm>
            <a:off x="2294234" y="2589807"/>
            <a:ext cx="1407910" cy="461665"/>
          </a:xfrm>
          <a:prstGeom prst="rect">
            <a:avLst/>
          </a:prstGeom>
          <a:noFill/>
        </p:spPr>
        <p:txBody>
          <a:bodyPr wrap="square" rtlCol="0">
            <a:spAutoFit/>
          </a:bodyPr>
          <a:lstStyle/>
          <a:p>
            <a:pPr lvl="0" algn="ctr">
              <a:defRPr/>
            </a:pPr>
            <a:r>
              <a:rPr lang="en-US" sz="2400">
                <a:solidFill>
                  <a:schemeClr val="bg1"/>
                </a:solidFill>
                <a:latin typeface="Roboto" panose="02000000000000000000" pitchFamily="2" charset="0"/>
                <a:ea typeface="Roboto" panose="02000000000000000000" pitchFamily="2" charset="0"/>
              </a:rPr>
              <a:t>Bay hơi</a:t>
            </a:r>
            <a:endParaRPr lang="en-US" altLang="zh-CN" sz="3200" dirty="0">
              <a:solidFill>
                <a:schemeClr val="bg1"/>
              </a:solidFill>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E202D27E-6A30-AD2D-47BF-71FDDBF608D3}"/>
              </a:ext>
            </a:extLst>
          </p:cNvPr>
          <p:cNvSpPr txBox="1"/>
          <p:nvPr/>
        </p:nvSpPr>
        <p:spPr>
          <a:xfrm>
            <a:off x="9741820" y="2475015"/>
            <a:ext cx="1707113" cy="461665"/>
          </a:xfrm>
          <a:prstGeom prst="rect">
            <a:avLst/>
          </a:prstGeom>
          <a:noFill/>
        </p:spPr>
        <p:txBody>
          <a:bodyPr wrap="square" rtlCol="0">
            <a:spAutoFit/>
          </a:bodyPr>
          <a:lstStyle/>
          <a:p>
            <a:pPr lvl="0" algn="ctr">
              <a:defRPr/>
            </a:pPr>
            <a:r>
              <a:rPr lang="en-US" sz="2400">
                <a:solidFill>
                  <a:schemeClr val="bg1"/>
                </a:solidFill>
                <a:latin typeface="Roboto" panose="02000000000000000000" pitchFamily="2" charset="0"/>
                <a:ea typeface="Roboto" panose="02000000000000000000" pitchFamily="2" charset="0"/>
              </a:rPr>
              <a:t>Ngưng tụ</a:t>
            </a:r>
            <a:endParaRPr lang="en-US" altLang="zh-CN" sz="3200" dirty="0">
              <a:solidFill>
                <a:schemeClr val="bg1"/>
              </a:solidFill>
              <a:latin typeface="Roboto" panose="02000000000000000000" pitchFamily="2" charset="0"/>
              <a:ea typeface="Roboto" panose="02000000000000000000" pitchFamily="2" charset="0"/>
            </a:endParaRPr>
          </a:p>
        </p:txBody>
      </p:sp>
      <p:sp>
        <p:nvSpPr>
          <p:cNvPr id="15" name="TextBox 14">
            <a:extLst>
              <a:ext uri="{FF2B5EF4-FFF2-40B4-BE49-F238E27FC236}">
                <a16:creationId xmlns:a16="http://schemas.microsoft.com/office/drawing/2014/main" id="{E202D27E-6A30-AD2D-47BF-71FDDBF608D3}"/>
              </a:ext>
            </a:extLst>
          </p:cNvPr>
          <p:cNvSpPr txBox="1"/>
          <p:nvPr/>
        </p:nvSpPr>
        <p:spPr>
          <a:xfrm>
            <a:off x="400348" y="5249770"/>
            <a:ext cx="3301796"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Đổ nước nóng vào cốc</a:t>
            </a:r>
          </a:p>
        </p:txBody>
      </p:sp>
      <p:sp>
        <p:nvSpPr>
          <p:cNvPr id="16" name="TextBox 15">
            <a:extLst>
              <a:ext uri="{FF2B5EF4-FFF2-40B4-BE49-F238E27FC236}">
                <a16:creationId xmlns:a16="http://schemas.microsoft.com/office/drawing/2014/main" id="{E202D27E-6A30-AD2D-47BF-71FDDBF608D3}"/>
              </a:ext>
            </a:extLst>
          </p:cNvPr>
          <p:cNvSpPr txBox="1"/>
          <p:nvPr/>
        </p:nvSpPr>
        <p:spPr>
          <a:xfrm>
            <a:off x="4781829" y="5249770"/>
            <a:ext cx="2829735" cy="830997"/>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Úp chiếc đĩa lên cốc nước</a:t>
            </a:r>
            <a:endParaRPr lang="en-US" altLang="zh-CN" sz="3200" dirty="0">
              <a:solidFill>
                <a:srgbClr val="002060"/>
              </a:solidFill>
              <a:latin typeface="Roboto" panose="02000000000000000000" pitchFamily="2" charset="0"/>
              <a:ea typeface="Roboto" panose="02000000000000000000" pitchFamily="2" charset="0"/>
            </a:endParaRPr>
          </a:p>
        </p:txBody>
      </p:sp>
      <p:sp>
        <p:nvSpPr>
          <p:cNvPr id="17" name="TextBox 16">
            <a:extLst>
              <a:ext uri="{FF2B5EF4-FFF2-40B4-BE49-F238E27FC236}">
                <a16:creationId xmlns:a16="http://schemas.microsoft.com/office/drawing/2014/main" id="{E202D27E-6A30-AD2D-47BF-71FDDBF608D3}"/>
              </a:ext>
            </a:extLst>
          </p:cNvPr>
          <p:cNvSpPr txBox="1"/>
          <p:nvPr/>
        </p:nvSpPr>
        <p:spPr>
          <a:xfrm>
            <a:off x="8209722" y="5210321"/>
            <a:ext cx="3478695"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Sau vài phút nhấc chiếc đĩa ra khỏi cốc nước</a:t>
            </a:r>
            <a:endParaRPr lang="en-US" altLang="zh-CN" sz="3200" dirty="0">
              <a:solidFill>
                <a:srgbClr val="002060"/>
              </a:solidFill>
              <a:latin typeface="Roboto" panose="02000000000000000000" pitchFamily="2" charset="0"/>
              <a:ea typeface="Roboto" panose="02000000000000000000" pitchFamily="2" charset="0"/>
            </a:endParaRPr>
          </a:p>
        </p:txBody>
      </p:sp>
      <p:sp>
        <p:nvSpPr>
          <p:cNvPr id="18" name="Oval 17"/>
          <p:cNvSpPr/>
          <p:nvPr/>
        </p:nvSpPr>
        <p:spPr>
          <a:xfrm>
            <a:off x="2933380" y="4496708"/>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1</a:t>
            </a:r>
          </a:p>
        </p:txBody>
      </p:sp>
      <p:sp>
        <p:nvSpPr>
          <p:cNvPr id="19" name="Oval 18"/>
          <p:cNvSpPr/>
          <p:nvPr/>
        </p:nvSpPr>
        <p:spPr>
          <a:xfrm>
            <a:off x="6904583" y="4434089"/>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2</a:t>
            </a:r>
          </a:p>
        </p:txBody>
      </p:sp>
      <p:sp>
        <p:nvSpPr>
          <p:cNvPr id="20" name="Oval 19"/>
          <p:cNvSpPr/>
          <p:nvPr/>
        </p:nvSpPr>
        <p:spPr>
          <a:xfrm>
            <a:off x="10797323" y="4339193"/>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3</a:t>
            </a:r>
          </a:p>
        </p:txBody>
      </p:sp>
      <p:sp>
        <p:nvSpPr>
          <p:cNvPr id="21" name="TextBox 20">
            <a:extLst>
              <a:ext uri="{FF2B5EF4-FFF2-40B4-BE49-F238E27FC236}">
                <a16:creationId xmlns:a16="http://schemas.microsoft.com/office/drawing/2014/main" id="{590B054E-B6AE-14CB-111F-0FBA1645B82B}"/>
              </a:ext>
            </a:extLst>
          </p:cNvPr>
          <p:cNvSpPr txBox="1"/>
          <p:nvPr/>
        </p:nvSpPr>
        <p:spPr>
          <a:xfrm>
            <a:off x="2441005" y="331303"/>
            <a:ext cx="8163440"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VỀ SỰ CHUYỂN THỂ CỦA NƯỚC</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469438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par>
                                <p:cTn id="23" presetID="14" presetClass="entr" presetSubtype="1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randombar(horizontal)">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14" presetClass="entr" presetSubtype="1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randombar(horizontal)">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4" grpId="0"/>
      <p:bldP spid="15" grpId="0"/>
      <p:bldP spid="16" grpId="0"/>
      <p:bldP spid="17" grpId="0"/>
      <p:bldP spid="18" grpId="0" animBg="1"/>
      <p:bldP spid="19" grpId="0" animBg="1"/>
      <p:bldP spid="20" grpId="0" animBg="1"/>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202D27E-6A30-AD2D-47BF-71FDDBF608D3}"/>
              </a:ext>
            </a:extLst>
          </p:cNvPr>
          <p:cNvSpPr txBox="1"/>
          <p:nvPr/>
        </p:nvSpPr>
        <p:spPr>
          <a:xfrm>
            <a:off x="2294234" y="1278004"/>
            <a:ext cx="7975969"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Trình bày sự chuyển thể của nước trong thí nghiệm</a:t>
            </a:r>
            <a:endParaRPr lang="en-US" altLang="zh-CN" sz="3200" dirty="0">
              <a:solidFill>
                <a:srgbClr val="002060"/>
              </a:solidFill>
              <a:latin typeface="Roboto" panose="02000000000000000000" pitchFamily="2" charset="0"/>
              <a:ea typeface="Roboto" panose="02000000000000000000" pitchFamily="2" charset="0"/>
            </a:endParaRPr>
          </a:p>
        </p:txBody>
      </p:sp>
      <p:pic>
        <p:nvPicPr>
          <p:cNvPr id="6" name="Picture 5">
            <a:extLst>
              <a:ext uri="{FF2B5EF4-FFF2-40B4-BE49-F238E27FC236}">
                <a16:creationId xmlns:a16="http://schemas.microsoft.com/office/drawing/2014/main" id="{3977851C-5B4D-4AD5-C307-2B5E4CE70B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3671" y="1739669"/>
            <a:ext cx="1828471" cy="1777897"/>
          </a:xfrm>
          <a:prstGeom prst="roundRect">
            <a:avLst/>
          </a:prstGeom>
          <a:effectLst>
            <a:outerShdw blurRad="63500" sx="102000" sy="102000" algn="ctr" rotWithShape="0">
              <a:prstClr val="black">
                <a:alpha val="40000"/>
              </a:prstClr>
            </a:outerShdw>
          </a:effectLst>
        </p:spPr>
      </p:pic>
      <p:pic>
        <p:nvPicPr>
          <p:cNvPr id="10" name="Picture 9">
            <a:extLst>
              <a:ext uri="{FF2B5EF4-FFF2-40B4-BE49-F238E27FC236}">
                <a16:creationId xmlns:a16="http://schemas.microsoft.com/office/drawing/2014/main" id="{B80DD754-24C5-79FF-FA33-ECF2B66ADC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96271" y="2477924"/>
            <a:ext cx="1868804" cy="1840304"/>
          </a:xfrm>
          <a:prstGeom prst="roundRect">
            <a:avLst/>
          </a:prstGeom>
          <a:effectLst>
            <a:outerShdw blurRad="63500" sx="102000" sy="102000" algn="ctr" rotWithShape="0">
              <a:prstClr val="black">
                <a:alpha val="40000"/>
              </a:prstClr>
            </a:outerShdw>
          </a:effectLst>
        </p:spPr>
      </p:pic>
      <p:pic>
        <p:nvPicPr>
          <p:cNvPr id="9" name="Picture 8">
            <a:extLst>
              <a:ext uri="{FF2B5EF4-FFF2-40B4-BE49-F238E27FC236}">
                <a16:creationId xmlns:a16="http://schemas.microsoft.com/office/drawing/2014/main" id="{B80DD754-24C5-79FF-FA33-ECF2B66ADC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96271" y="4443499"/>
            <a:ext cx="1937958" cy="1882199"/>
          </a:xfrm>
          <a:prstGeom prst="roundRect">
            <a:avLst/>
          </a:prstGeom>
          <a:effectLst>
            <a:outerShdw blurRad="63500" sx="102000" sy="102000" algn="ctr" rotWithShape="0">
              <a:prstClr val="black">
                <a:alpha val="40000"/>
              </a:prstClr>
            </a:outerShdw>
          </a:effectLst>
        </p:spPr>
      </p:pic>
      <p:sp>
        <p:nvSpPr>
          <p:cNvPr id="17" name="TextBox 16">
            <a:extLst>
              <a:ext uri="{FF2B5EF4-FFF2-40B4-BE49-F238E27FC236}">
                <a16:creationId xmlns:a16="http://schemas.microsoft.com/office/drawing/2014/main" id="{E202D27E-6A30-AD2D-47BF-71FDDBF608D3}"/>
              </a:ext>
            </a:extLst>
          </p:cNvPr>
          <p:cNvSpPr txBox="1"/>
          <p:nvPr/>
        </p:nvSpPr>
        <p:spPr>
          <a:xfrm>
            <a:off x="2983630" y="4356141"/>
            <a:ext cx="5315962"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Nước chuyển từ thể khí sang thể lỏng</a:t>
            </a:r>
            <a:endParaRPr lang="en-US" altLang="zh-CN" sz="3200" dirty="0">
              <a:solidFill>
                <a:srgbClr val="002060"/>
              </a:solidFill>
              <a:latin typeface="Roboto" panose="02000000000000000000" pitchFamily="2" charset="0"/>
              <a:ea typeface="Roboto" panose="02000000000000000000" pitchFamily="2" charset="0"/>
            </a:endParaRPr>
          </a:p>
        </p:txBody>
      </p:sp>
      <p:sp>
        <p:nvSpPr>
          <p:cNvPr id="18" name="Oval 17"/>
          <p:cNvSpPr/>
          <p:nvPr/>
        </p:nvSpPr>
        <p:spPr>
          <a:xfrm>
            <a:off x="2139931" y="2911529"/>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1</a:t>
            </a:r>
          </a:p>
        </p:txBody>
      </p:sp>
      <p:sp>
        <p:nvSpPr>
          <p:cNvPr id="19" name="Oval 18"/>
          <p:cNvSpPr/>
          <p:nvPr/>
        </p:nvSpPr>
        <p:spPr>
          <a:xfrm>
            <a:off x="9890741" y="3739482"/>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2</a:t>
            </a:r>
          </a:p>
        </p:txBody>
      </p:sp>
      <p:sp>
        <p:nvSpPr>
          <p:cNvPr id="20" name="Oval 19"/>
          <p:cNvSpPr/>
          <p:nvPr/>
        </p:nvSpPr>
        <p:spPr>
          <a:xfrm>
            <a:off x="9954692" y="5666925"/>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3</a:t>
            </a:r>
          </a:p>
        </p:txBody>
      </p:sp>
      <p:sp>
        <p:nvSpPr>
          <p:cNvPr id="21" name="TextBox 20">
            <a:extLst>
              <a:ext uri="{FF2B5EF4-FFF2-40B4-BE49-F238E27FC236}">
                <a16:creationId xmlns:a16="http://schemas.microsoft.com/office/drawing/2014/main" id="{E202D27E-6A30-AD2D-47BF-71FDDBF608D3}"/>
              </a:ext>
            </a:extLst>
          </p:cNvPr>
          <p:cNvSpPr txBox="1"/>
          <p:nvPr/>
        </p:nvSpPr>
        <p:spPr>
          <a:xfrm>
            <a:off x="2794203" y="2127066"/>
            <a:ext cx="5415519"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Nước từ thể lỏng chuyển sang thể khí</a:t>
            </a:r>
            <a:endParaRPr lang="vi-VN" sz="2400">
              <a:solidFill>
                <a:srgbClr val="002060"/>
              </a:solidFill>
              <a:latin typeface="Roboto" panose="02000000000000000000" pitchFamily="2" charset="0"/>
              <a:ea typeface="Roboto" panose="02000000000000000000" pitchFamily="2" charset="0"/>
            </a:endParaRPr>
          </a:p>
        </p:txBody>
      </p:sp>
      <p:sp>
        <p:nvSpPr>
          <p:cNvPr id="12" name="TextBox 11">
            <a:extLst>
              <a:ext uri="{FF2B5EF4-FFF2-40B4-BE49-F238E27FC236}">
                <a16:creationId xmlns:a16="http://schemas.microsoft.com/office/drawing/2014/main" id="{590B054E-B6AE-14CB-111F-0FBA1645B82B}"/>
              </a:ext>
            </a:extLst>
          </p:cNvPr>
          <p:cNvSpPr txBox="1"/>
          <p:nvPr/>
        </p:nvSpPr>
        <p:spPr>
          <a:xfrm>
            <a:off x="2441005" y="420754"/>
            <a:ext cx="8163440"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VỀ SỰ CHUYỂN THỂ CỦA NƯỚC</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1271428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randombar(horizontal)">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randombar(horizontal)">
                                      <p:cBhvr>
                                        <p:cTn id="35" dur="500"/>
                                        <p:tgtEl>
                                          <p:spTgt spid="19"/>
                                        </p:tgtEl>
                                      </p:cBhvr>
                                    </p:animEffect>
                                  </p:childTnLst>
                                </p:cTn>
                              </p:par>
                              <p:par>
                                <p:cTn id="36" presetID="10"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P spid="18" grpId="0" animBg="1"/>
      <p:bldP spid="19" grpId="0" animBg="1"/>
      <p:bldP spid="20" grpId="0" animBg="1"/>
      <p:bldP spid="2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202D27E-6A30-AD2D-47BF-71FDDBF608D3}"/>
              </a:ext>
            </a:extLst>
          </p:cNvPr>
          <p:cNvSpPr txBox="1"/>
          <p:nvPr/>
        </p:nvSpPr>
        <p:spPr>
          <a:xfrm>
            <a:off x="2528178" y="1121341"/>
            <a:ext cx="7286855"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Hoàn thiện sơ đồ mô tả sự chuyển thể của nước</a:t>
            </a:r>
            <a:endParaRPr lang="en-US" altLang="zh-CN" sz="3200" dirty="0">
              <a:solidFill>
                <a:srgbClr val="002060"/>
              </a:solidFill>
              <a:latin typeface="Roboto" panose="02000000000000000000" pitchFamily="2" charset="0"/>
              <a:ea typeface="Roboto" panose="02000000000000000000" pitchFamily="2" charset="0"/>
            </a:endParaRPr>
          </a:p>
        </p:txBody>
      </p:sp>
      <p:pic>
        <p:nvPicPr>
          <p:cNvPr id="10" name="Picture 9">
            <a:extLst>
              <a:ext uri="{FF2B5EF4-FFF2-40B4-BE49-F238E27FC236}">
                <a16:creationId xmlns:a16="http://schemas.microsoft.com/office/drawing/2014/main" id="{B80DD754-24C5-79FF-FA33-ECF2B66ADC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9347" y="2698815"/>
            <a:ext cx="9805079" cy="2690760"/>
          </a:xfrm>
          <a:prstGeom prst="roundRect">
            <a:avLst/>
          </a:prstGeom>
          <a:effectLst>
            <a:outerShdw blurRad="63500" sx="102000" sy="102000" algn="ctr" rotWithShape="0">
              <a:prstClr val="black">
                <a:alpha val="40000"/>
              </a:prstClr>
            </a:outerShdw>
          </a:effectLst>
        </p:spPr>
      </p:pic>
      <p:sp>
        <p:nvSpPr>
          <p:cNvPr id="11" name="TextBox 10">
            <a:extLst>
              <a:ext uri="{FF2B5EF4-FFF2-40B4-BE49-F238E27FC236}">
                <a16:creationId xmlns:a16="http://schemas.microsoft.com/office/drawing/2014/main" id="{E202D27E-6A30-AD2D-47BF-71FDDBF608D3}"/>
              </a:ext>
            </a:extLst>
          </p:cNvPr>
          <p:cNvSpPr txBox="1"/>
          <p:nvPr/>
        </p:nvSpPr>
        <p:spPr>
          <a:xfrm>
            <a:off x="4602775" y="5716201"/>
            <a:ext cx="1407910" cy="461665"/>
          </a:xfrm>
          <a:prstGeom prst="rect">
            <a:avLst/>
          </a:prstGeom>
          <a:solidFill>
            <a:srgbClr val="92D050"/>
          </a:solid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Bay hơi</a:t>
            </a:r>
            <a:endParaRPr lang="en-US" altLang="zh-CN" sz="3200" dirty="0">
              <a:solidFill>
                <a:srgbClr val="002060"/>
              </a:solidFill>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E202D27E-6A30-AD2D-47BF-71FDDBF608D3}"/>
              </a:ext>
            </a:extLst>
          </p:cNvPr>
          <p:cNvSpPr txBox="1"/>
          <p:nvPr/>
        </p:nvSpPr>
        <p:spPr>
          <a:xfrm>
            <a:off x="9179632" y="5716201"/>
            <a:ext cx="1707113" cy="461665"/>
          </a:xfrm>
          <a:prstGeom prst="rect">
            <a:avLst/>
          </a:prstGeom>
          <a:solidFill>
            <a:srgbClr val="6CBFD7"/>
          </a:solid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Ngưng tụ</a:t>
            </a:r>
            <a:endParaRPr lang="en-US" altLang="zh-CN" sz="3200" dirty="0">
              <a:solidFill>
                <a:srgbClr val="002060"/>
              </a:solidFill>
              <a:latin typeface="Roboto" panose="02000000000000000000" pitchFamily="2" charset="0"/>
              <a:ea typeface="Roboto" panose="02000000000000000000" pitchFamily="2" charset="0"/>
            </a:endParaRPr>
          </a:p>
        </p:txBody>
      </p:sp>
      <p:sp>
        <p:nvSpPr>
          <p:cNvPr id="15" name="TextBox 14">
            <a:extLst>
              <a:ext uri="{FF2B5EF4-FFF2-40B4-BE49-F238E27FC236}">
                <a16:creationId xmlns:a16="http://schemas.microsoft.com/office/drawing/2014/main" id="{E202D27E-6A30-AD2D-47BF-71FDDBF608D3}"/>
              </a:ext>
            </a:extLst>
          </p:cNvPr>
          <p:cNvSpPr txBox="1"/>
          <p:nvPr/>
        </p:nvSpPr>
        <p:spPr>
          <a:xfrm>
            <a:off x="1866359" y="1770974"/>
            <a:ext cx="8459280" cy="830997"/>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Sắp xếp các hiện tượng dưới đây tương ứng với các dấu </a:t>
            </a:r>
            <a:r>
              <a:rPr lang="vi-VN" sz="2400">
                <a:solidFill>
                  <a:srgbClr val="FF000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 trong sơ đồ để mô tả sự chuyển thể của nước</a:t>
            </a:r>
            <a:r>
              <a:rPr lang="en-US" sz="2400">
                <a:solidFill>
                  <a:srgbClr val="002060"/>
                </a:solidFill>
                <a:latin typeface="Roboto" panose="02000000000000000000" pitchFamily="2" charset="0"/>
                <a:ea typeface="Roboto" panose="02000000000000000000" pitchFamily="2" charset="0"/>
              </a:rPr>
              <a:t>.</a:t>
            </a:r>
            <a:endParaRPr lang="vi-VN" sz="2400">
              <a:solidFill>
                <a:srgbClr val="002060"/>
              </a:solidFill>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E202D27E-6A30-AD2D-47BF-71FDDBF608D3}"/>
              </a:ext>
            </a:extLst>
          </p:cNvPr>
          <p:cNvSpPr txBox="1"/>
          <p:nvPr/>
        </p:nvSpPr>
        <p:spPr>
          <a:xfrm>
            <a:off x="1700174" y="5716201"/>
            <a:ext cx="1656009" cy="461665"/>
          </a:xfrm>
          <a:prstGeom prst="rect">
            <a:avLst/>
          </a:prstGeom>
          <a:solidFill>
            <a:srgbClr val="FFC000"/>
          </a:solid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Nóng chảy</a:t>
            </a:r>
            <a:endParaRPr lang="en-US" altLang="zh-CN" sz="3200" dirty="0">
              <a:solidFill>
                <a:srgbClr val="002060"/>
              </a:solidFill>
              <a:latin typeface="Roboto" panose="02000000000000000000" pitchFamily="2" charset="0"/>
              <a:ea typeface="Roboto" panose="02000000000000000000" pitchFamily="2" charset="0"/>
            </a:endParaRPr>
          </a:p>
        </p:txBody>
      </p:sp>
      <p:sp>
        <p:nvSpPr>
          <p:cNvPr id="17" name="TextBox 16">
            <a:extLst>
              <a:ext uri="{FF2B5EF4-FFF2-40B4-BE49-F238E27FC236}">
                <a16:creationId xmlns:a16="http://schemas.microsoft.com/office/drawing/2014/main" id="{E202D27E-6A30-AD2D-47BF-71FDDBF608D3}"/>
              </a:ext>
            </a:extLst>
          </p:cNvPr>
          <p:cNvSpPr txBox="1"/>
          <p:nvPr/>
        </p:nvSpPr>
        <p:spPr>
          <a:xfrm>
            <a:off x="6824015" y="5716201"/>
            <a:ext cx="1627088" cy="461665"/>
          </a:xfrm>
          <a:prstGeom prst="rect">
            <a:avLst/>
          </a:prstGeom>
          <a:solidFill>
            <a:srgbClr val="FDCB93"/>
          </a:solid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Đông đặc</a:t>
            </a:r>
            <a:endParaRPr lang="en-US" altLang="zh-CN" sz="3200" dirty="0">
              <a:solidFill>
                <a:srgbClr val="002060"/>
              </a:solidFill>
              <a:latin typeface="Roboto" panose="02000000000000000000" pitchFamily="2" charset="0"/>
              <a:ea typeface="Roboto" panose="02000000000000000000" pitchFamily="2" charset="0"/>
            </a:endParaRPr>
          </a:p>
        </p:txBody>
      </p:sp>
      <p:sp>
        <p:nvSpPr>
          <p:cNvPr id="18" name="Oval 17"/>
          <p:cNvSpPr/>
          <p:nvPr/>
        </p:nvSpPr>
        <p:spPr>
          <a:xfrm>
            <a:off x="3168376" y="3280683"/>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1</a:t>
            </a:r>
          </a:p>
        </p:txBody>
      </p:sp>
      <p:sp>
        <p:nvSpPr>
          <p:cNvPr id="19" name="Oval 18"/>
          <p:cNvSpPr/>
          <p:nvPr/>
        </p:nvSpPr>
        <p:spPr>
          <a:xfrm>
            <a:off x="3168376" y="4808667"/>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4</a:t>
            </a:r>
          </a:p>
        </p:txBody>
      </p:sp>
      <p:sp>
        <p:nvSpPr>
          <p:cNvPr id="20" name="Oval 19"/>
          <p:cNvSpPr/>
          <p:nvPr/>
        </p:nvSpPr>
        <p:spPr>
          <a:xfrm>
            <a:off x="6828127" y="3308893"/>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2</a:t>
            </a:r>
          </a:p>
        </p:txBody>
      </p:sp>
      <p:cxnSp>
        <p:nvCxnSpPr>
          <p:cNvPr id="5" name="Straight Arrow Connector 4"/>
          <p:cNvCxnSpPr/>
          <p:nvPr/>
        </p:nvCxnSpPr>
        <p:spPr>
          <a:xfrm flipV="1">
            <a:off x="7259173" y="3878793"/>
            <a:ext cx="1520802" cy="2490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411650" y="3903716"/>
            <a:ext cx="1520802" cy="2490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3356183" y="4646645"/>
            <a:ext cx="1520802" cy="24902"/>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flipV="1">
            <a:off x="7259173" y="4689178"/>
            <a:ext cx="1520802" cy="24902"/>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6797183" y="4753588"/>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3</a:t>
            </a:r>
          </a:p>
        </p:txBody>
      </p:sp>
      <p:sp>
        <p:nvSpPr>
          <p:cNvPr id="25" name="TextBox 24">
            <a:extLst>
              <a:ext uri="{FF2B5EF4-FFF2-40B4-BE49-F238E27FC236}">
                <a16:creationId xmlns:a16="http://schemas.microsoft.com/office/drawing/2014/main" id="{590B054E-B6AE-14CB-111F-0FBA1645B82B}"/>
              </a:ext>
            </a:extLst>
          </p:cNvPr>
          <p:cNvSpPr txBox="1"/>
          <p:nvPr/>
        </p:nvSpPr>
        <p:spPr>
          <a:xfrm>
            <a:off x="2441005" y="331303"/>
            <a:ext cx="8163440"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VỀ SỰ CHUYỂN THỂ CỦA NƯỚC</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4116584" y="3308893"/>
            <a:ext cx="350668" cy="459354"/>
          </a:xfrm>
          <a:prstGeom prst="rect">
            <a:avLst/>
          </a:prstGeom>
        </p:spPr>
      </p:pic>
      <p:pic>
        <p:nvPicPr>
          <p:cNvPr id="27" name="Picture 26"/>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7668906" y="3338456"/>
            <a:ext cx="350668" cy="459354"/>
          </a:xfrm>
          <a:prstGeom prst="rect">
            <a:avLst/>
          </a:prstGeom>
        </p:spPr>
      </p:pic>
      <p:pic>
        <p:nvPicPr>
          <p:cNvPr id="28" name="Picture 27"/>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7750371" y="4212193"/>
            <a:ext cx="350668" cy="459354"/>
          </a:xfrm>
          <a:prstGeom prst="rect">
            <a:avLst/>
          </a:prstGeom>
        </p:spPr>
      </p:pic>
      <p:pic>
        <p:nvPicPr>
          <p:cNvPr id="29" name="Picture 28"/>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4100924" y="4155031"/>
            <a:ext cx="350668" cy="459354"/>
          </a:xfrm>
          <a:prstGeom prst="rect">
            <a:avLst/>
          </a:prstGeom>
        </p:spPr>
      </p:pic>
    </p:spTree>
    <p:extLst>
      <p:ext uri="{BB962C8B-B14F-4D97-AF65-F5344CB8AC3E}">
        <p14:creationId xmlns:p14="http://schemas.microsoft.com/office/powerpoint/2010/main" val="1767278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22" presetClass="entr" presetSubtype="4"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down)">
                                      <p:cBhvr>
                                        <p:cTn id="45" dur="500"/>
                                        <p:tgtEl>
                                          <p:spTgt spid="21"/>
                                        </p:tgtEl>
                                      </p:cBhvr>
                                    </p:animEffect>
                                  </p:childTnLst>
                                </p:cTn>
                              </p:par>
                              <p:par>
                                <p:cTn id="46" presetID="22" presetClass="entr" presetSubtype="4"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down)">
                                      <p:cBhvr>
                                        <p:cTn id="48" dur="500"/>
                                        <p:tgtEl>
                                          <p:spTgt spid="22"/>
                                        </p:tgtEl>
                                      </p:cBhvr>
                                    </p:animEffect>
                                  </p:childTnLst>
                                </p:cTn>
                              </p:par>
                              <p:par>
                                <p:cTn id="49" presetID="22" presetClass="entr" presetSubtype="4" fill="hold"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down)">
                                      <p:cBhvr>
                                        <p:cTn id="51" dur="500"/>
                                        <p:tgtEl>
                                          <p:spTgt spid="5"/>
                                        </p:tgtEl>
                                      </p:cBhvr>
                                    </p:animEffect>
                                  </p:childTnLst>
                                </p:cTn>
                              </p:par>
                              <p:par>
                                <p:cTn id="52" presetID="22" presetClass="entr" presetSubtype="4"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down)">
                                      <p:cBhvr>
                                        <p:cTn id="54" dur="500"/>
                                        <p:tgtEl>
                                          <p:spTgt spid="2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childTnLst>
                                </p:cTn>
                              </p:par>
                              <p:par>
                                <p:cTn id="67" presetID="10" presetClass="entr" presetSubtype="0" fill="hold" nodeType="with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fade">
                                      <p:cBhvr>
                                        <p:cTn id="69" dur="500"/>
                                        <p:tgtEl>
                                          <p:spTgt spid="2"/>
                                        </p:tgtEl>
                                      </p:cBhvr>
                                    </p:animEffect>
                                  </p:childTnLst>
                                </p:cTn>
                              </p:par>
                              <p:par>
                                <p:cTn id="70" presetID="10" presetClass="entr" presetSubtype="0"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par>
                                <p:cTn id="73" presetID="10" presetClass="entr" presetSubtype="0" fill="hold"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500"/>
                                        <p:tgtEl>
                                          <p:spTgt spid="28"/>
                                        </p:tgtEl>
                                      </p:cBhvr>
                                    </p:animEffect>
                                  </p:childTnLst>
                                </p:cTn>
                              </p:par>
                              <p:par>
                                <p:cTn id="76" presetID="10" presetClass="entr" presetSubtype="0" fill="hold" nodeType="with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9" restart="whenNotActive" fill="hold" evtFilter="cancelBubble" nodeType="interactiveSeq">
                <p:stCondLst>
                  <p:cond evt="onClick" delay="0">
                    <p:tgtEl>
                      <p:spTgt spid="20"/>
                    </p:tgtEl>
                  </p:cond>
                </p:stCondLst>
                <p:endSync evt="end" delay="0">
                  <p:rtn val="all"/>
                </p:endSync>
                <p:childTnLst>
                  <p:par>
                    <p:cTn id="80" fill="hold">
                      <p:stCondLst>
                        <p:cond delay="0"/>
                      </p:stCondLst>
                      <p:childTnLst>
                        <p:par>
                          <p:cTn id="81" fill="hold">
                            <p:stCondLst>
                              <p:cond delay="0"/>
                            </p:stCondLst>
                            <p:childTnLst>
                              <p:par>
                                <p:cTn id="82" presetID="42" presetClass="path" presetSubtype="0" accel="50000" decel="50000" fill="hold" grpId="1" nodeType="clickEffect">
                                  <p:stCondLst>
                                    <p:cond delay="0"/>
                                  </p:stCondLst>
                                  <p:childTnLst>
                                    <p:animMotion origin="layout" path="M 3.75E-6 3.7037E-7 L 0.24869 -0.35116 " pathEditMode="relative" rAng="0" ptsTypes="AA">
                                      <p:cBhvr>
                                        <p:cTn id="83" dur="2000" fill="hold"/>
                                        <p:tgtEl>
                                          <p:spTgt spid="11"/>
                                        </p:tgtEl>
                                        <p:attrNameLst>
                                          <p:attrName>ppt_x</p:attrName>
                                          <p:attrName>ppt_y</p:attrName>
                                        </p:attrNameLst>
                                      </p:cBhvr>
                                      <p:rCtr x="12435" y="-17569"/>
                                    </p:animMotion>
                                  </p:childTnLst>
                                </p:cTn>
                              </p:par>
                              <p:par>
                                <p:cTn id="84" presetID="1" presetClass="exit" presetSubtype="0" fill="hold" nodeType="withEffect">
                                  <p:stCondLst>
                                    <p:cond delay="0"/>
                                  </p:stCondLst>
                                  <p:childTnLst>
                                    <p:set>
                                      <p:cBhvr>
                                        <p:cTn id="85" dur="1" fill="hold">
                                          <p:stCondLst>
                                            <p:cond delay="0"/>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86" restart="whenNotActive" fill="hold" evtFilter="cancelBubble" nodeType="interactiveSeq">
                <p:stCondLst>
                  <p:cond evt="onClick" delay="0">
                    <p:tgtEl>
                      <p:spTgt spid="24"/>
                    </p:tgtEl>
                  </p:cond>
                </p:stCondLst>
                <p:endSync evt="end" delay="0">
                  <p:rtn val="all"/>
                </p:endSync>
                <p:childTnLst>
                  <p:par>
                    <p:cTn id="87" fill="hold">
                      <p:stCondLst>
                        <p:cond delay="0"/>
                      </p:stCondLst>
                      <p:childTnLst>
                        <p:par>
                          <p:cTn id="88" fill="hold">
                            <p:stCondLst>
                              <p:cond delay="0"/>
                            </p:stCondLst>
                            <p:childTnLst>
                              <p:par>
                                <p:cTn id="89" presetID="42" presetClass="path" presetSubtype="0" accel="50000" decel="50000" fill="hold" grpId="1" nodeType="clickEffect">
                                  <p:stCondLst>
                                    <p:cond delay="0"/>
                                  </p:stCondLst>
                                  <p:childTnLst>
                                    <p:animMotion origin="layout" path="M 3.33333E-6 3.7037E-7 L -0.14219 -0.13218 " pathEditMode="relative" rAng="0" ptsTypes="AA">
                                      <p:cBhvr>
                                        <p:cTn id="90" dur="2000" fill="hold"/>
                                        <p:tgtEl>
                                          <p:spTgt spid="14"/>
                                        </p:tgtEl>
                                        <p:attrNameLst>
                                          <p:attrName>ppt_x</p:attrName>
                                          <p:attrName>ppt_y</p:attrName>
                                        </p:attrNameLst>
                                      </p:cBhvr>
                                      <p:rCtr x="-7109" y="-6620"/>
                                    </p:animMotion>
                                  </p:childTnLst>
                                </p:cTn>
                              </p:par>
                              <p:par>
                                <p:cTn id="91" presetID="1" presetClass="exit" presetSubtype="0" fill="hold" nodeType="withEffect">
                                  <p:stCondLst>
                                    <p:cond delay="0"/>
                                  </p:stCondLst>
                                  <p:childTnLst>
                                    <p:set>
                                      <p:cBhvr>
                                        <p:cTn id="92" dur="1" fill="hold">
                                          <p:stCondLst>
                                            <p:cond delay="0"/>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93" restart="whenNotActive" fill="hold" evtFilter="cancelBubble" nodeType="interactiveSeq">
                <p:stCondLst>
                  <p:cond evt="onClick" delay="0">
                    <p:tgtEl>
                      <p:spTgt spid="19"/>
                    </p:tgtEl>
                  </p:cond>
                </p:stCondLst>
                <p:endSync evt="end" delay="0">
                  <p:rtn val="all"/>
                </p:endSync>
                <p:childTnLst>
                  <p:par>
                    <p:cTn id="94" fill="hold">
                      <p:stCondLst>
                        <p:cond delay="0"/>
                      </p:stCondLst>
                      <p:childTnLst>
                        <p:par>
                          <p:cTn id="95" fill="hold">
                            <p:stCondLst>
                              <p:cond delay="0"/>
                            </p:stCondLst>
                            <p:childTnLst>
                              <p:par>
                                <p:cTn id="96" presetID="42" presetClass="path" presetSubtype="0" accel="50000" decel="50000" fill="hold" grpId="1" nodeType="clickEffect">
                                  <p:stCondLst>
                                    <p:cond delay="0"/>
                                  </p:stCondLst>
                                  <p:childTnLst>
                                    <p:animMotion origin="layout" path="M -2.29167E-6 3.7037E-7 L -0.24909 -0.13843 " pathEditMode="relative" rAng="0" ptsTypes="AA">
                                      <p:cBhvr>
                                        <p:cTn id="97" dur="2000" fill="hold"/>
                                        <p:tgtEl>
                                          <p:spTgt spid="17"/>
                                        </p:tgtEl>
                                        <p:attrNameLst>
                                          <p:attrName>ppt_x</p:attrName>
                                          <p:attrName>ppt_y</p:attrName>
                                        </p:attrNameLst>
                                      </p:cBhvr>
                                      <p:rCtr x="-12461" y="-6921"/>
                                    </p:animMotion>
                                  </p:childTnLst>
                                </p:cTn>
                              </p:par>
                              <p:par>
                                <p:cTn id="98" presetID="1" presetClass="exit" presetSubtype="0" fill="hold" nodeType="withEffect">
                                  <p:stCondLst>
                                    <p:cond delay="0"/>
                                  </p:stCondLst>
                                  <p:childTnLst>
                                    <p:set>
                                      <p:cBhvr>
                                        <p:cTn id="99"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00" restart="whenNotActive" fill="hold" evtFilter="cancelBubble" nodeType="interactiveSeq">
                <p:stCondLst>
                  <p:cond evt="onClick" delay="0">
                    <p:tgtEl>
                      <p:spTgt spid="18"/>
                    </p:tgtEl>
                  </p:cond>
                </p:stCondLst>
                <p:endSync evt="end" delay="0">
                  <p:rtn val="all"/>
                </p:endSync>
                <p:childTnLst>
                  <p:par>
                    <p:cTn id="101" fill="hold">
                      <p:stCondLst>
                        <p:cond delay="0"/>
                      </p:stCondLst>
                      <p:childTnLst>
                        <p:par>
                          <p:cTn id="102" fill="hold">
                            <p:stCondLst>
                              <p:cond delay="0"/>
                            </p:stCondLst>
                            <p:childTnLst>
                              <p:par>
                                <p:cTn id="103" presetID="42" presetClass="path" presetSubtype="0" accel="50000" decel="50000" fill="hold" grpId="1" nodeType="clickEffect">
                                  <p:stCondLst>
                                    <p:cond delay="0"/>
                                  </p:stCondLst>
                                  <p:childTnLst>
                                    <p:animMotion origin="layout" path="M -1.66667E-6 3.7037E-7 L 0.17826 -0.35116 " pathEditMode="relative" rAng="0" ptsTypes="AA">
                                      <p:cBhvr>
                                        <p:cTn id="104" dur="2000" fill="hold"/>
                                        <p:tgtEl>
                                          <p:spTgt spid="16"/>
                                        </p:tgtEl>
                                        <p:attrNameLst>
                                          <p:attrName>ppt_x</p:attrName>
                                          <p:attrName>ppt_y</p:attrName>
                                        </p:attrNameLst>
                                      </p:cBhvr>
                                      <p:rCtr x="8906" y="-17569"/>
                                    </p:animMotion>
                                  </p:childTnLst>
                                </p:cTn>
                              </p:par>
                              <p:par>
                                <p:cTn id="105" presetID="1" presetClass="exit" presetSubtype="0" fill="hold" nodeType="withEffect">
                                  <p:stCondLst>
                                    <p:cond delay="0"/>
                                  </p:stCondLst>
                                  <p:childTnLst>
                                    <p:set>
                                      <p:cBhvr>
                                        <p:cTn id="106" dur="1" fill="hold">
                                          <p:stCondLst>
                                            <p:cond delay="0"/>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8" grpId="0"/>
      <p:bldP spid="11" grpId="0" animBg="1"/>
      <p:bldP spid="11" grpId="1" animBg="1"/>
      <p:bldP spid="14" grpId="0" animBg="1"/>
      <p:bldP spid="14" grpId="1" animBg="1"/>
      <p:bldP spid="15" grpId="0"/>
      <p:bldP spid="16" grpId="0" animBg="1"/>
      <p:bldP spid="16" grpId="1" animBg="1"/>
      <p:bldP spid="17" grpId="0" animBg="1"/>
      <p:bldP spid="17" grpId="1" animBg="1"/>
      <p:bldP spid="18" grpId="0" animBg="1"/>
      <p:bldP spid="19" grpId="0" animBg="1"/>
      <p:bldP spid="20" grpId="0" animBg="1"/>
      <p:bldP spid="24" grpId="0" animBg="1"/>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590B054E-B6AE-14CB-111F-0FBA1645B82B}"/>
              </a:ext>
            </a:extLst>
          </p:cNvPr>
          <p:cNvSpPr txBox="1"/>
          <p:nvPr/>
        </p:nvSpPr>
        <p:spPr>
          <a:xfrm>
            <a:off x="2441005" y="331303"/>
            <a:ext cx="8163440"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VỀ SỰ CHUYỂN THỂ CỦA NƯỚC</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rotWithShape="1">
          <a:blip r:embed="rId4"/>
          <a:srcRect t="1037"/>
          <a:stretch/>
        </p:blipFill>
        <p:spPr>
          <a:xfrm>
            <a:off x="2256183" y="1242390"/>
            <a:ext cx="8182228" cy="5059017"/>
          </a:xfrm>
          <a:prstGeom prst="rect">
            <a:avLst/>
          </a:prstGeom>
        </p:spPr>
      </p:pic>
      <p:sp>
        <p:nvSpPr>
          <p:cNvPr id="4" name="TextBox 3">
            <a:extLst>
              <a:ext uri="{FF2B5EF4-FFF2-40B4-BE49-F238E27FC236}">
                <a16:creationId xmlns:a16="http://schemas.microsoft.com/office/drawing/2014/main" id="{F47EDC76-93E4-69B2-B3EB-FFBB9F9285CB}"/>
              </a:ext>
            </a:extLst>
          </p:cNvPr>
          <p:cNvSpPr txBox="1"/>
          <p:nvPr/>
        </p:nvSpPr>
        <p:spPr>
          <a:xfrm>
            <a:off x="3176912" y="2702522"/>
            <a:ext cx="1564053" cy="615553"/>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a:solidFill>
                  <a:srgbClr val="FF0000"/>
                </a:solidFill>
                <a:latin typeface="Roboto" panose="02000000000000000000" pitchFamily="2" charset="0"/>
                <a:ea typeface="Roboto" panose="02000000000000000000" pitchFamily="2" charset="0"/>
              </a:rPr>
              <a:t>Thể rắn, ví dụ băng đá</a:t>
            </a:r>
            <a:endParaRPr kumimoji="0" lang="en-US" sz="20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5" name="TextBox 4">
            <a:extLst>
              <a:ext uri="{FF2B5EF4-FFF2-40B4-BE49-F238E27FC236}">
                <a16:creationId xmlns:a16="http://schemas.microsoft.com/office/drawing/2014/main" id="{F47EDC76-93E4-69B2-B3EB-FFBB9F9285CB}"/>
              </a:ext>
            </a:extLst>
          </p:cNvPr>
          <p:cNvSpPr txBox="1"/>
          <p:nvPr/>
        </p:nvSpPr>
        <p:spPr>
          <a:xfrm>
            <a:off x="5512088" y="2623008"/>
            <a:ext cx="1670417" cy="923330"/>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a:solidFill>
                  <a:srgbClr val="FF0000"/>
                </a:solidFill>
                <a:latin typeface="Roboto" panose="02000000000000000000" pitchFamily="2" charset="0"/>
                <a:ea typeface="Roboto" panose="02000000000000000000" pitchFamily="2" charset="0"/>
              </a:rPr>
              <a:t>Thể lỏng, ví dụ: nước sông, nước biển</a:t>
            </a:r>
            <a:endParaRPr kumimoji="0" lang="en-US" sz="20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6" name="TextBox 5">
            <a:extLst>
              <a:ext uri="{FF2B5EF4-FFF2-40B4-BE49-F238E27FC236}">
                <a16:creationId xmlns:a16="http://schemas.microsoft.com/office/drawing/2014/main" id="{F47EDC76-93E4-69B2-B3EB-FFBB9F9285CB}"/>
              </a:ext>
            </a:extLst>
          </p:cNvPr>
          <p:cNvSpPr txBox="1"/>
          <p:nvPr/>
        </p:nvSpPr>
        <p:spPr>
          <a:xfrm>
            <a:off x="7768270" y="2548633"/>
            <a:ext cx="1670417" cy="615553"/>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a:solidFill>
                  <a:srgbClr val="FF0000"/>
                </a:solidFill>
                <a:latin typeface="Roboto" panose="02000000000000000000" pitchFamily="2" charset="0"/>
                <a:ea typeface="Roboto" panose="02000000000000000000" pitchFamily="2" charset="0"/>
              </a:rPr>
              <a:t>Thể khí, ví dụ: hơi nước</a:t>
            </a:r>
            <a:endParaRPr kumimoji="0" lang="en-US" sz="20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7" name="TextBox 6">
            <a:extLst>
              <a:ext uri="{FF2B5EF4-FFF2-40B4-BE49-F238E27FC236}">
                <a16:creationId xmlns:a16="http://schemas.microsoft.com/office/drawing/2014/main" id="{F47EDC76-93E4-69B2-B3EB-FFBB9F9285CB}"/>
              </a:ext>
            </a:extLst>
          </p:cNvPr>
          <p:cNvSpPr txBox="1"/>
          <p:nvPr/>
        </p:nvSpPr>
        <p:spPr>
          <a:xfrm>
            <a:off x="2828522" y="4337677"/>
            <a:ext cx="2210617" cy="307777"/>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a:solidFill>
                  <a:srgbClr val="FF0000"/>
                </a:solidFill>
                <a:latin typeface="Roboto" panose="02000000000000000000" pitchFamily="2" charset="0"/>
                <a:ea typeface="Roboto" panose="02000000000000000000" pitchFamily="2" charset="0"/>
              </a:rPr>
              <a:t>Nước bị đông đặc</a:t>
            </a:r>
            <a:endParaRPr kumimoji="0" lang="en-US" sz="20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8" name="TextBox 7">
            <a:extLst>
              <a:ext uri="{FF2B5EF4-FFF2-40B4-BE49-F238E27FC236}">
                <a16:creationId xmlns:a16="http://schemas.microsoft.com/office/drawing/2014/main" id="{F47EDC76-93E4-69B2-B3EB-FFBB9F9285CB}"/>
              </a:ext>
            </a:extLst>
          </p:cNvPr>
          <p:cNvSpPr txBox="1"/>
          <p:nvPr/>
        </p:nvSpPr>
        <p:spPr>
          <a:xfrm>
            <a:off x="2853629" y="5511167"/>
            <a:ext cx="2210617" cy="307777"/>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a:solidFill>
                  <a:srgbClr val="FF0000"/>
                </a:solidFill>
                <a:latin typeface="Roboto" panose="02000000000000000000" pitchFamily="2" charset="0"/>
                <a:ea typeface="Roboto" panose="02000000000000000000" pitchFamily="2" charset="0"/>
              </a:rPr>
              <a:t>Nước bị bay hơi</a:t>
            </a:r>
            <a:endParaRPr kumimoji="0" lang="en-US" sz="20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9" name="TextBox 8">
            <a:extLst>
              <a:ext uri="{FF2B5EF4-FFF2-40B4-BE49-F238E27FC236}">
                <a16:creationId xmlns:a16="http://schemas.microsoft.com/office/drawing/2014/main" id="{F47EDC76-93E4-69B2-B3EB-FFBB9F9285CB}"/>
              </a:ext>
            </a:extLst>
          </p:cNvPr>
          <p:cNvSpPr txBox="1"/>
          <p:nvPr/>
        </p:nvSpPr>
        <p:spPr>
          <a:xfrm>
            <a:off x="7038003" y="4316540"/>
            <a:ext cx="2210617" cy="307777"/>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a:solidFill>
                  <a:srgbClr val="FF0000"/>
                </a:solidFill>
                <a:latin typeface="Roboto" panose="02000000000000000000" pitchFamily="2" charset="0"/>
                <a:ea typeface="Roboto" panose="02000000000000000000" pitchFamily="2" charset="0"/>
              </a:rPr>
              <a:t>Nước bị nóng chảy</a:t>
            </a:r>
            <a:endParaRPr kumimoji="0" lang="en-US" sz="20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0" name="TextBox 9">
            <a:extLst>
              <a:ext uri="{FF2B5EF4-FFF2-40B4-BE49-F238E27FC236}">
                <a16:creationId xmlns:a16="http://schemas.microsoft.com/office/drawing/2014/main" id="{F47EDC76-93E4-69B2-B3EB-FFBB9F9285CB}"/>
              </a:ext>
            </a:extLst>
          </p:cNvPr>
          <p:cNvSpPr txBox="1"/>
          <p:nvPr/>
        </p:nvSpPr>
        <p:spPr>
          <a:xfrm>
            <a:off x="7004056" y="5622782"/>
            <a:ext cx="2210617" cy="307777"/>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a:solidFill>
                  <a:srgbClr val="FF0000"/>
                </a:solidFill>
                <a:latin typeface="Roboto" panose="02000000000000000000" pitchFamily="2" charset="0"/>
                <a:ea typeface="Roboto" panose="02000000000000000000" pitchFamily="2" charset="0"/>
              </a:rPr>
              <a:t>Nước bị ngưng tụ</a:t>
            </a:r>
            <a:endParaRPr kumimoji="0" lang="en-US" sz="20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2698089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par>
                                <p:cTn id="14" presetID="2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childTnLst>
                                </p:cTn>
                              </p:par>
                              <p:par>
                                <p:cTn id="28" presetID="23" presetClass="entr" presetSubtype="16"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childTnLst>
                                </p:cTn>
                              </p:par>
                              <p:par>
                                <p:cTn id="36" presetID="23" presetClass="entr" presetSubtype="16"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 grpId="0"/>
      <p:bldP spid="5" grpId="0"/>
      <p:bldP spid="6" grpId="0"/>
      <p:bldP spid="7" grpId="0"/>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725248E-A0D6-AD5A-5800-9A78FC7887FD}"/>
              </a:ext>
            </a:extLst>
          </p:cNvPr>
          <p:cNvSpPr txBox="1"/>
          <p:nvPr/>
        </p:nvSpPr>
        <p:spPr>
          <a:xfrm>
            <a:off x="3091193" y="716526"/>
            <a:ext cx="5670278"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defRPr/>
            </a:pPr>
            <a:r>
              <a:rPr lang="en-US" sz="3200" dirty="0">
                <a:solidFill>
                  <a:srgbClr val="002060"/>
                </a:solidFill>
                <a:latin typeface="Roboto Black" panose="02000000000000000000" pitchFamily="2" charset="0"/>
                <a:ea typeface="Roboto Black" panose="02000000000000000000" pitchFamily="2" charset="0"/>
              </a:rPr>
              <a:t>CHUẨN BỊ CHO GIỜ HỌC SAU</a:t>
            </a:r>
          </a:p>
        </p:txBody>
      </p:sp>
      <p:sp>
        <p:nvSpPr>
          <p:cNvPr id="15" name="TextBox 14">
            <a:extLst>
              <a:ext uri="{FF2B5EF4-FFF2-40B4-BE49-F238E27FC236}">
                <a16:creationId xmlns:a16="http://schemas.microsoft.com/office/drawing/2014/main" id="{F47EDC76-93E4-69B2-B3EB-FFBB9F9285CB}"/>
              </a:ext>
            </a:extLst>
          </p:cNvPr>
          <p:cNvSpPr txBox="1"/>
          <p:nvPr/>
        </p:nvSpPr>
        <p:spPr>
          <a:xfrm>
            <a:off x="2530868" y="1847757"/>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Chuẩn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bị</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các</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nguyên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vật</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liệu</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cho</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buổi</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học</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sau</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a:t>
            </a:r>
          </a:p>
        </p:txBody>
      </p:sp>
      <p:sp>
        <p:nvSpPr>
          <p:cNvPr id="17" name="TextBox 16">
            <a:extLst>
              <a:ext uri="{FF2B5EF4-FFF2-40B4-BE49-F238E27FC236}">
                <a16:creationId xmlns:a16="http://schemas.microsoft.com/office/drawing/2014/main" id="{C50EEADF-F242-4F8F-96FE-76601BA8159E}"/>
              </a:ext>
            </a:extLst>
          </p:cNvPr>
          <p:cNvSpPr txBox="1"/>
          <p:nvPr/>
        </p:nvSpPr>
        <p:spPr>
          <a:xfrm>
            <a:off x="1845068" y="2388568"/>
            <a:ext cx="8229600" cy="738664"/>
          </a:xfrm>
          <a:prstGeom prst="rect">
            <a:avLst/>
          </a:prstGeom>
          <a:noFill/>
        </p:spPr>
        <p:txBody>
          <a:bodyPr wrap="square" lIns="0" tIns="0" rIns="0" bIns="0"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Giấy màu, đất nặn, kéo, keo dán, bút màu, bút chì</a:t>
            </a:r>
            <a:r>
              <a:rPr lang="en-US" sz="2400">
                <a:solidFill>
                  <a:srgbClr val="002060"/>
                </a:solidFill>
                <a:latin typeface="Roboto" panose="02000000000000000000" pitchFamily="2" charset="0"/>
                <a:ea typeface="Roboto" panose="02000000000000000000" pitchFamily="2" charset="0"/>
              </a:rPr>
              <a:t>, b</a:t>
            </a:r>
            <a:r>
              <a:rPr lang="vi-VN" sz="2400">
                <a:solidFill>
                  <a:srgbClr val="002060"/>
                </a:solidFill>
                <a:latin typeface="Roboto" panose="02000000000000000000" pitchFamily="2" charset="0"/>
                <a:ea typeface="Roboto" panose="02000000000000000000" pitchFamily="2" charset="0"/>
              </a:rPr>
              <a:t>ìa cứng</a:t>
            </a:r>
            <a:r>
              <a:rPr lang="en-US" sz="2400">
                <a:solidFill>
                  <a:srgbClr val="002060"/>
                </a:solidFill>
                <a:latin typeface="Roboto" panose="02000000000000000000" pitchFamily="2" charset="0"/>
                <a:ea typeface="Roboto" panose="02000000000000000000" pitchFamily="2" charset="0"/>
              </a:rPr>
              <a:t>, xốp, m</a:t>
            </a:r>
            <a:r>
              <a:rPr lang="vi-VN" sz="2400">
                <a:solidFill>
                  <a:srgbClr val="002060"/>
                </a:solidFill>
                <a:latin typeface="Roboto" panose="02000000000000000000" pitchFamily="2" charset="0"/>
                <a:ea typeface="Roboto" panose="02000000000000000000" pitchFamily="2" charset="0"/>
              </a:rPr>
              <a:t>àu nước</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4"/>
          <a:stretch>
            <a:fillRect/>
          </a:stretch>
        </p:blipFill>
        <p:spPr>
          <a:xfrm>
            <a:off x="3338080" y="3298712"/>
            <a:ext cx="1431190" cy="124552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3" name="Picture 2"/>
          <p:cNvPicPr>
            <a:picLocks noChangeAspect="1"/>
          </p:cNvPicPr>
          <p:nvPr/>
        </p:nvPicPr>
        <p:blipFill>
          <a:blip r:embed="rId5"/>
          <a:stretch>
            <a:fillRect/>
          </a:stretch>
        </p:blipFill>
        <p:spPr>
          <a:xfrm>
            <a:off x="5197856" y="3298712"/>
            <a:ext cx="1524024" cy="1222314"/>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4" name="Picture 3"/>
          <p:cNvPicPr>
            <a:picLocks noChangeAspect="1"/>
          </p:cNvPicPr>
          <p:nvPr/>
        </p:nvPicPr>
        <p:blipFill>
          <a:blip r:embed="rId6"/>
          <a:stretch>
            <a:fillRect/>
          </a:stretch>
        </p:blipFill>
        <p:spPr>
          <a:xfrm>
            <a:off x="7150466" y="3246454"/>
            <a:ext cx="1678747" cy="127457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6" name="Picture 15">
            <a:extLst>
              <a:ext uri="{FF2B5EF4-FFF2-40B4-BE49-F238E27FC236}">
                <a16:creationId xmlns:a16="http://schemas.microsoft.com/office/drawing/2014/main" id="{2F0B38A0-9C2A-CC9E-621D-1963F69D092A}"/>
              </a:ext>
            </a:extLst>
          </p:cNvPr>
          <p:cNvPicPr>
            <a:picLocks noChangeAspect="1"/>
          </p:cNvPicPr>
          <p:nvPr/>
        </p:nvPicPr>
        <p:blipFill>
          <a:blip r:embed="rId7"/>
          <a:stretch>
            <a:fillRect/>
          </a:stretch>
        </p:blipFill>
        <p:spPr>
          <a:xfrm>
            <a:off x="6935140" y="4890028"/>
            <a:ext cx="1054699" cy="646232"/>
          </a:xfrm>
          <a:prstGeom prst="rect">
            <a:avLst/>
          </a:prstGeom>
          <a:effectLst>
            <a:outerShdw blurRad="63500" sx="102000" sy="102000" algn="ctr" rotWithShape="0">
              <a:prstClr val="black">
                <a:alpha val="40000"/>
              </a:prstClr>
            </a:outerShdw>
          </a:effectLst>
        </p:spPr>
      </p:pic>
      <p:pic>
        <p:nvPicPr>
          <p:cNvPr id="23" name="Picture 22">
            <a:extLst>
              <a:ext uri="{FF2B5EF4-FFF2-40B4-BE49-F238E27FC236}">
                <a16:creationId xmlns:a16="http://schemas.microsoft.com/office/drawing/2014/main" id="{D13FA7AD-DE74-FA1D-AB8E-2F9C196B8DDD}"/>
              </a:ext>
            </a:extLst>
          </p:cNvPr>
          <p:cNvPicPr>
            <a:picLocks noChangeAspect="1"/>
          </p:cNvPicPr>
          <p:nvPr/>
        </p:nvPicPr>
        <p:blipFill>
          <a:blip r:embed="rId8"/>
          <a:stretch>
            <a:fillRect/>
          </a:stretch>
        </p:blipFill>
        <p:spPr>
          <a:xfrm rot="10800000">
            <a:off x="6643628" y="5779032"/>
            <a:ext cx="1827964" cy="301520"/>
          </a:xfrm>
          <a:prstGeom prst="rect">
            <a:avLst/>
          </a:prstGeom>
          <a:effectLst>
            <a:outerShdw blurRad="63500" sx="102000" sy="102000" algn="ctr" rotWithShape="0">
              <a:prstClr val="black">
                <a:alpha val="40000"/>
              </a:prstClr>
            </a:outerShdw>
          </a:effectLst>
        </p:spPr>
      </p:pic>
      <p:pic>
        <p:nvPicPr>
          <p:cNvPr id="24" name="Picture 23">
            <a:extLst>
              <a:ext uri="{FF2B5EF4-FFF2-40B4-BE49-F238E27FC236}">
                <a16:creationId xmlns:a16="http://schemas.microsoft.com/office/drawing/2014/main" id="{7AAC4A3A-4601-67D9-6062-241328F08330}"/>
              </a:ext>
            </a:extLst>
          </p:cNvPr>
          <p:cNvPicPr>
            <a:picLocks noChangeAspect="1"/>
          </p:cNvPicPr>
          <p:nvPr/>
        </p:nvPicPr>
        <p:blipFill>
          <a:blip r:embed="rId9"/>
          <a:stretch>
            <a:fillRect/>
          </a:stretch>
        </p:blipFill>
        <p:spPr>
          <a:xfrm>
            <a:off x="3338080" y="4890028"/>
            <a:ext cx="958854" cy="988087"/>
          </a:xfrm>
          <a:prstGeom prst="rect">
            <a:avLst/>
          </a:prstGeom>
          <a:effectLst>
            <a:outerShdw blurRad="63500" sx="102000" sy="102000" algn="ctr" rotWithShape="0">
              <a:prstClr val="black">
                <a:alpha val="40000"/>
              </a:prstClr>
            </a:outerShdw>
          </a:effectLst>
        </p:spPr>
      </p:pic>
      <p:pic>
        <p:nvPicPr>
          <p:cNvPr id="25" name="Picture 24">
            <a:extLst>
              <a:ext uri="{FF2B5EF4-FFF2-40B4-BE49-F238E27FC236}">
                <a16:creationId xmlns:a16="http://schemas.microsoft.com/office/drawing/2014/main" id="{4A2210E2-AFE1-878C-C378-54692377689D}"/>
              </a:ext>
            </a:extLst>
          </p:cNvPr>
          <p:cNvPicPr>
            <a:picLocks noChangeAspect="1"/>
          </p:cNvPicPr>
          <p:nvPr/>
        </p:nvPicPr>
        <p:blipFill rotWithShape="1">
          <a:blip r:embed="rId10">
            <a:extLst>
              <a:ext uri="{28A0092B-C50C-407E-A947-70E740481C1C}">
                <a14:useLocalDpi xmlns:a14="http://schemas.microsoft.com/office/drawing/2010/main" val="0"/>
              </a:ext>
            </a:extLst>
          </a:blip>
          <a:srcRect l="16228" r="13090"/>
          <a:stretch/>
        </p:blipFill>
        <p:spPr>
          <a:xfrm>
            <a:off x="8684898" y="4677924"/>
            <a:ext cx="1091108" cy="1412294"/>
          </a:xfrm>
          <a:prstGeom prst="rect">
            <a:avLst/>
          </a:prstGeom>
          <a:effectLst>
            <a:outerShdw blurRad="63500" sx="102000" sy="102000" algn="ctr" rotWithShape="0">
              <a:prstClr val="black">
                <a:alpha val="40000"/>
              </a:prstClr>
            </a:outerShdw>
          </a:effectLst>
        </p:spPr>
      </p:pic>
      <p:pic>
        <p:nvPicPr>
          <p:cNvPr id="26" name="Picture 25">
            <a:extLst>
              <a:ext uri="{FF2B5EF4-FFF2-40B4-BE49-F238E27FC236}">
                <a16:creationId xmlns:a16="http://schemas.microsoft.com/office/drawing/2014/main" id="{901E8F2F-82B1-8289-A128-7A4A6AA36DC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87457" y="3278266"/>
            <a:ext cx="1534400" cy="1534400"/>
          </a:xfrm>
          <a:prstGeom prst="rect">
            <a:avLst/>
          </a:prstGeom>
        </p:spPr>
      </p:pic>
      <p:pic>
        <p:nvPicPr>
          <p:cNvPr id="5" name="Picture 4"/>
          <p:cNvPicPr>
            <a:picLocks noChangeAspect="1"/>
          </p:cNvPicPr>
          <p:nvPr/>
        </p:nvPicPr>
        <p:blipFill>
          <a:blip r:embed="rId12"/>
          <a:stretch>
            <a:fillRect/>
          </a:stretch>
        </p:blipFill>
        <p:spPr>
          <a:xfrm>
            <a:off x="4690331" y="4861940"/>
            <a:ext cx="1549750" cy="987146"/>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313587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23034" y="2522362"/>
            <a:ext cx="2398474" cy="392980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3476645" y="3170284"/>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TẠM</a:t>
            </a:r>
            <a:r>
              <a:rPr kumimoji="0" lang="en-US" sz="4800" b="1" i="0" u="none" strike="noStrike" kern="1200" cap="none" spc="0" normalizeH="0" noProof="0">
                <a:ln>
                  <a:noFill/>
                </a:ln>
                <a:solidFill>
                  <a:schemeClr val="bg1"/>
                </a:solidFill>
                <a:effectLst/>
                <a:uLnTx/>
                <a:uFillTx/>
                <a:latin typeface="Roboto Black" panose="02000000000000000000" pitchFamily="2" charset="0"/>
                <a:ea typeface="Roboto Black" panose="02000000000000000000" pitchFamily="2" charset="0"/>
                <a:cs typeface="+mn-cs"/>
              </a:rPr>
              <a:t> BIỆT CÁC EM</a:t>
            </a:r>
            <a:endParaRPr kumimoji="0" lang="en-US" sz="48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cs typeface="+mn-cs"/>
            </a:endParaRPr>
          </a:p>
        </p:txBody>
      </p:sp>
    </p:spTree>
    <p:extLst>
      <p:ext uri="{BB962C8B-B14F-4D97-AF65-F5344CB8AC3E}">
        <p14:creationId xmlns:p14="http://schemas.microsoft.com/office/powerpoint/2010/main" val="423478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4" presetClass="emph" presetSubtype="0" fill="hold" grpId="1" nodeType="clickEffect">
                                  <p:stCondLst>
                                    <p:cond delay="0"/>
                                  </p:stCondLst>
                                  <p:iterate type="lt">
                                    <p:tmPct val="10000"/>
                                  </p:iterate>
                                  <p:childTnLst>
                                    <p:animMotion origin="layout" path="M 0.0 0.0 L 0.0 -0.07213" pathEditMode="relative" ptsTypes="">
                                      <p:cBhvr>
                                        <p:cTn id="21" dur="250" accel="50000" decel="50000" autoRev="1" fill="hold">
                                          <p:stCondLst>
                                            <p:cond delay="0"/>
                                          </p:stCondLst>
                                        </p:cTn>
                                        <p:tgtEl>
                                          <p:spTgt spid="5"/>
                                        </p:tgtEl>
                                        <p:attrNameLst>
                                          <p:attrName>ppt_x</p:attrName>
                                          <p:attrName>ppt_y</p:attrName>
                                        </p:attrNameLst>
                                      </p:cBhvr>
                                    </p:animMotion>
                                    <p:animRot by="1500000">
                                      <p:cBhvr>
                                        <p:cTn id="22" dur="125" fill="hold">
                                          <p:stCondLst>
                                            <p:cond delay="0"/>
                                          </p:stCondLst>
                                        </p:cTn>
                                        <p:tgtEl>
                                          <p:spTgt spid="5"/>
                                        </p:tgtEl>
                                        <p:attrNameLst>
                                          <p:attrName>r</p:attrName>
                                        </p:attrNameLst>
                                      </p:cBhvr>
                                    </p:animRot>
                                    <p:animRot by="-1500000">
                                      <p:cBhvr>
                                        <p:cTn id="23" dur="125" fill="hold">
                                          <p:stCondLst>
                                            <p:cond delay="125"/>
                                          </p:stCondLst>
                                        </p:cTn>
                                        <p:tgtEl>
                                          <p:spTgt spid="5"/>
                                        </p:tgtEl>
                                        <p:attrNameLst>
                                          <p:attrName>r</p:attrName>
                                        </p:attrNameLst>
                                      </p:cBhvr>
                                    </p:animRot>
                                    <p:animRot by="-1500000">
                                      <p:cBhvr>
                                        <p:cTn id="24" dur="125" fill="hold">
                                          <p:stCondLst>
                                            <p:cond delay="250"/>
                                          </p:stCondLst>
                                        </p:cTn>
                                        <p:tgtEl>
                                          <p:spTgt spid="5"/>
                                        </p:tgtEl>
                                        <p:attrNameLst>
                                          <p:attrName>r</p:attrName>
                                        </p:attrNameLst>
                                      </p:cBhvr>
                                    </p:animRot>
                                    <p:animRot by="1500000">
                                      <p:cBhvr>
                                        <p:cTn id="25" dur="125" fill="hold">
                                          <p:stCondLst>
                                            <p:cond delay="375"/>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2663968" y="661024"/>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BÀI 1</a:t>
            </a:r>
          </a:p>
        </p:txBody>
      </p:sp>
      <p:sp>
        <p:nvSpPr>
          <p:cNvPr id="7" name="TextBox 6"/>
          <p:cNvSpPr txBox="1"/>
          <p:nvPr/>
        </p:nvSpPr>
        <p:spPr>
          <a:xfrm>
            <a:off x="175367" y="1723710"/>
            <a:ext cx="7615824"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SỰ</a:t>
            </a:r>
            <a:r>
              <a:rPr kumimoji="0" lang="en-US" altLang="zh-CN" sz="4400" b="1" i="0" u="none" strike="noStrike" kern="1200" cap="none" spc="0" normalizeH="0" noProof="0" dirty="0">
                <a:ln>
                  <a:noFill/>
                </a:ln>
                <a:solidFill>
                  <a:srgbClr val="002060"/>
                </a:solidFill>
                <a:effectLst/>
                <a:uLnTx/>
                <a:uFillTx/>
                <a:latin typeface="Roboto" panose="02000000000000000000" pitchFamily="2" charset="0"/>
                <a:ea typeface="Roboto" panose="02000000000000000000" pitchFamily="2" charset="0"/>
                <a:cs typeface="+mn-cs"/>
              </a:rPr>
              <a:t> CHUYỂN THỂ CỦA NƯỚC</a:t>
            </a:r>
            <a:endParaRPr kumimoji="0" lang="en-US" altLang="zh-CN" sz="44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grpSp>
        <p:nvGrpSpPr>
          <p:cNvPr id="5" name="Group 4">
            <a:extLst>
              <a:ext uri="{FF2B5EF4-FFF2-40B4-BE49-F238E27FC236}">
                <a16:creationId xmlns:a16="http://schemas.microsoft.com/office/drawing/2014/main" id="{C55C413E-991A-11DF-E8A3-D103913BEB1B}"/>
              </a:ext>
            </a:extLst>
          </p:cNvPr>
          <p:cNvGrpSpPr/>
          <p:nvPr/>
        </p:nvGrpSpPr>
        <p:grpSpPr>
          <a:xfrm>
            <a:off x="1959309" y="5719922"/>
            <a:ext cx="1232274" cy="707886"/>
            <a:chOff x="694180" y="2626768"/>
            <a:chExt cx="1232274" cy="707886"/>
          </a:xfrm>
        </p:grpSpPr>
        <p:sp>
          <p:nvSpPr>
            <p:cNvPr id="26" name="Arrow: Pentagon 25">
              <a:extLst>
                <a:ext uri="{FF2B5EF4-FFF2-40B4-BE49-F238E27FC236}">
                  <a16:creationId xmlns:a16="http://schemas.microsoft.com/office/drawing/2014/main" id="{F1C07DEE-8892-24B9-69DB-4BC45E9619CB}"/>
                </a:ext>
              </a:extLst>
            </p:cNvPr>
            <p:cNvSpPr/>
            <p:nvPr/>
          </p:nvSpPr>
          <p:spPr>
            <a:xfrm>
              <a:off x="694180" y="2626768"/>
              <a:ext cx="1232274" cy="707886"/>
            </a:xfrm>
            <a:prstGeom prst="homePlat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694180" y="2749879"/>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cs typeface="+mn-cs"/>
              </a:endParaRPr>
            </a:p>
          </p:txBody>
        </p:sp>
      </p:grpSp>
      <p:grpSp>
        <p:nvGrpSpPr>
          <p:cNvPr id="10" name="Group 9">
            <a:extLst>
              <a:ext uri="{FF2B5EF4-FFF2-40B4-BE49-F238E27FC236}">
                <a16:creationId xmlns:a16="http://schemas.microsoft.com/office/drawing/2014/main" id="{A28C810D-95D6-258E-39CC-A0A4B61543EB}"/>
              </a:ext>
            </a:extLst>
          </p:cNvPr>
          <p:cNvGrpSpPr/>
          <p:nvPr/>
        </p:nvGrpSpPr>
        <p:grpSpPr>
          <a:xfrm>
            <a:off x="7791191" y="1973434"/>
            <a:ext cx="3481745" cy="3481745"/>
            <a:chOff x="7114671" y="1785681"/>
            <a:chExt cx="3906933" cy="3906933"/>
          </a:xfrm>
        </p:grpSpPr>
        <p:sp>
          <p:nvSpPr>
            <p:cNvPr id="6" name="Circle: Hollow 5">
              <a:extLst>
                <a:ext uri="{FF2B5EF4-FFF2-40B4-BE49-F238E27FC236}">
                  <a16:creationId xmlns:a16="http://schemas.microsoft.com/office/drawing/2014/main" id="{3C00E085-FE04-905B-9BE3-FD8261C495C3}"/>
                </a:ext>
              </a:extLst>
            </p:cNvPr>
            <p:cNvSpPr/>
            <p:nvPr/>
          </p:nvSpPr>
          <p:spPr>
            <a:xfrm>
              <a:off x="7114671" y="1785681"/>
              <a:ext cx="3906933" cy="3906933"/>
            </a:xfrm>
            <a:prstGeom prst="donut">
              <a:avLst>
                <a:gd name="adj" fmla="val 9091"/>
              </a:avLst>
            </a:prstGeom>
            <a:solidFill>
              <a:srgbClr val="6F4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Oval 7">
              <a:extLst>
                <a:ext uri="{FF2B5EF4-FFF2-40B4-BE49-F238E27FC236}">
                  <a16:creationId xmlns:a16="http://schemas.microsoft.com/office/drawing/2014/main" id="{9F6A7F1C-2F2E-86B8-D6CA-EDFEFCBF7F14}"/>
                </a:ext>
              </a:extLst>
            </p:cNvPr>
            <p:cNvSpPr/>
            <p:nvPr/>
          </p:nvSpPr>
          <p:spPr>
            <a:xfrm>
              <a:off x="7500861" y="2107951"/>
              <a:ext cx="3129850" cy="3273459"/>
            </a:xfrm>
            <a:prstGeom prst="ellipse">
              <a:avLst/>
            </a:prstGeom>
            <a:blipFill dpi="0" rotWithShape="1">
              <a:blip r:embed="rId4">
                <a:extLst>
                  <a:ext uri="{28A0092B-C50C-407E-A947-70E740481C1C}">
                    <a14:useLocalDpi xmlns:a14="http://schemas.microsoft.com/office/drawing/2010/main" val="0"/>
                  </a:ext>
                </a:extLst>
              </a:blip>
              <a:srcRect/>
              <a:stretch>
                <a:fillRect l="-2326" t="-1907" r="-14952" b="-153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43693D5C-E3CB-82E4-7676-320D36C3B49E}"/>
              </a:ext>
            </a:extLst>
          </p:cNvPr>
          <p:cNvSpPr txBox="1"/>
          <p:nvPr/>
        </p:nvSpPr>
        <p:spPr>
          <a:xfrm>
            <a:off x="556839" y="3149131"/>
            <a:ext cx="6050070"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noProof="0" dirty="0">
                <a:ln>
                  <a:noFill/>
                </a:ln>
                <a:solidFill>
                  <a:srgbClr val="002060"/>
                </a:solidFill>
                <a:effectLst/>
                <a:uLnTx/>
                <a:uFillTx/>
                <a:latin typeface="Roboto" panose="02000000000000000000" pitchFamily="2" charset="0"/>
                <a:ea typeface="Roboto" panose="02000000000000000000" pitchFamily="2" charset="0"/>
                <a:cs typeface="+mn-cs"/>
              </a:rPr>
              <a:t>VÀ VÒNG TUẦN HOÀN TRONG TỰ NHIÊN</a:t>
            </a:r>
            <a:endParaRPr kumimoji="0" lang="en-US" altLang="zh-CN" sz="44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2869120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F8665748-B287-B77E-C12B-186C7468D630}"/>
              </a:ext>
            </a:extLst>
          </p:cNvPr>
          <p:cNvSpPr/>
          <p:nvPr/>
        </p:nvSpPr>
        <p:spPr>
          <a:xfrm>
            <a:off x="1994054" y="1681776"/>
            <a:ext cx="7766890" cy="4465637"/>
          </a:xfrm>
          <a:prstGeom prst="rect">
            <a:avLst/>
          </a:prstGeom>
          <a:no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8" name="TextBox 47">
            <a:extLst>
              <a:ext uri="{FF2B5EF4-FFF2-40B4-BE49-F238E27FC236}">
                <a16:creationId xmlns:a16="http://schemas.microsoft.com/office/drawing/2014/main" id="{815D314F-626E-FEC7-DDEF-C317D8A1ADEA}"/>
              </a:ext>
            </a:extLst>
          </p:cNvPr>
          <p:cNvSpPr txBox="1"/>
          <p:nvPr/>
        </p:nvSpPr>
        <p:spPr>
          <a:xfrm>
            <a:off x="2245820" y="398256"/>
            <a:ext cx="6672269" cy="1077218"/>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Mời các em cùng xem và</a:t>
            </a:r>
            <a:r>
              <a:rPr kumimoji="0" lang="vi-VN" sz="3200" b="1" i="0" u="none" strike="noStrike" kern="1200" cap="none" spc="0" normalizeH="0" noProof="0">
                <a:ln>
                  <a:noFill/>
                </a:ln>
                <a:solidFill>
                  <a:srgbClr val="002060"/>
                </a:solidFill>
                <a:effectLst/>
                <a:uLnTx/>
                <a:uFillTx/>
                <a:latin typeface="Roboto Black" panose="02000000000000000000" pitchFamily="2" charset="0"/>
                <a:ea typeface="Roboto Black" panose="02000000000000000000" pitchFamily="2" charset="0"/>
                <a:cs typeface="+mn-cs"/>
              </a:rPr>
              <a:t> tập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noProof="0">
                <a:ln>
                  <a:noFill/>
                </a:ln>
                <a:solidFill>
                  <a:srgbClr val="002060"/>
                </a:solidFill>
                <a:effectLst/>
                <a:uLnTx/>
                <a:uFillTx/>
                <a:latin typeface="Roboto Black" panose="02000000000000000000" pitchFamily="2" charset="0"/>
                <a:ea typeface="Roboto Black" panose="02000000000000000000" pitchFamily="2" charset="0"/>
                <a:cs typeface="+mn-cs"/>
              </a:rPr>
              <a:t>Vũ điệu nước </a:t>
            </a:r>
            <a:r>
              <a:rPr kumimoji="0" lang="vi-V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nhé</a:t>
            </a:r>
          </a:p>
        </p:txBody>
      </p:sp>
      <p:pic>
        <p:nvPicPr>
          <p:cNvPr id="49" name="vũ điệu nước">
            <a:hlinkClick r:id="" action="ppaction://media"/>
            <a:extLst>
              <a:ext uri="{FF2B5EF4-FFF2-40B4-BE49-F238E27FC236}">
                <a16:creationId xmlns:a16="http://schemas.microsoft.com/office/drawing/2014/main" id="{7CF8D47D-7AF4-399B-25D1-40ACEE9B7124}"/>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067294" y="1721834"/>
            <a:ext cx="7620409" cy="4385520"/>
          </a:xfrm>
          <a:prstGeom prst="rect">
            <a:avLst/>
          </a:prstGeom>
        </p:spPr>
      </p:pic>
    </p:spTree>
    <p:extLst>
      <p:ext uri="{BB962C8B-B14F-4D97-AF65-F5344CB8AC3E}">
        <p14:creationId xmlns:p14="http://schemas.microsoft.com/office/powerpoint/2010/main" val="364656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1000"/>
                                        <p:tgtEl>
                                          <p:spTgt spid="48"/>
                                        </p:tgtEl>
                                      </p:cBhvr>
                                    </p:animEffect>
                                    <p:anim calcmode="lin" valueType="num">
                                      <p:cBhvr>
                                        <p:cTn id="11" dur="1000" fill="hold"/>
                                        <p:tgtEl>
                                          <p:spTgt spid="48"/>
                                        </p:tgtEl>
                                        <p:attrNameLst>
                                          <p:attrName>ppt_x</p:attrName>
                                        </p:attrNameLst>
                                      </p:cBhvr>
                                      <p:tavLst>
                                        <p:tav tm="0">
                                          <p:val>
                                            <p:strVal val="#ppt_x"/>
                                          </p:val>
                                        </p:tav>
                                        <p:tav tm="100000">
                                          <p:val>
                                            <p:strVal val="#ppt_x"/>
                                          </p:val>
                                        </p:tav>
                                      </p:tavLst>
                                    </p:anim>
                                    <p:anim calcmode="lin" valueType="num">
                                      <p:cBhvr>
                                        <p:cTn id="12"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60023" fill="hold"/>
                                        <p:tgtEl>
                                          <p:spTgt spid="4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49"/>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49"/>
                                        </p:tgtEl>
                                      </p:cBhvr>
                                    </p:cmd>
                                  </p:childTnLst>
                                </p:cTn>
                              </p:par>
                            </p:childTnLst>
                          </p:cTn>
                        </p:par>
                      </p:childTnLst>
                    </p:cTn>
                  </p:par>
                </p:childTnLst>
              </p:cTn>
              <p:nextCondLst>
                <p:cond evt="onClick" delay="0">
                  <p:tgtEl>
                    <p:spTgt spid="49"/>
                  </p:tgtEl>
                </p:cond>
              </p:nextCondLst>
            </p:seq>
            <p:video fullScrn="1">
              <p:cMediaNode vol="80000">
                <p:cTn id="22" fill="hold" display="0">
                  <p:stCondLst>
                    <p:cond delay="indefinite"/>
                  </p:stCondLst>
                </p:cTn>
                <p:tgtEl>
                  <p:spTgt spid="49"/>
                </p:tgtEl>
              </p:cMediaNode>
            </p:video>
          </p:childTnLst>
        </p:cTn>
      </p:par>
    </p:tnLst>
    <p:bldLst>
      <p:bldP spid="47" grpId="0" animBg="1"/>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6" name="Cloud 25"/>
          <p:cNvSpPr/>
          <p:nvPr/>
        </p:nvSpPr>
        <p:spPr>
          <a:xfrm rot="20976473" flipV="1">
            <a:off x="4172120" y="3658288"/>
            <a:ext cx="1303954" cy="934019"/>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loud 24"/>
          <p:cNvSpPr/>
          <p:nvPr/>
        </p:nvSpPr>
        <p:spPr>
          <a:xfrm rot="20912896" flipV="1">
            <a:off x="4501900" y="3075320"/>
            <a:ext cx="723596" cy="560683"/>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4"/>
          <a:stretch>
            <a:fillRect/>
          </a:stretch>
        </p:blipFill>
        <p:spPr>
          <a:xfrm>
            <a:off x="3390143" y="6082296"/>
            <a:ext cx="6072916" cy="787077"/>
          </a:xfrm>
          <a:prstGeom prst="rect">
            <a:avLst/>
          </a:prstGeom>
        </p:spPr>
      </p:pic>
      <p:sp>
        <p:nvSpPr>
          <p:cNvPr id="8" name="TextBox 7">
            <a:extLst>
              <a:ext uri="{FF2B5EF4-FFF2-40B4-BE49-F238E27FC236}">
                <a16:creationId xmlns:a16="http://schemas.microsoft.com/office/drawing/2014/main" id="{E202D27E-6A30-AD2D-47BF-71FDDBF608D3}"/>
              </a:ext>
            </a:extLst>
          </p:cNvPr>
          <p:cNvSpPr txBox="1"/>
          <p:nvPr/>
        </p:nvSpPr>
        <p:spPr>
          <a:xfrm>
            <a:off x="2907282" y="1388914"/>
            <a:ext cx="5505060" cy="461665"/>
          </a:xfrm>
          <a:prstGeom prst="rect">
            <a:avLst/>
          </a:prstGeom>
          <a:noFill/>
        </p:spPr>
        <p:txBody>
          <a:bodyPr wrap="square" rtlCol="0">
            <a:spAutoFit/>
          </a:bodyPr>
          <a:lstStyle/>
          <a:p>
            <a:pPr lvl="0" algn="ctr">
              <a:defRPr/>
            </a:pPr>
            <a:r>
              <a:rPr lang="nn-NO" sz="2400">
                <a:solidFill>
                  <a:srgbClr val="002060"/>
                </a:solidFill>
                <a:latin typeface="Roboto" panose="02000000000000000000" pitchFamily="2" charset="0"/>
                <a:ea typeface="Roboto" panose="02000000000000000000" pitchFamily="2" charset="0"/>
              </a:rPr>
              <a:t>Quan sát và đọc thông tin trong hình</a:t>
            </a:r>
            <a:endParaRPr lang="en-US" altLang="zh-CN" sz="3200" dirty="0">
              <a:solidFill>
                <a:srgbClr val="002060"/>
              </a:solidFill>
              <a:latin typeface="Roboto" panose="02000000000000000000" pitchFamily="2" charset="0"/>
              <a:ea typeface="Roboto" panose="02000000000000000000" pitchFamily="2" charset="0"/>
            </a:endParaRPr>
          </a:p>
        </p:txBody>
      </p:sp>
      <p:sp>
        <p:nvSpPr>
          <p:cNvPr id="17" name="TextBox 16">
            <a:extLst>
              <a:ext uri="{FF2B5EF4-FFF2-40B4-BE49-F238E27FC236}">
                <a16:creationId xmlns:a16="http://schemas.microsoft.com/office/drawing/2014/main" id="{E202D27E-6A30-AD2D-47BF-71FDDBF608D3}"/>
              </a:ext>
            </a:extLst>
          </p:cNvPr>
          <p:cNvSpPr txBox="1"/>
          <p:nvPr/>
        </p:nvSpPr>
        <p:spPr>
          <a:xfrm>
            <a:off x="1246103" y="4894535"/>
            <a:ext cx="2760749" cy="1015663"/>
          </a:xfrm>
          <a:prstGeom prst="rect">
            <a:avLst/>
          </a:prstGeom>
          <a:noFill/>
        </p:spPr>
        <p:txBody>
          <a:bodyPr wrap="square" rtlCol="0">
            <a:spAutoFit/>
          </a:bodyPr>
          <a:lstStyle/>
          <a:p>
            <a:pPr lvl="0" algn="ctr">
              <a:defRPr/>
            </a:pPr>
            <a:r>
              <a:rPr lang="vi-VN" altLang="zh-CN" sz="2000">
                <a:solidFill>
                  <a:srgbClr val="002060"/>
                </a:solidFill>
                <a:latin typeface="Roboto" panose="02000000000000000000" pitchFamily="2" charset="0"/>
                <a:ea typeface="Roboto" panose="02000000000000000000" pitchFamily="2" charset="0"/>
              </a:rPr>
              <a:t>Mặt Trời làm nước nóng lên và bay hơi vào không khí</a:t>
            </a:r>
            <a:endParaRPr lang="en-US" altLang="zh-CN" sz="2000" dirty="0">
              <a:solidFill>
                <a:srgbClr val="002060"/>
              </a:solidFill>
              <a:latin typeface="Roboto" panose="02000000000000000000" pitchFamily="2" charset="0"/>
              <a:ea typeface="Roboto" panose="02000000000000000000" pitchFamily="2" charset="0"/>
            </a:endParaRPr>
          </a:p>
        </p:txBody>
      </p:sp>
      <p:sp>
        <p:nvSpPr>
          <p:cNvPr id="18" name="Oval 17"/>
          <p:cNvSpPr/>
          <p:nvPr/>
        </p:nvSpPr>
        <p:spPr>
          <a:xfrm>
            <a:off x="4488473" y="5266427"/>
            <a:ext cx="486547" cy="486547"/>
          </a:xfrm>
          <a:prstGeom prst="ellipse">
            <a:avLst/>
          </a:prstGeom>
          <a:solidFill>
            <a:srgbClr val="00B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1</a:t>
            </a:r>
          </a:p>
        </p:txBody>
      </p:sp>
      <p:sp>
        <p:nvSpPr>
          <p:cNvPr id="19" name="Oval 18"/>
          <p:cNvSpPr/>
          <p:nvPr/>
        </p:nvSpPr>
        <p:spPr>
          <a:xfrm>
            <a:off x="5549190" y="1929788"/>
            <a:ext cx="486547" cy="486547"/>
          </a:xfrm>
          <a:prstGeom prst="ellipse">
            <a:avLst/>
          </a:prstGeom>
          <a:solidFill>
            <a:srgbClr val="00B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2</a:t>
            </a:r>
          </a:p>
        </p:txBody>
      </p:sp>
      <p:sp>
        <p:nvSpPr>
          <p:cNvPr id="21" name="TextBox 20">
            <a:extLst>
              <a:ext uri="{FF2B5EF4-FFF2-40B4-BE49-F238E27FC236}">
                <a16:creationId xmlns:a16="http://schemas.microsoft.com/office/drawing/2014/main" id="{E202D27E-6A30-AD2D-47BF-71FDDBF608D3}"/>
              </a:ext>
            </a:extLst>
          </p:cNvPr>
          <p:cNvSpPr txBox="1"/>
          <p:nvPr/>
        </p:nvSpPr>
        <p:spPr>
          <a:xfrm>
            <a:off x="794299" y="3222277"/>
            <a:ext cx="3486908" cy="1015663"/>
          </a:xfrm>
          <a:prstGeom prst="rect">
            <a:avLst/>
          </a:prstGeom>
          <a:noFill/>
        </p:spPr>
        <p:txBody>
          <a:bodyPr wrap="square" rtlCol="0">
            <a:spAutoFit/>
          </a:bodyPr>
          <a:lstStyle/>
          <a:p>
            <a:pPr algn="ctr">
              <a:defRPr/>
            </a:pPr>
            <a:r>
              <a:rPr lang="vi-VN" sz="2000">
                <a:solidFill>
                  <a:srgbClr val="002060"/>
                </a:solidFill>
                <a:latin typeface="Roboto" panose="02000000000000000000" pitchFamily="2" charset="0"/>
                <a:ea typeface="Roboto" panose="02000000000000000000" pitchFamily="2" charset="0"/>
              </a:rPr>
              <a:t>Hơi nước ngưng tụ thành những giọt nước nhỏ và tạo thành m</a:t>
            </a:r>
            <a:r>
              <a:rPr lang="en-US" sz="2000">
                <a:solidFill>
                  <a:srgbClr val="002060"/>
                </a:solidFill>
                <a:latin typeface="Roboto" panose="02000000000000000000" pitchFamily="2" charset="0"/>
                <a:ea typeface="Roboto" panose="02000000000000000000" pitchFamily="2" charset="0"/>
              </a:rPr>
              <a:t>â</a:t>
            </a:r>
            <a:r>
              <a:rPr lang="vi-VN" sz="2000">
                <a:solidFill>
                  <a:srgbClr val="002060"/>
                </a:solidFill>
                <a:latin typeface="Roboto" panose="02000000000000000000" pitchFamily="2" charset="0"/>
                <a:ea typeface="Roboto" panose="02000000000000000000" pitchFamily="2" charset="0"/>
              </a:rPr>
              <a:t>y</a:t>
            </a:r>
            <a:r>
              <a:rPr lang="en-US" sz="2000">
                <a:solidFill>
                  <a:srgbClr val="002060"/>
                </a:solidFill>
                <a:latin typeface="Roboto" panose="02000000000000000000" pitchFamily="2" charset="0"/>
                <a:ea typeface="Roboto" panose="02000000000000000000" pitchFamily="2" charset="0"/>
              </a:rPr>
              <a:t> </a:t>
            </a:r>
            <a:endParaRPr lang="vi-VN" sz="2000">
              <a:solidFill>
                <a:srgbClr val="002060"/>
              </a:solidFill>
              <a:latin typeface="Roboto" panose="02000000000000000000" pitchFamily="2" charset="0"/>
              <a:ea typeface="Roboto" panose="02000000000000000000" pitchFamily="2" charset="0"/>
            </a:endParaRPr>
          </a:p>
        </p:txBody>
      </p:sp>
      <p:sp>
        <p:nvSpPr>
          <p:cNvPr id="12" name="TextBox 11">
            <a:extLst>
              <a:ext uri="{FF2B5EF4-FFF2-40B4-BE49-F238E27FC236}">
                <a16:creationId xmlns:a16="http://schemas.microsoft.com/office/drawing/2014/main" id="{590B054E-B6AE-14CB-111F-0FBA1645B82B}"/>
              </a:ext>
            </a:extLst>
          </p:cNvPr>
          <p:cNvSpPr txBox="1"/>
          <p:nvPr/>
        </p:nvSpPr>
        <p:spPr>
          <a:xfrm>
            <a:off x="2536836" y="360241"/>
            <a:ext cx="6928906" cy="1077218"/>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VỀ VÒNG TUẦN HOÀN CỦA NƯỚC TRONG TỰ NHIÊN</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4" name="TextBox 13">
            <a:extLst>
              <a:ext uri="{FF2B5EF4-FFF2-40B4-BE49-F238E27FC236}">
                <a16:creationId xmlns:a16="http://schemas.microsoft.com/office/drawing/2014/main" id="{E202D27E-6A30-AD2D-47BF-71FDDBF608D3}"/>
              </a:ext>
            </a:extLst>
          </p:cNvPr>
          <p:cNvSpPr txBox="1"/>
          <p:nvPr/>
        </p:nvSpPr>
        <p:spPr>
          <a:xfrm>
            <a:off x="3933642" y="6198563"/>
            <a:ext cx="2528047" cy="707886"/>
          </a:xfrm>
          <a:prstGeom prst="rect">
            <a:avLst/>
          </a:prstGeom>
          <a:noFill/>
        </p:spPr>
        <p:txBody>
          <a:bodyPr wrap="square" rtlCol="0">
            <a:spAutoFit/>
          </a:bodyPr>
          <a:lstStyle/>
          <a:p>
            <a:pPr lvl="0" algn="ctr">
              <a:defRPr/>
            </a:pPr>
            <a:r>
              <a:rPr lang="vi-VN" altLang="zh-CN" sz="2000">
                <a:solidFill>
                  <a:srgbClr val="002060"/>
                </a:solidFill>
                <a:latin typeface="Roboto" panose="02000000000000000000" pitchFamily="2" charset="0"/>
                <a:ea typeface="Roboto" panose="02000000000000000000" pitchFamily="2" charset="0"/>
              </a:rPr>
              <a:t>Nước ở mặt đất, ở sông, hồ, biển</a:t>
            </a:r>
            <a:endParaRPr lang="en-US" altLang="zh-CN" sz="2000" dirty="0">
              <a:solidFill>
                <a:srgbClr val="002060"/>
              </a:solidFill>
              <a:latin typeface="Roboto" panose="02000000000000000000" pitchFamily="2" charset="0"/>
              <a:ea typeface="Roboto" panose="02000000000000000000" pitchFamily="2" charset="0"/>
            </a:endParaRPr>
          </a:p>
        </p:txBody>
      </p:sp>
      <p:sp>
        <p:nvSpPr>
          <p:cNvPr id="15" name="TextBox 14">
            <a:extLst>
              <a:ext uri="{FF2B5EF4-FFF2-40B4-BE49-F238E27FC236}">
                <a16:creationId xmlns:a16="http://schemas.microsoft.com/office/drawing/2014/main" id="{E202D27E-6A30-AD2D-47BF-71FDDBF608D3}"/>
              </a:ext>
            </a:extLst>
          </p:cNvPr>
          <p:cNvSpPr txBox="1"/>
          <p:nvPr/>
        </p:nvSpPr>
        <p:spPr>
          <a:xfrm>
            <a:off x="5058209" y="4561332"/>
            <a:ext cx="1231369" cy="461665"/>
          </a:xfrm>
          <a:prstGeom prst="rect">
            <a:avLst/>
          </a:prstGeom>
          <a:noFill/>
        </p:spPr>
        <p:txBody>
          <a:bodyPr wrap="square" rtlCol="0">
            <a:spAutoFit/>
          </a:bodyPr>
          <a:lstStyle/>
          <a:p>
            <a:pPr lvl="0" algn="ctr">
              <a:defRPr/>
            </a:pPr>
            <a:r>
              <a:rPr lang="en-US" altLang="zh-CN" sz="2400">
                <a:solidFill>
                  <a:srgbClr val="7030A0"/>
                </a:solidFill>
                <a:latin typeface="Roboto" panose="02000000000000000000" pitchFamily="2" charset="0"/>
                <a:ea typeface="Roboto" panose="02000000000000000000" pitchFamily="2" charset="0"/>
              </a:rPr>
              <a:t>Bay hơi</a:t>
            </a:r>
            <a:endParaRPr lang="en-US" altLang="zh-CN" sz="3200" dirty="0">
              <a:solidFill>
                <a:srgbClr val="7030A0"/>
              </a:solidFill>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E202D27E-6A30-AD2D-47BF-71FDDBF608D3}"/>
              </a:ext>
            </a:extLst>
          </p:cNvPr>
          <p:cNvSpPr txBox="1"/>
          <p:nvPr/>
        </p:nvSpPr>
        <p:spPr>
          <a:xfrm>
            <a:off x="8781871" y="1835663"/>
            <a:ext cx="2544292" cy="1015663"/>
          </a:xfrm>
          <a:prstGeom prst="rect">
            <a:avLst/>
          </a:prstGeom>
          <a:noFill/>
        </p:spPr>
        <p:txBody>
          <a:bodyPr wrap="square" rtlCol="0">
            <a:spAutoFit/>
          </a:bodyPr>
          <a:lstStyle/>
          <a:p>
            <a:pPr lvl="0" algn="ctr">
              <a:defRPr/>
            </a:pPr>
            <a:r>
              <a:rPr lang="vi-VN" sz="2000">
                <a:solidFill>
                  <a:srgbClr val="002060"/>
                </a:solidFill>
                <a:latin typeface="Roboto" panose="02000000000000000000" pitchFamily="2" charset="0"/>
                <a:ea typeface="Roboto" panose="02000000000000000000" pitchFamily="2" charset="0"/>
              </a:rPr>
              <a:t>Những giọt nước lớn rơi xuống tạo thành mưa, tuyết</a:t>
            </a:r>
          </a:p>
        </p:txBody>
      </p:sp>
      <p:sp>
        <p:nvSpPr>
          <p:cNvPr id="22" name="TextBox 21">
            <a:extLst>
              <a:ext uri="{FF2B5EF4-FFF2-40B4-BE49-F238E27FC236}">
                <a16:creationId xmlns:a16="http://schemas.microsoft.com/office/drawing/2014/main" id="{E202D27E-6A30-AD2D-47BF-71FDDBF608D3}"/>
              </a:ext>
            </a:extLst>
          </p:cNvPr>
          <p:cNvSpPr txBox="1"/>
          <p:nvPr/>
        </p:nvSpPr>
        <p:spPr>
          <a:xfrm>
            <a:off x="8965277" y="4276523"/>
            <a:ext cx="2862605" cy="707886"/>
          </a:xfrm>
          <a:prstGeom prst="rect">
            <a:avLst/>
          </a:prstGeom>
          <a:noFill/>
        </p:spPr>
        <p:txBody>
          <a:bodyPr wrap="square" rtlCol="0">
            <a:spAutoFit/>
          </a:bodyPr>
          <a:lstStyle/>
          <a:p>
            <a:pPr lvl="0" algn="ctr">
              <a:defRPr/>
            </a:pPr>
            <a:r>
              <a:rPr lang="vi-VN" sz="2000">
                <a:solidFill>
                  <a:srgbClr val="002060"/>
                </a:solidFill>
                <a:latin typeface="Roboto" panose="02000000000000000000" pitchFamily="2" charset="0"/>
                <a:ea typeface="Roboto" panose="02000000000000000000" pitchFamily="2" charset="0"/>
              </a:rPr>
              <a:t>Nước mưa rơi xuống đất</a:t>
            </a:r>
            <a:r>
              <a:rPr lang="en-US" sz="2000">
                <a:solidFill>
                  <a:srgbClr val="002060"/>
                </a:solidFill>
                <a:latin typeface="Roboto" panose="02000000000000000000" pitchFamily="2" charset="0"/>
                <a:ea typeface="Roboto" panose="02000000000000000000" pitchFamily="2" charset="0"/>
              </a:rPr>
              <a:t>,</a:t>
            </a:r>
            <a:r>
              <a:rPr lang="vi-VN" sz="2000">
                <a:solidFill>
                  <a:srgbClr val="002060"/>
                </a:solidFill>
                <a:latin typeface="Roboto" panose="02000000000000000000" pitchFamily="2" charset="0"/>
                <a:ea typeface="Roboto" panose="02000000000000000000" pitchFamily="2" charset="0"/>
              </a:rPr>
              <a:t> s</a:t>
            </a:r>
            <a:r>
              <a:rPr lang="en-US" sz="2000">
                <a:solidFill>
                  <a:srgbClr val="002060"/>
                </a:solidFill>
                <a:latin typeface="Roboto" panose="02000000000000000000" pitchFamily="2" charset="0"/>
                <a:ea typeface="Roboto" panose="02000000000000000000" pitchFamily="2" charset="0"/>
              </a:rPr>
              <a:t>ô</a:t>
            </a:r>
            <a:r>
              <a:rPr lang="vi-VN" sz="2000">
                <a:solidFill>
                  <a:srgbClr val="002060"/>
                </a:solidFill>
                <a:latin typeface="Roboto" panose="02000000000000000000" pitchFamily="2" charset="0"/>
                <a:ea typeface="Roboto" panose="02000000000000000000" pitchFamily="2" charset="0"/>
              </a:rPr>
              <a:t>ng</a:t>
            </a:r>
            <a:r>
              <a:rPr lang="en-US" sz="2000">
                <a:solidFill>
                  <a:srgbClr val="002060"/>
                </a:solidFill>
                <a:latin typeface="Roboto" panose="02000000000000000000" pitchFamily="2" charset="0"/>
                <a:ea typeface="Roboto" panose="02000000000000000000" pitchFamily="2" charset="0"/>
              </a:rPr>
              <a:t>,</a:t>
            </a:r>
            <a:r>
              <a:rPr lang="vi-VN" sz="2000">
                <a:solidFill>
                  <a:srgbClr val="002060"/>
                </a:solidFill>
                <a:latin typeface="Roboto" panose="02000000000000000000" pitchFamily="2" charset="0"/>
                <a:ea typeface="Roboto" panose="02000000000000000000" pitchFamily="2" charset="0"/>
              </a:rPr>
              <a:t> h</a:t>
            </a:r>
            <a:r>
              <a:rPr lang="en-US" sz="2000">
                <a:solidFill>
                  <a:srgbClr val="002060"/>
                </a:solidFill>
                <a:latin typeface="Roboto" panose="02000000000000000000" pitchFamily="2" charset="0"/>
                <a:ea typeface="Roboto" panose="02000000000000000000" pitchFamily="2" charset="0"/>
              </a:rPr>
              <a:t>ồ</a:t>
            </a:r>
            <a:r>
              <a:rPr lang="vi-VN" sz="2000">
                <a:solidFill>
                  <a:srgbClr val="002060"/>
                </a:solidFill>
                <a:latin typeface="Roboto" panose="02000000000000000000" pitchFamily="2" charset="0"/>
                <a:ea typeface="Roboto" panose="02000000000000000000" pitchFamily="2" charset="0"/>
              </a:rPr>
              <a:t>, bi</a:t>
            </a:r>
            <a:r>
              <a:rPr lang="en-US" sz="2000">
                <a:solidFill>
                  <a:srgbClr val="002060"/>
                </a:solidFill>
                <a:latin typeface="Roboto" panose="02000000000000000000" pitchFamily="2" charset="0"/>
                <a:ea typeface="Roboto" panose="02000000000000000000" pitchFamily="2" charset="0"/>
              </a:rPr>
              <a:t>ể</a:t>
            </a:r>
            <a:r>
              <a:rPr lang="vi-VN" sz="2000">
                <a:solidFill>
                  <a:srgbClr val="002060"/>
                </a:solidFill>
                <a:latin typeface="Roboto" panose="02000000000000000000" pitchFamily="2" charset="0"/>
                <a:ea typeface="Roboto" panose="02000000000000000000" pitchFamily="2" charset="0"/>
              </a:rPr>
              <a:t>n</a:t>
            </a:r>
            <a:r>
              <a:rPr lang="en-US" sz="2000">
                <a:solidFill>
                  <a:srgbClr val="002060"/>
                </a:solidFill>
                <a:latin typeface="Roboto" panose="02000000000000000000" pitchFamily="2" charset="0"/>
                <a:ea typeface="Roboto" panose="02000000000000000000" pitchFamily="2" charset="0"/>
              </a:rPr>
              <a:t>,…</a:t>
            </a:r>
            <a:endParaRPr lang="vi-VN" sz="2000">
              <a:solidFill>
                <a:srgbClr val="002060"/>
              </a:solidFill>
              <a:latin typeface="Roboto" panose="02000000000000000000" pitchFamily="2" charset="0"/>
              <a:ea typeface="Roboto" panose="02000000000000000000" pitchFamily="2" charset="0"/>
            </a:endParaRPr>
          </a:p>
        </p:txBody>
      </p:sp>
      <p:grpSp>
        <p:nvGrpSpPr>
          <p:cNvPr id="24" name="Group 23"/>
          <p:cNvGrpSpPr/>
          <p:nvPr/>
        </p:nvGrpSpPr>
        <p:grpSpPr>
          <a:xfrm>
            <a:off x="1493085" y="1600446"/>
            <a:ext cx="1044668" cy="1215332"/>
            <a:chOff x="3415555" y="2247363"/>
            <a:chExt cx="1423170" cy="1655669"/>
          </a:xfrm>
        </p:grpSpPr>
        <p:sp>
          <p:nvSpPr>
            <p:cNvPr id="13" name="Explosion 1 12"/>
            <p:cNvSpPr/>
            <p:nvPr/>
          </p:nvSpPr>
          <p:spPr>
            <a:xfrm>
              <a:off x="3415555" y="2247363"/>
              <a:ext cx="1423170" cy="1655669"/>
            </a:xfrm>
            <a:prstGeom prst="irregularSeal1">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3874713" y="2808541"/>
              <a:ext cx="504854" cy="504854"/>
            </a:xfrm>
            <a:prstGeom prst="ellipse">
              <a:avLst/>
            </a:prstGeom>
            <a:solidFill>
              <a:srgbClr val="FDB8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Freeform 26"/>
          <p:cNvSpPr/>
          <p:nvPr/>
        </p:nvSpPr>
        <p:spPr>
          <a:xfrm>
            <a:off x="5327924" y="5034245"/>
            <a:ext cx="86061" cy="494851"/>
          </a:xfrm>
          <a:custGeom>
            <a:avLst/>
            <a:gdLst>
              <a:gd name="connsiteX0" fmla="*/ 0 w 86061"/>
              <a:gd name="connsiteY0" fmla="*/ 0 h 494851"/>
              <a:gd name="connsiteX1" fmla="*/ 75304 w 86061"/>
              <a:gd name="connsiteY1" fmla="*/ 75303 h 494851"/>
              <a:gd name="connsiteX2" fmla="*/ 86061 w 86061"/>
              <a:gd name="connsiteY2" fmla="*/ 107576 h 494851"/>
              <a:gd name="connsiteX3" fmla="*/ 32273 w 86061"/>
              <a:gd name="connsiteY3" fmla="*/ 172122 h 494851"/>
              <a:gd name="connsiteX4" fmla="*/ 0 w 86061"/>
              <a:gd name="connsiteY4" fmla="*/ 182880 h 494851"/>
              <a:gd name="connsiteX5" fmla="*/ 53788 w 86061"/>
              <a:gd name="connsiteY5" fmla="*/ 204395 h 494851"/>
              <a:gd name="connsiteX6" fmla="*/ 53788 w 86061"/>
              <a:gd name="connsiteY6" fmla="*/ 258183 h 494851"/>
              <a:gd name="connsiteX7" fmla="*/ 0 w 86061"/>
              <a:gd name="connsiteY7" fmla="*/ 311971 h 494851"/>
              <a:gd name="connsiteX8" fmla="*/ 21515 w 86061"/>
              <a:gd name="connsiteY8" fmla="*/ 333487 h 494851"/>
              <a:gd name="connsiteX9" fmla="*/ 86061 w 86061"/>
              <a:gd name="connsiteY9" fmla="*/ 355002 h 494851"/>
              <a:gd name="connsiteX10" fmla="*/ 75304 w 86061"/>
              <a:gd name="connsiteY10" fmla="*/ 387275 h 494851"/>
              <a:gd name="connsiteX11" fmla="*/ 43031 w 86061"/>
              <a:gd name="connsiteY11" fmla="*/ 398033 h 494851"/>
              <a:gd name="connsiteX12" fmla="*/ 21515 w 86061"/>
              <a:gd name="connsiteY12" fmla="*/ 419548 h 494851"/>
              <a:gd name="connsiteX13" fmla="*/ 43031 w 86061"/>
              <a:gd name="connsiteY13" fmla="*/ 451821 h 494851"/>
              <a:gd name="connsiteX14" fmla="*/ 75304 w 86061"/>
              <a:gd name="connsiteY14" fmla="*/ 494851 h 49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6061" h="494851">
                <a:moveTo>
                  <a:pt x="0" y="0"/>
                </a:moveTo>
                <a:cubicBezTo>
                  <a:pt x="38537" y="30829"/>
                  <a:pt x="55325" y="35344"/>
                  <a:pt x="75304" y="75303"/>
                </a:cubicBezTo>
                <a:cubicBezTo>
                  <a:pt x="80375" y="85445"/>
                  <a:pt x="82475" y="96818"/>
                  <a:pt x="86061" y="107576"/>
                </a:cubicBezTo>
                <a:cubicBezTo>
                  <a:pt x="70185" y="131390"/>
                  <a:pt x="57123" y="155555"/>
                  <a:pt x="32273" y="172122"/>
                </a:cubicBezTo>
                <a:cubicBezTo>
                  <a:pt x="22838" y="178412"/>
                  <a:pt x="10758" y="179294"/>
                  <a:pt x="0" y="182880"/>
                </a:cubicBezTo>
                <a:cubicBezTo>
                  <a:pt x="17929" y="190052"/>
                  <a:pt x="38074" y="193171"/>
                  <a:pt x="53788" y="204395"/>
                </a:cubicBezTo>
                <a:cubicBezTo>
                  <a:pt x="96761" y="235090"/>
                  <a:pt x="72028" y="235384"/>
                  <a:pt x="53788" y="258183"/>
                </a:cubicBezTo>
                <a:cubicBezTo>
                  <a:pt x="12805" y="309411"/>
                  <a:pt x="55327" y="275087"/>
                  <a:pt x="0" y="311971"/>
                </a:cubicBezTo>
                <a:cubicBezTo>
                  <a:pt x="7172" y="319143"/>
                  <a:pt x="12443" y="328951"/>
                  <a:pt x="21515" y="333487"/>
                </a:cubicBezTo>
                <a:cubicBezTo>
                  <a:pt x="41800" y="343630"/>
                  <a:pt x="86061" y="355002"/>
                  <a:pt x="86061" y="355002"/>
                </a:cubicBezTo>
                <a:cubicBezTo>
                  <a:pt x="82475" y="365760"/>
                  <a:pt x="83322" y="379257"/>
                  <a:pt x="75304" y="387275"/>
                </a:cubicBezTo>
                <a:cubicBezTo>
                  <a:pt x="67286" y="395293"/>
                  <a:pt x="52755" y="392199"/>
                  <a:pt x="43031" y="398033"/>
                </a:cubicBezTo>
                <a:cubicBezTo>
                  <a:pt x="34334" y="403251"/>
                  <a:pt x="28687" y="412376"/>
                  <a:pt x="21515" y="419548"/>
                </a:cubicBezTo>
                <a:cubicBezTo>
                  <a:pt x="28687" y="430306"/>
                  <a:pt x="34754" y="441889"/>
                  <a:pt x="43031" y="451821"/>
                </a:cubicBezTo>
                <a:cubicBezTo>
                  <a:pt x="77839" y="493591"/>
                  <a:pt x="75304" y="467240"/>
                  <a:pt x="75304" y="494851"/>
                </a:cubicBezTo>
              </a:path>
            </a:pathLst>
          </a:custGeom>
          <a:noFill/>
          <a:ln>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7"/>
          <p:cNvSpPr/>
          <p:nvPr/>
        </p:nvSpPr>
        <p:spPr>
          <a:xfrm>
            <a:off x="5463129" y="5325914"/>
            <a:ext cx="86061" cy="494851"/>
          </a:xfrm>
          <a:custGeom>
            <a:avLst/>
            <a:gdLst>
              <a:gd name="connsiteX0" fmla="*/ 0 w 86061"/>
              <a:gd name="connsiteY0" fmla="*/ 0 h 494851"/>
              <a:gd name="connsiteX1" fmla="*/ 75304 w 86061"/>
              <a:gd name="connsiteY1" fmla="*/ 75303 h 494851"/>
              <a:gd name="connsiteX2" fmla="*/ 86061 w 86061"/>
              <a:gd name="connsiteY2" fmla="*/ 107576 h 494851"/>
              <a:gd name="connsiteX3" fmla="*/ 32273 w 86061"/>
              <a:gd name="connsiteY3" fmla="*/ 172122 h 494851"/>
              <a:gd name="connsiteX4" fmla="*/ 0 w 86061"/>
              <a:gd name="connsiteY4" fmla="*/ 182880 h 494851"/>
              <a:gd name="connsiteX5" fmla="*/ 53788 w 86061"/>
              <a:gd name="connsiteY5" fmla="*/ 204395 h 494851"/>
              <a:gd name="connsiteX6" fmla="*/ 53788 w 86061"/>
              <a:gd name="connsiteY6" fmla="*/ 258183 h 494851"/>
              <a:gd name="connsiteX7" fmla="*/ 0 w 86061"/>
              <a:gd name="connsiteY7" fmla="*/ 311971 h 494851"/>
              <a:gd name="connsiteX8" fmla="*/ 21515 w 86061"/>
              <a:gd name="connsiteY8" fmla="*/ 333487 h 494851"/>
              <a:gd name="connsiteX9" fmla="*/ 86061 w 86061"/>
              <a:gd name="connsiteY9" fmla="*/ 355002 h 494851"/>
              <a:gd name="connsiteX10" fmla="*/ 75304 w 86061"/>
              <a:gd name="connsiteY10" fmla="*/ 387275 h 494851"/>
              <a:gd name="connsiteX11" fmla="*/ 43031 w 86061"/>
              <a:gd name="connsiteY11" fmla="*/ 398033 h 494851"/>
              <a:gd name="connsiteX12" fmla="*/ 21515 w 86061"/>
              <a:gd name="connsiteY12" fmla="*/ 419548 h 494851"/>
              <a:gd name="connsiteX13" fmla="*/ 43031 w 86061"/>
              <a:gd name="connsiteY13" fmla="*/ 451821 h 494851"/>
              <a:gd name="connsiteX14" fmla="*/ 75304 w 86061"/>
              <a:gd name="connsiteY14" fmla="*/ 494851 h 49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6061" h="494851">
                <a:moveTo>
                  <a:pt x="0" y="0"/>
                </a:moveTo>
                <a:cubicBezTo>
                  <a:pt x="38537" y="30829"/>
                  <a:pt x="55325" y="35344"/>
                  <a:pt x="75304" y="75303"/>
                </a:cubicBezTo>
                <a:cubicBezTo>
                  <a:pt x="80375" y="85445"/>
                  <a:pt x="82475" y="96818"/>
                  <a:pt x="86061" y="107576"/>
                </a:cubicBezTo>
                <a:cubicBezTo>
                  <a:pt x="70185" y="131390"/>
                  <a:pt x="57123" y="155555"/>
                  <a:pt x="32273" y="172122"/>
                </a:cubicBezTo>
                <a:cubicBezTo>
                  <a:pt x="22838" y="178412"/>
                  <a:pt x="10758" y="179294"/>
                  <a:pt x="0" y="182880"/>
                </a:cubicBezTo>
                <a:cubicBezTo>
                  <a:pt x="17929" y="190052"/>
                  <a:pt x="38074" y="193171"/>
                  <a:pt x="53788" y="204395"/>
                </a:cubicBezTo>
                <a:cubicBezTo>
                  <a:pt x="96761" y="235090"/>
                  <a:pt x="72028" y="235384"/>
                  <a:pt x="53788" y="258183"/>
                </a:cubicBezTo>
                <a:cubicBezTo>
                  <a:pt x="12805" y="309411"/>
                  <a:pt x="55327" y="275087"/>
                  <a:pt x="0" y="311971"/>
                </a:cubicBezTo>
                <a:cubicBezTo>
                  <a:pt x="7172" y="319143"/>
                  <a:pt x="12443" y="328951"/>
                  <a:pt x="21515" y="333487"/>
                </a:cubicBezTo>
                <a:cubicBezTo>
                  <a:pt x="41800" y="343630"/>
                  <a:pt x="86061" y="355002"/>
                  <a:pt x="86061" y="355002"/>
                </a:cubicBezTo>
                <a:cubicBezTo>
                  <a:pt x="82475" y="365760"/>
                  <a:pt x="83322" y="379257"/>
                  <a:pt x="75304" y="387275"/>
                </a:cubicBezTo>
                <a:cubicBezTo>
                  <a:pt x="67286" y="395293"/>
                  <a:pt x="52755" y="392199"/>
                  <a:pt x="43031" y="398033"/>
                </a:cubicBezTo>
                <a:cubicBezTo>
                  <a:pt x="34334" y="403251"/>
                  <a:pt x="28687" y="412376"/>
                  <a:pt x="21515" y="419548"/>
                </a:cubicBezTo>
                <a:cubicBezTo>
                  <a:pt x="28687" y="430306"/>
                  <a:pt x="34754" y="441889"/>
                  <a:pt x="43031" y="451821"/>
                </a:cubicBezTo>
                <a:cubicBezTo>
                  <a:pt x="77839" y="493591"/>
                  <a:pt x="75304" y="467240"/>
                  <a:pt x="75304" y="494851"/>
                </a:cubicBezTo>
              </a:path>
            </a:pathLst>
          </a:custGeom>
          <a:noFill/>
          <a:ln>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p:cNvSpPr/>
          <p:nvPr/>
        </p:nvSpPr>
        <p:spPr>
          <a:xfrm>
            <a:off x="5646102" y="5246168"/>
            <a:ext cx="86061" cy="494851"/>
          </a:xfrm>
          <a:custGeom>
            <a:avLst/>
            <a:gdLst>
              <a:gd name="connsiteX0" fmla="*/ 0 w 86061"/>
              <a:gd name="connsiteY0" fmla="*/ 0 h 494851"/>
              <a:gd name="connsiteX1" fmla="*/ 75304 w 86061"/>
              <a:gd name="connsiteY1" fmla="*/ 75303 h 494851"/>
              <a:gd name="connsiteX2" fmla="*/ 86061 w 86061"/>
              <a:gd name="connsiteY2" fmla="*/ 107576 h 494851"/>
              <a:gd name="connsiteX3" fmla="*/ 32273 w 86061"/>
              <a:gd name="connsiteY3" fmla="*/ 172122 h 494851"/>
              <a:gd name="connsiteX4" fmla="*/ 0 w 86061"/>
              <a:gd name="connsiteY4" fmla="*/ 182880 h 494851"/>
              <a:gd name="connsiteX5" fmla="*/ 53788 w 86061"/>
              <a:gd name="connsiteY5" fmla="*/ 204395 h 494851"/>
              <a:gd name="connsiteX6" fmla="*/ 53788 w 86061"/>
              <a:gd name="connsiteY6" fmla="*/ 258183 h 494851"/>
              <a:gd name="connsiteX7" fmla="*/ 0 w 86061"/>
              <a:gd name="connsiteY7" fmla="*/ 311971 h 494851"/>
              <a:gd name="connsiteX8" fmla="*/ 21515 w 86061"/>
              <a:gd name="connsiteY8" fmla="*/ 333487 h 494851"/>
              <a:gd name="connsiteX9" fmla="*/ 86061 w 86061"/>
              <a:gd name="connsiteY9" fmla="*/ 355002 h 494851"/>
              <a:gd name="connsiteX10" fmla="*/ 75304 w 86061"/>
              <a:gd name="connsiteY10" fmla="*/ 387275 h 494851"/>
              <a:gd name="connsiteX11" fmla="*/ 43031 w 86061"/>
              <a:gd name="connsiteY11" fmla="*/ 398033 h 494851"/>
              <a:gd name="connsiteX12" fmla="*/ 21515 w 86061"/>
              <a:gd name="connsiteY12" fmla="*/ 419548 h 494851"/>
              <a:gd name="connsiteX13" fmla="*/ 43031 w 86061"/>
              <a:gd name="connsiteY13" fmla="*/ 451821 h 494851"/>
              <a:gd name="connsiteX14" fmla="*/ 75304 w 86061"/>
              <a:gd name="connsiteY14" fmla="*/ 494851 h 49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6061" h="494851">
                <a:moveTo>
                  <a:pt x="0" y="0"/>
                </a:moveTo>
                <a:cubicBezTo>
                  <a:pt x="38537" y="30829"/>
                  <a:pt x="55325" y="35344"/>
                  <a:pt x="75304" y="75303"/>
                </a:cubicBezTo>
                <a:cubicBezTo>
                  <a:pt x="80375" y="85445"/>
                  <a:pt x="82475" y="96818"/>
                  <a:pt x="86061" y="107576"/>
                </a:cubicBezTo>
                <a:cubicBezTo>
                  <a:pt x="70185" y="131390"/>
                  <a:pt x="57123" y="155555"/>
                  <a:pt x="32273" y="172122"/>
                </a:cubicBezTo>
                <a:cubicBezTo>
                  <a:pt x="22838" y="178412"/>
                  <a:pt x="10758" y="179294"/>
                  <a:pt x="0" y="182880"/>
                </a:cubicBezTo>
                <a:cubicBezTo>
                  <a:pt x="17929" y="190052"/>
                  <a:pt x="38074" y="193171"/>
                  <a:pt x="53788" y="204395"/>
                </a:cubicBezTo>
                <a:cubicBezTo>
                  <a:pt x="96761" y="235090"/>
                  <a:pt x="72028" y="235384"/>
                  <a:pt x="53788" y="258183"/>
                </a:cubicBezTo>
                <a:cubicBezTo>
                  <a:pt x="12805" y="309411"/>
                  <a:pt x="55327" y="275087"/>
                  <a:pt x="0" y="311971"/>
                </a:cubicBezTo>
                <a:cubicBezTo>
                  <a:pt x="7172" y="319143"/>
                  <a:pt x="12443" y="328951"/>
                  <a:pt x="21515" y="333487"/>
                </a:cubicBezTo>
                <a:cubicBezTo>
                  <a:pt x="41800" y="343630"/>
                  <a:pt x="86061" y="355002"/>
                  <a:pt x="86061" y="355002"/>
                </a:cubicBezTo>
                <a:cubicBezTo>
                  <a:pt x="82475" y="365760"/>
                  <a:pt x="83322" y="379257"/>
                  <a:pt x="75304" y="387275"/>
                </a:cubicBezTo>
                <a:cubicBezTo>
                  <a:pt x="67286" y="395293"/>
                  <a:pt x="52755" y="392199"/>
                  <a:pt x="43031" y="398033"/>
                </a:cubicBezTo>
                <a:cubicBezTo>
                  <a:pt x="34334" y="403251"/>
                  <a:pt x="28687" y="412376"/>
                  <a:pt x="21515" y="419548"/>
                </a:cubicBezTo>
                <a:cubicBezTo>
                  <a:pt x="28687" y="430306"/>
                  <a:pt x="34754" y="441889"/>
                  <a:pt x="43031" y="451821"/>
                </a:cubicBezTo>
                <a:cubicBezTo>
                  <a:pt x="77839" y="493591"/>
                  <a:pt x="75304" y="467240"/>
                  <a:pt x="75304" y="494851"/>
                </a:cubicBezTo>
              </a:path>
            </a:pathLst>
          </a:custGeom>
          <a:noFill/>
          <a:ln>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p:cNvSpPr/>
          <p:nvPr/>
        </p:nvSpPr>
        <p:spPr>
          <a:xfrm>
            <a:off x="5808397" y="5459078"/>
            <a:ext cx="86061" cy="494851"/>
          </a:xfrm>
          <a:custGeom>
            <a:avLst/>
            <a:gdLst>
              <a:gd name="connsiteX0" fmla="*/ 0 w 86061"/>
              <a:gd name="connsiteY0" fmla="*/ 0 h 494851"/>
              <a:gd name="connsiteX1" fmla="*/ 75304 w 86061"/>
              <a:gd name="connsiteY1" fmla="*/ 75303 h 494851"/>
              <a:gd name="connsiteX2" fmla="*/ 86061 w 86061"/>
              <a:gd name="connsiteY2" fmla="*/ 107576 h 494851"/>
              <a:gd name="connsiteX3" fmla="*/ 32273 w 86061"/>
              <a:gd name="connsiteY3" fmla="*/ 172122 h 494851"/>
              <a:gd name="connsiteX4" fmla="*/ 0 w 86061"/>
              <a:gd name="connsiteY4" fmla="*/ 182880 h 494851"/>
              <a:gd name="connsiteX5" fmla="*/ 53788 w 86061"/>
              <a:gd name="connsiteY5" fmla="*/ 204395 h 494851"/>
              <a:gd name="connsiteX6" fmla="*/ 53788 w 86061"/>
              <a:gd name="connsiteY6" fmla="*/ 258183 h 494851"/>
              <a:gd name="connsiteX7" fmla="*/ 0 w 86061"/>
              <a:gd name="connsiteY7" fmla="*/ 311971 h 494851"/>
              <a:gd name="connsiteX8" fmla="*/ 21515 w 86061"/>
              <a:gd name="connsiteY8" fmla="*/ 333487 h 494851"/>
              <a:gd name="connsiteX9" fmla="*/ 86061 w 86061"/>
              <a:gd name="connsiteY9" fmla="*/ 355002 h 494851"/>
              <a:gd name="connsiteX10" fmla="*/ 75304 w 86061"/>
              <a:gd name="connsiteY10" fmla="*/ 387275 h 494851"/>
              <a:gd name="connsiteX11" fmla="*/ 43031 w 86061"/>
              <a:gd name="connsiteY11" fmla="*/ 398033 h 494851"/>
              <a:gd name="connsiteX12" fmla="*/ 21515 w 86061"/>
              <a:gd name="connsiteY12" fmla="*/ 419548 h 494851"/>
              <a:gd name="connsiteX13" fmla="*/ 43031 w 86061"/>
              <a:gd name="connsiteY13" fmla="*/ 451821 h 494851"/>
              <a:gd name="connsiteX14" fmla="*/ 75304 w 86061"/>
              <a:gd name="connsiteY14" fmla="*/ 494851 h 49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6061" h="494851">
                <a:moveTo>
                  <a:pt x="0" y="0"/>
                </a:moveTo>
                <a:cubicBezTo>
                  <a:pt x="38537" y="30829"/>
                  <a:pt x="55325" y="35344"/>
                  <a:pt x="75304" y="75303"/>
                </a:cubicBezTo>
                <a:cubicBezTo>
                  <a:pt x="80375" y="85445"/>
                  <a:pt x="82475" y="96818"/>
                  <a:pt x="86061" y="107576"/>
                </a:cubicBezTo>
                <a:cubicBezTo>
                  <a:pt x="70185" y="131390"/>
                  <a:pt x="57123" y="155555"/>
                  <a:pt x="32273" y="172122"/>
                </a:cubicBezTo>
                <a:cubicBezTo>
                  <a:pt x="22838" y="178412"/>
                  <a:pt x="10758" y="179294"/>
                  <a:pt x="0" y="182880"/>
                </a:cubicBezTo>
                <a:cubicBezTo>
                  <a:pt x="17929" y="190052"/>
                  <a:pt x="38074" y="193171"/>
                  <a:pt x="53788" y="204395"/>
                </a:cubicBezTo>
                <a:cubicBezTo>
                  <a:pt x="96761" y="235090"/>
                  <a:pt x="72028" y="235384"/>
                  <a:pt x="53788" y="258183"/>
                </a:cubicBezTo>
                <a:cubicBezTo>
                  <a:pt x="12805" y="309411"/>
                  <a:pt x="55327" y="275087"/>
                  <a:pt x="0" y="311971"/>
                </a:cubicBezTo>
                <a:cubicBezTo>
                  <a:pt x="7172" y="319143"/>
                  <a:pt x="12443" y="328951"/>
                  <a:pt x="21515" y="333487"/>
                </a:cubicBezTo>
                <a:cubicBezTo>
                  <a:pt x="41800" y="343630"/>
                  <a:pt x="86061" y="355002"/>
                  <a:pt x="86061" y="355002"/>
                </a:cubicBezTo>
                <a:cubicBezTo>
                  <a:pt x="82475" y="365760"/>
                  <a:pt x="83322" y="379257"/>
                  <a:pt x="75304" y="387275"/>
                </a:cubicBezTo>
                <a:cubicBezTo>
                  <a:pt x="67286" y="395293"/>
                  <a:pt x="52755" y="392199"/>
                  <a:pt x="43031" y="398033"/>
                </a:cubicBezTo>
                <a:cubicBezTo>
                  <a:pt x="34334" y="403251"/>
                  <a:pt x="28687" y="412376"/>
                  <a:pt x="21515" y="419548"/>
                </a:cubicBezTo>
                <a:cubicBezTo>
                  <a:pt x="28687" y="430306"/>
                  <a:pt x="34754" y="441889"/>
                  <a:pt x="43031" y="451821"/>
                </a:cubicBezTo>
                <a:cubicBezTo>
                  <a:pt x="77839" y="493591"/>
                  <a:pt x="75304" y="467240"/>
                  <a:pt x="75304" y="494851"/>
                </a:cubicBezTo>
              </a:path>
            </a:pathLst>
          </a:custGeom>
          <a:noFill/>
          <a:ln>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rc 30"/>
          <p:cNvSpPr/>
          <p:nvPr/>
        </p:nvSpPr>
        <p:spPr>
          <a:xfrm rot="11260635">
            <a:off x="4935004" y="4082924"/>
            <a:ext cx="695291" cy="1214792"/>
          </a:xfrm>
          <a:prstGeom prst="arc">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Cloud 31"/>
          <p:cNvSpPr/>
          <p:nvPr/>
        </p:nvSpPr>
        <p:spPr>
          <a:xfrm flipV="1">
            <a:off x="6529187" y="1978680"/>
            <a:ext cx="1732484" cy="1185099"/>
          </a:xfrm>
          <a:prstGeom prst="clou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loud 32"/>
          <p:cNvSpPr/>
          <p:nvPr/>
        </p:nvSpPr>
        <p:spPr>
          <a:xfrm flipV="1">
            <a:off x="7900725" y="2345881"/>
            <a:ext cx="1406273" cy="917386"/>
          </a:xfrm>
          <a:prstGeom prst="cloud">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E202D27E-6A30-AD2D-47BF-71FDDBF608D3}"/>
              </a:ext>
            </a:extLst>
          </p:cNvPr>
          <p:cNvSpPr txBox="1"/>
          <p:nvPr/>
        </p:nvSpPr>
        <p:spPr>
          <a:xfrm>
            <a:off x="8096081" y="3730109"/>
            <a:ext cx="627306" cy="584775"/>
          </a:xfrm>
          <a:prstGeom prst="rect">
            <a:avLst/>
          </a:prstGeom>
          <a:noFill/>
        </p:spPr>
        <p:txBody>
          <a:bodyPr wrap="square" rtlCol="0">
            <a:spAutoFit/>
          </a:bodyPr>
          <a:lstStyle/>
          <a:p>
            <a:pPr lvl="0" algn="ctr">
              <a:defRPr/>
            </a:pPr>
            <a:r>
              <a:rPr lang="en-US" altLang="zh-CN" sz="3200">
                <a:solidFill>
                  <a:srgbClr val="94D6F4"/>
                </a:solidFill>
                <a:latin typeface="Roboto" panose="02000000000000000000" pitchFamily="2" charset="0"/>
                <a:ea typeface="Roboto" panose="02000000000000000000" pitchFamily="2" charset="0"/>
                <a:sym typeface="Wingdings" panose="05000000000000000000" pitchFamily="2" charset="2"/>
              </a:rPr>
              <a:t></a:t>
            </a:r>
            <a:endParaRPr lang="en-US" altLang="zh-CN" sz="3200" dirty="0">
              <a:solidFill>
                <a:srgbClr val="94D6F4"/>
              </a:solidFill>
              <a:latin typeface="Roboto" panose="02000000000000000000" pitchFamily="2" charset="0"/>
              <a:ea typeface="Roboto" panose="02000000000000000000" pitchFamily="2" charset="0"/>
            </a:endParaRPr>
          </a:p>
        </p:txBody>
      </p:sp>
      <p:sp>
        <p:nvSpPr>
          <p:cNvPr id="35" name="Arc 34"/>
          <p:cNvSpPr/>
          <p:nvPr/>
        </p:nvSpPr>
        <p:spPr>
          <a:xfrm rot="15923658">
            <a:off x="5800953" y="2002489"/>
            <a:ext cx="749453" cy="1754872"/>
          </a:xfrm>
          <a:prstGeom prst="arc">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Arc 35"/>
          <p:cNvSpPr/>
          <p:nvPr/>
        </p:nvSpPr>
        <p:spPr>
          <a:xfrm rot="3624006">
            <a:off x="7569837" y="4717025"/>
            <a:ext cx="749453" cy="1313937"/>
          </a:xfrm>
          <a:prstGeom prst="arc">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TextBox 36">
            <a:extLst>
              <a:ext uri="{FF2B5EF4-FFF2-40B4-BE49-F238E27FC236}">
                <a16:creationId xmlns:a16="http://schemas.microsoft.com/office/drawing/2014/main" id="{E202D27E-6A30-AD2D-47BF-71FDDBF608D3}"/>
              </a:ext>
            </a:extLst>
          </p:cNvPr>
          <p:cNvSpPr txBox="1"/>
          <p:nvPr/>
        </p:nvSpPr>
        <p:spPr>
          <a:xfrm>
            <a:off x="7717864" y="4111371"/>
            <a:ext cx="627306" cy="584775"/>
          </a:xfrm>
          <a:prstGeom prst="rect">
            <a:avLst/>
          </a:prstGeom>
          <a:noFill/>
        </p:spPr>
        <p:txBody>
          <a:bodyPr wrap="square" rtlCol="0">
            <a:spAutoFit/>
          </a:bodyPr>
          <a:lstStyle/>
          <a:p>
            <a:pPr lvl="0" algn="ctr">
              <a:defRPr/>
            </a:pPr>
            <a:r>
              <a:rPr lang="en-US" altLang="zh-CN" sz="3200">
                <a:solidFill>
                  <a:srgbClr val="94D6F4"/>
                </a:solidFill>
                <a:latin typeface="Roboto" panose="02000000000000000000" pitchFamily="2" charset="0"/>
                <a:ea typeface="Roboto" panose="02000000000000000000" pitchFamily="2" charset="0"/>
                <a:sym typeface="Wingdings" panose="05000000000000000000" pitchFamily="2" charset="2"/>
              </a:rPr>
              <a:t></a:t>
            </a:r>
            <a:endParaRPr lang="en-US" altLang="zh-CN" sz="3200" dirty="0">
              <a:solidFill>
                <a:srgbClr val="94D6F4"/>
              </a:solidFill>
              <a:latin typeface="Roboto" panose="02000000000000000000" pitchFamily="2" charset="0"/>
              <a:ea typeface="Roboto" panose="02000000000000000000" pitchFamily="2" charset="0"/>
            </a:endParaRPr>
          </a:p>
        </p:txBody>
      </p:sp>
      <p:sp>
        <p:nvSpPr>
          <p:cNvPr id="38" name="TextBox 37">
            <a:extLst>
              <a:ext uri="{FF2B5EF4-FFF2-40B4-BE49-F238E27FC236}">
                <a16:creationId xmlns:a16="http://schemas.microsoft.com/office/drawing/2014/main" id="{E202D27E-6A30-AD2D-47BF-71FDDBF608D3}"/>
              </a:ext>
            </a:extLst>
          </p:cNvPr>
          <p:cNvSpPr txBox="1"/>
          <p:nvPr/>
        </p:nvSpPr>
        <p:spPr>
          <a:xfrm>
            <a:off x="8198811" y="4209307"/>
            <a:ext cx="627306" cy="584775"/>
          </a:xfrm>
          <a:prstGeom prst="rect">
            <a:avLst/>
          </a:prstGeom>
          <a:noFill/>
        </p:spPr>
        <p:txBody>
          <a:bodyPr wrap="square" rtlCol="0">
            <a:spAutoFit/>
          </a:bodyPr>
          <a:lstStyle/>
          <a:p>
            <a:pPr lvl="0" algn="ctr">
              <a:defRPr/>
            </a:pPr>
            <a:r>
              <a:rPr lang="en-US" altLang="zh-CN" sz="3200">
                <a:solidFill>
                  <a:srgbClr val="94D6F4"/>
                </a:solidFill>
                <a:latin typeface="Roboto" panose="02000000000000000000" pitchFamily="2" charset="0"/>
                <a:ea typeface="Roboto" panose="02000000000000000000" pitchFamily="2" charset="0"/>
                <a:sym typeface="Wingdings" panose="05000000000000000000" pitchFamily="2" charset="2"/>
              </a:rPr>
              <a:t></a:t>
            </a:r>
            <a:endParaRPr lang="en-US" altLang="zh-CN" sz="3200" dirty="0">
              <a:solidFill>
                <a:srgbClr val="94D6F4"/>
              </a:solidFill>
              <a:latin typeface="Roboto" panose="02000000000000000000" pitchFamily="2" charset="0"/>
              <a:ea typeface="Roboto" panose="02000000000000000000" pitchFamily="2" charset="0"/>
            </a:endParaRPr>
          </a:p>
        </p:txBody>
      </p:sp>
      <p:sp>
        <p:nvSpPr>
          <p:cNvPr id="39" name="TextBox 38">
            <a:extLst>
              <a:ext uri="{FF2B5EF4-FFF2-40B4-BE49-F238E27FC236}">
                <a16:creationId xmlns:a16="http://schemas.microsoft.com/office/drawing/2014/main" id="{E202D27E-6A30-AD2D-47BF-71FDDBF608D3}"/>
              </a:ext>
            </a:extLst>
          </p:cNvPr>
          <p:cNvSpPr txBox="1"/>
          <p:nvPr/>
        </p:nvSpPr>
        <p:spPr>
          <a:xfrm>
            <a:off x="7900725" y="4509835"/>
            <a:ext cx="627306" cy="584775"/>
          </a:xfrm>
          <a:prstGeom prst="rect">
            <a:avLst/>
          </a:prstGeom>
          <a:noFill/>
        </p:spPr>
        <p:txBody>
          <a:bodyPr wrap="square" rtlCol="0">
            <a:spAutoFit/>
          </a:bodyPr>
          <a:lstStyle/>
          <a:p>
            <a:pPr lvl="0" algn="ctr">
              <a:defRPr/>
            </a:pPr>
            <a:r>
              <a:rPr lang="en-US" altLang="zh-CN" sz="3200">
                <a:solidFill>
                  <a:srgbClr val="94D6F4"/>
                </a:solidFill>
                <a:latin typeface="Roboto" panose="02000000000000000000" pitchFamily="2" charset="0"/>
                <a:ea typeface="Roboto" panose="02000000000000000000" pitchFamily="2" charset="0"/>
                <a:sym typeface="Wingdings" panose="05000000000000000000" pitchFamily="2" charset="2"/>
              </a:rPr>
              <a:t></a:t>
            </a:r>
            <a:endParaRPr lang="en-US" altLang="zh-CN" sz="3200" dirty="0">
              <a:solidFill>
                <a:srgbClr val="94D6F4"/>
              </a:solidFill>
              <a:latin typeface="Roboto" panose="02000000000000000000" pitchFamily="2" charset="0"/>
              <a:ea typeface="Roboto" panose="02000000000000000000" pitchFamily="2" charset="0"/>
            </a:endParaRPr>
          </a:p>
        </p:txBody>
      </p:sp>
      <p:sp>
        <p:nvSpPr>
          <p:cNvPr id="40" name="TextBox 39">
            <a:extLst>
              <a:ext uri="{FF2B5EF4-FFF2-40B4-BE49-F238E27FC236}">
                <a16:creationId xmlns:a16="http://schemas.microsoft.com/office/drawing/2014/main" id="{E202D27E-6A30-AD2D-47BF-71FDDBF608D3}"/>
              </a:ext>
            </a:extLst>
          </p:cNvPr>
          <p:cNvSpPr txBox="1"/>
          <p:nvPr/>
        </p:nvSpPr>
        <p:spPr>
          <a:xfrm>
            <a:off x="7481491" y="4371566"/>
            <a:ext cx="627306" cy="584775"/>
          </a:xfrm>
          <a:prstGeom prst="rect">
            <a:avLst/>
          </a:prstGeom>
          <a:noFill/>
        </p:spPr>
        <p:txBody>
          <a:bodyPr wrap="square" rtlCol="0">
            <a:spAutoFit/>
          </a:bodyPr>
          <a:lstStyle/>
          <a:p>
            <a:pPr lvl="0" algn="ctr">
              <a:defRPr/>
            </a:pPr>
            <a:r>
              <a:rPr lang="en-US" altLang="zh-CN" sz="3200">
                <a:solidFill>
                  <a:srgbClr val="94D6F4"/>
                </a:solidFill>
                <a:latin typeface="Roboto" panose="02000000000000000000" pitchFamily="2" charset="0"/>
                <a:ea typeface="Roboto" panose="02000000000000000000" pitchFamily="2" charset="0"/>
                <a:sym typeface="Wingdings" panose="05000000000000000000" pitchFamily="2" charset="2"/>
              </a:rPr>
              <a:t></a:t>
            </a:r>
            <a:endParaRPr lang="en-US" altLang="zh-CN" sz="3200" dirty="0">
              <a:solidFill>
                <a:srgbClr val="94D6F4"/>
              </a:solidFill>
              <a:latin typeface="Roboto" panose="02000000000000000000" pitchFamily="2" charset="0"/>
              <a:ea typeface="Roboto" panose="02000000000000000000" pitchFamily="2" charset="0"/>
            </a:endParaRPr>
          </a:p>
        </p:txBody>
      </p:sp>
      <p:sp>
        <p:nvSpPr>
          <p:cNvPr id="41" name="TextBox 40">
            <a:extLst>
              <a:ext uri="{FF2B5EF4-FFF2-40B4-BE49-F238E27FC236}">
                <a16:creationId xmlns:a16="http://schemas.microsoft.com/office/drawing/2014/main" id="{E202D27E-6A30-AD2D-47BF-71FDDBF608D3}"/>
              </a:ext>
            </a:extLst>
          </p:cNvPr>
          <p:cNvSpPr txBox="1"/>
          <p:nvPr/>
        </p:nvSpPr>
        <p:spPr>
          <a:xfrm>
            <a:off x="7630910" y="3697837"/>
            <a:ext cx="627306" cy="584775"/>
          </a:xfrm>
          <a:prstGeom prst="rect">
            <a:avLst/>
          </a:prstGeom>
          <a:noFill/>
        </p:spPr>
        <p:txBody>
          <a:bodyPr wrap="square" rtlCol="0">
            <a:spAutoFit/>
          </a:bodyPr>
          <a:lstStyle/>
          <a:p>
            <a:pPr lvl="0" algn="ctr">
              <a:defRPr/>
            </a:pPr>
            <a:r>
              <a:rPr lang="en-US" altLang="zh-CN" sz="3200">
                <a:solidFill>
                  <a:srgbClr val="94D6F4"/>
                </a:solidFill>
                <a:latin typeface="Roboto" panose="02000000000000000000" pitchFamily="2" charset="0"/>
                <a:ea typeface="Roboto" panose="02000000000000000000" pitchFamily="2" charset="0"/>
                <a:sym typeface="Wingdings" panose="05000000000000000000" pitchFamily="2" charset="2"/>
              </a:rPr>
              <a:t></a:t>
            </a:r>
            <a:endParaRPr lang="en-US" altLang="zh-CN" sz="3200" dirty="0">
              <a:solidFill>
                <a:srgbClr val="94D6F4"/>
              </a:solidFill>
              <a:latin typeface="Roboto" panose="02000000000000000000" pitchFamily="2" charset="0"/>
              <a:ea typeface="Roboto" panose="02000000000000000000" pitchFamily="2" charset="0"/>
            </a:endParaRPr>
          </a:p>
        </p:txBody>
      </p:sp>
      <p:sp>
        <p:nvSpPr>
          <p:cNvPr id="42" name="Teardrop 41"/>
          <p:cNvSpPr/>
          <p:nvPr/>
        </p:nvSpPr>
        <p:spPr>
          <a:xfrm>
            <a:off x="8661373" y="4622688"/>
            <a:ext cx="170562" cy="201957"/>
          </a:xfrm>
          <a:prstGeom prst="teardrop">
            <a:avLst/>
          </a:prstGeom>
          <a:solidFill>
            <a:srgbClr val="DAF1F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ardrop 42"/>
          <p:cNvSpPr/>
          <p:nvPr/>
        </p:nvSpPr>
        <p:spPr>
          <a:xfrm>
            <a:off x="8671331" y="4291551"/>
            <a:ext cx="170562" cy="201957"/>
          </a:xfrm>
          <a:prstGeom prst="teardrop">
            <a:avLst/>
          </a:prstGeom>
          <a:solidFill>
            <a:srgbClr val="DAF1F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ardrop 43"/>
          <p:cNvSpPr/>
          <p:nvPr/>
        </p:nvSpPr>
        <p:spPr>
          <a:xfrm>
            <a:off x="8920475" y="4357348"/>
            <a:ext cx="170562" cy="201957"/>
          </a:xfrm>
          <a:prstGeom prst="teardrop">
            <a:avLst/>
          </a:prstGeom>
          <a:solidFill>
            <a:srgbClr val="DAF1F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ardrop 44"/>
          <p:cNvSpPr/>
          <p:nvPr/>
        </p:nvSpPr>
        <p:spPr>
          <a:xfrm>
            <a:off x="8800423" y="4024319"/>
            <a:ext cx="170562" cy="201957"/>
          </a:xfrm>
          <a:prstGeom prst="teardrop">
            <a:avLst/>
          </a:prstGeom>
          <a:solidFill>
            <a:srgbClr val="DAF1F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ardrop 45"/>
          <p:cNvSpPr/>
          <p:nvPr/>
        </p:nvSpPr>
        <p:spPr>
          <a:xfrm>
            <a:off x="8638106" y="3800577"/>
            <a:ext cx="170562" cy="201957"/>
          </a:xfrm>
          <a:prstGeom prst="teardrop">
            <a:avLst/>
          </a:prstGeom>
          <a:solidFill>
            <a:srgbClr val="DAF1F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8663074" y="5205475"/>
            <a:ext cx="486547" cy="486547"/>
          </a:xfrm>
          <a:prstGeom prst="ellipse">
            <a:avLst/>
          </a:prstGeom>
          <a:solidFill>
            <a:srgbClr val="00B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4</a:t>
            </a:r>
          </a:p>
        </p:txBody>
      </p:sp>
      <p:sp>
        <p:nvSpPr>
          <p:cNvPr id="51" name="TextBox 50">
            <a:extLst>
              <a:ext uri="{FF2B5EF4-FFF2-40B4-BE49-F238E27FC236}">
                <a16:creationId xmlns:a16="http://schemas.microsoft.com/office/drawing/2014/main" id="{E202D27E-6A30-AD2D-47BF-71FDDBF608D3}"/>
              </a:ext>
            </a:extLst>
          </p:cNvPr>
          <p:cNvSpPr txBox="1"/>
          <p:nvPr/>
        </p:nvSpPr>
        <p:spPr>
          <a:xfrm>
            <a:off x="6822436" y="5082352"/>
            <a:ext cx="1522734" cy="461665"/>
          </a:xfrm>
          <a:prstGeom prst="rect">
            <a:avLst/>
          </a:prstGeom>
          <a:noFill/>
        </p:spPr>
        <p:txBody>
          <a:bodyPr wrap="square" rtlCol="0">
            <a:spAutoFit/>
          </a:bodyPr>
          <a:lstStyle/>
          <a:p>
            <a:pPr lvl="0" algn="ctr">
              <a:defRPr/>
            </a:pPr>
            <a:r>
              <a:rPr lang="en-US" altLang="zh-CN" sz="2400">
                <a:solidFill>
                  <a:srgbClr val="7030A0"/>
                </a:solidFill>
                <a:latin typeface="Roboto" panose="02000000000000000000" pitchFamily="2" charset="0"/>
                <a:ea typeface="Roboto" panose="02000000000000000000" pitchFamily="2" charset="0"/>
              </a:rPr>
              <a:t>Đông đặc</a:t>
            </a:r>
            <a:endParaRPr lang="en-US" altLang="zh-CN" sz="3200" dirty="0">
              <a:solidFill>
                <a:srgbClr val="7030A0"/>
              </a:solidFill>
              <a:latin typeface="Roboto" panose="02000000000000000000" pitchFamily="2" charset="0"/>
              <a:ea typeface="Roboto" panose="02000000000000000000" pitchFamily="2" charset="0"/>
            </a:endParaRPr>
          </a:p>
        </p:txBody>
      </p:sp>
      <p:sp>
        <p:nvSpPr>
          <p:cNvPr id="52" name="TextBox 51">
            <a:extLst>
              <a:ext uri="{FF2B5EF4-FFF2-40B4-BE49-F238E27FC236}">
                <a16:creationId xmlns:a16="http://schemas.microsoft.com/office/drawing/2014/main" id="{E202D27E-6A30-AD2D-47BF-71FDDBF608D3}"/>
              </a:ext>
            </a:extLst>
          </p:cNvPr>
          <p:cNvSpPr txBox="1"/>
          <p:nvPr/>
        </p:nvSpPr>
        <p:spPr>
          <a:xfrm>
            <a:off x="5249556" y="2823989"/>
            <a:ext cx="1522734" cy="461665"/>
          </a:xfrm>
          <a:prstGeom prst="rect">
            <a:avLst/>
          </a:prstGeom>
          <a:noFill/>
        </p:spPr>
        <p:txBody>
          <a:bodyPr wrap="square" rtlCol="0">
            <a:spAutoFit/>
          </a:bodyPr>
          <a:lstStyle/>
          <a:p>
            <a:pPr lvl="0" algn="ctr">
              <a:defRPr/>
            </a:pPr>
            <a:r>
              <a:rPr lang="en-US" altLang="zh-CN" sz="2400">
                <a:solidFill>
                  <a:srgbClr val="7030A0"/>
                </a:solidFill>
                <a:latin typeface="Roboto" panose="02000000000000000000" pitchFamily="2" charset="0"/>
                <a:ea typeface="Roboto" panose="02000000000000000000" pitchFamily="2" charset="0"/>
              </a:rPr>
              <a:t>Ngưng tụ</a:t>
            </a:r>
            <a:endParaRPr lang="en-US" altLang="zh-CN" sz="3200" dirty="0">
              <a:solidFill>
                <a:srgbClr val="7030A0"/>
              </a:solidFill>
              <a:latin typeface="Roboto" panose="02000000000000000000" pitchFamily="2" charset="0"/>
              <a:ea typeface="Roboto" panose="02000000000000000000" pitchFamily="2" charset="0"/>
            </a:endParaRPr>
          </a:p>
        </p:txBody>
      </p:sp>
      <p:sp>
        <p:nvSpPr>
          <p:cNvPr id="2" name="TextBox 1">
            <a:extLst>
              <a:ext uri="{FF2B5EF4-FFF2-40B4-BE49-F238E27FC236}">
                <a16:creationId xmlns:a16="http://schemas.microsoft.com/office/drawing/2014/main" id="{4302D35F-6B31-C04B-6B36-BAD95585A79F}"/>
              </a:ext>
            </a:extLst>
          </p:cNvPr>
          <p:cNvSpPr txBox="1"/>
          <p:nvPr/>
        </p:nvSpPr>
        <p:spPr>
          <a:xfrm>
            <a:off x="2517831" y="1854209"/>
            <a:ext cx="2578157" cy="1015663"/>
          </a:xfrm>
          <a:prstGeom prst="rect">
            <a:avLst/>
          </a:prstGeom>
          <a:noFill/>
        </p:spPr>
        <p:txBody>
          <a:bodyPr wrap="square" rtlCol="0">
            <a:spAutoFit/>
          </a:bodyPr>
          <a:lstStyle/>
          <a:p>
            <a:pPr algn="ctr">
              <a:defRPr/>
            </a:pPr>
            <a:r>
              <a:rPr lang="vi-VN" sz="2000">
                <a:solidFill>
                  <a:srgbClr val="002060"/>
                </a:solidFill>
                <a:latin typeface="Roboto" panose="02000000000000000000" pitchFamily="2" charset="0"/>
                <a:ea typeface="Roboto" panose="02000000000000000000" pitchFamily="2" charset="0"/>
              </a:rPr>
              <a:t>Những giọt </a:t>
            </a:r>
            <a:r>
              <a:rPr lang="en-US" sz="2000">
                <a:solidFill>
                  <a:srgbClr val="002060"/>
                </a:solidFill>
                <a:latin typeface="Roboto" panose="02000000000000000000" pitchFamily="2" charset="0"/>
                <a:ea typeface="Roboto" panose="02000000000000000000" pitchFamily="2" charset="0"/>
              </a:rPr>
              <a:t>nhỏ tiếp tục ngưng tụ thành giọt nước lớn hơn</a:t>
            </a:r>
            <a:endParaRPr lang="vi-VN" sz="2000">
              <a:solidFill>
                <a:srgbClr val="002060"/>
              </a:solidFill>
              <a:latin typeface="Roboto" panose="02000000000000000000" pitchFamily="2" charset="0"/>
              <a:ea typeface="Roboto" panose="02000000000000000000" pitchFamily="2" charset="0"/>
            </a:endParaRPr>
          </a:p>
        </p:txBody>
      </p:sp>
      <p:sp>
        <p:nvSpPr>
          <p:cNvPr id="20" name="Oval 19"/>
          <p:cNvSpPr/>
          <p:nvPr/>
        </p:nvSpPr>
        <p:spPr>
          <a:xfrm>
            <a:off x="8078427" y="1861441"/>
            <a:ext cx="486547" cy="486547"/>
          </a:xfrm>
          <a:prstGeom prst="ellipse">
            <a:avLst/>
          </a:prstGeom>
          <a:solidFill>
            <a:srgbClr val="00B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3</a:t>
            </a:r>
          </a:p>
        </p:txBody>
      </p:sp>
    </p:spTree>
    <p:extLst>
      <p:ext uri="{BB962C8B-B14F-4D97-AF65-F5344CB8AC3E}">
        <p14:creationId xmlns:p14="http://schemas.microsoft.com/office/powerpoint/2010/main" val="117437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500"/>
                                        <p:tgtEl>
                                          <p:spTgt spid="4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500"/>
                                        <p:tgtEl>
                                          <p:spTgt spid="4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500"/>
                                        <p:tgtEl>
                                          <p:spTgt spid="4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500"/>
                                        <p:tgtEl>
                                          <p:spTgt spid="4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500"/>
                                        <p:tgtEl>
                                          <p:spTgt spid="4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1000"/>
                                        <p:tgtEl>
                                          <p:spTgt spid="17"/>
                                        </p:tgtEl>
                                      </p:cBhvr>
                                    </p:animEffect>
                                    <p:anim calcmode="lin" valueType="num">
                                      <p:cBhvr>
                                        <p:cTn id="81" dur="1000" fill="hold"/>
                                        <p:tgtEl>
                                          <p:spTgt spid="17"/>
                                        </p:tgtEl>
                                        <p:attrNameLst>
                                          <p:attrName>ppt_x</p:attrName>
                                        </p:attrNameLst>
                                      </p:cBhvr>
                                      <p:tavLst>
                                        <p:tav tm="0">
                                          <p:val>
                                            <p:strVal val="#ppt_x"/>
                                          </p:val>
                                        </p:tav>
                                        <p:tav tm="100000">
                                          <p:val>
                                            <p:strVal val="#ppt_x"/>
                                          </p:val>
                                        </p:tav>
                                      </p:tavLst>
                                    </p:anim>
                                    <p:anim calcmode="lin" valueType="num">
                                      <p:cBhvr>
                                        <p:cTn id="82" dur="1000" fill="hold"/>
                                        <p:tgtEl>
                                          <p:spTgt spid="1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fade">
                                      <p:cBhvr>
                                        <p:cTn id="85" dur="1000"/>
                                        <p:tgtEl>
                                          <p:spTgt spid="15"/>
                                        </p:tgtEl>
                                      </p:cBhvr>
                                    </p:animEffect>
                                    <p:anim calcmode="lin" valueType="num">
                                      <p:cBhvr>
                                        <p:cTn id="86" dur="1000" fill="hold"/>
                                        <p:tgtEl>
                                          <p:spTgt spid="15"/>
                                        </p:tgtEl>
                                        <p:attrNameLst>
                                          <p:attrName>ppt_x</p:attrName>
                                        </p:attrNameLst>
                                      </p:cBhvr>
                                      <p:tavLst>
                                        <p:tav tm="0">
                                          <p:val>
                                            <p:strVal val="#ppt_x"/>
                                          </p:val>
                                        </p:tav>
                                        <p:tav tm="100000">
                                          <p:val>
                                            <p:strVal val="#ppt_x"/>
                                          </p:val>
                                        </p:tav>
                                      </p:tavLst>
                                    </p:anim>
                                    <p:anim calcmode="lin" valueType="num">
                                      <p:cBhvr>
                                        <p:cTn id="87" dur="1000" fill="hold"/>
                                        <p:tgtEl>
                                          <p:spTgt spid="15"/>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fade">
                                      <p:cBhvr>
                                        <p:cTn id="90" dur="1000"/>
                                        <p:tgtEl>
                                          <p:spTgt spid="31"/>
                                        </p:tgtEl>
                                      </p:cBhvr>
                                    </p:animEffect>
                                    <p:anim calcmode="lin" valueType="num">
                                      <p:cBhvr>
                                        <p:cTn id="91" dur="1000" fill="hold"/>
                                        <p:tgtEl>
                                          <p:spTgt spid="31"/>
                                        </p:tgtEl>
                                        <p:attrNameLst>
                                          <p:attrName>ppt_x</p:attrName>
                                        </p:attrNameLst>
                                      </p:cBhvr>
                                      <p:tavLst>
                                        <p:tav tm="0">
                                          <p:val>
                                            <p:strVal val="#ppt_x"/>
                                          </p:val>
                                        </p:tav>
                                        <p:tav tm="100000">
                                          <p:val>
                                            <p:strVal val="#ppt_x"/>
                                          </p:val>
                                        </p:tav>
                                      </p:tavLst>
                                    </p:anim>
                                    <p:anim calcmode="lin" valueType="num">
                                      <p:cBhvr>
                                        <p:cTn id="92" dur="1000" fill="hold"/>
                                        <p:tgtEl>
                                          <p:spTgt spid="3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1000"/>
                                        <p:tgtEl>
                                          <p:spTgt spid="18"/>
                                        </p:tgtEl>
                                      </p:cBhvr>
                                    </p:animEffect>
                                    <p:anim calcmode="lin" valueType="num">
                                      <p:cBhvr>
                                        <p:cTn id="96" dur="1000" fill="hold"/>
                                        <p:tgtEl>
                                          <p:spTgt spid="18"/>
                                        </p:tgtEl>
                                        <p:attrNameLst>
                                          <p:attrName>ppt_x</p:attrName>
                                        </p:attrNameLst>
                                      </p:cBhvr>
                                      <p:tavLst>
                                        <p:tav tm="0">
                                          <p:val>
                                            <p:strVal val="#ppt_x"/>
                                          </p:val>
                                        </p:tav>
                                        <p:tav tm="100000">
                                          <p:val>
                                            <p:strVal val="#ppt_x"/>
                                          </p:val>
                                        </p:tav>
                                      </p:tavLst>
                                    </p:anim>
                                    <p:anim calcmode="lin" valueType="num">
                                      <p:cBhvr>
                                        <p:cTn id="9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42" presetClass="entr" presetSubtype="0" fill="hold" grpId="0" nodeType="click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fade">
                                      <p:cBhvr>
                                        <p:cTn id="102" dur="1000"/>
                                        <p:tgtEl>
                                          <p:spTgt spid="21"/>
                                        </p:tgtEl>
                                      </p:cBhvr>
                                    </p:animEffect>
                                    <p:anim calcmode="lin" valueType="num">
                                      <p:cBhvr>
                                        <p:cTn id="103" dur="1000" fill="hold"/>
                                        <p:tgtEl>
                                          <p:spTgt spid="21"/>
                                        </p:tgtEl>
                                        <p:attrNameLst>
                                          <p:attrName>ppt_x</p:attrName>
                                        </p:attrNameLst>
                                      </p:cBhvr>
                                      <p:tavLst>
                                        <p:tav tm="0">
                                          <p:val>
                                            <p:strVal val="#ppt_x"/>
                                          </p:val>
                                        </p:tav>
                                        <p:tav tm="100000">
                                          <p:val>
                                            <p:strVal val="#ppt_x"/>
                                          </p:val>
                                        </p:tav>
                                      </p:tavLst>
                                    </p:anim>
                                    <p:anim calcmode="lin" valueType="num">
                                      <p:cBhvr>
                                        <p:cTn id="10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42" presetClass="entr" presetSubtype="0" fill="hold" grpId="0" nodeType="clickEffect">
                                  <p:stCondLst>
                                    <p:cond delay="0"/>
                                  </p:stCondLst>
                                  <p:childTnLst>
                                    <p:set>
                                      <p:cBhvr>
                                        <p:cTn id="108" dur="1" fill="hold">
                                          <p:stCondLst>
                                            <p:cond delay="0"/>
                                          </p:stCondLst>
                                        </p:cTn>
                                        <p:tgtEl>
                                          <p:spTgt spid="2"/>
                                        </p:tgtEl>
                                        <p:attrNameLst>
                                          <p:attrName>style.visibility</p:attrName>
                                        </p:attrNameLst>
                                      </p:cBhvr>
                                      <p:to>
                                        <p:strVal val="visible"/>
                                      </p:to>
                                    </p:set>
                                    <p:animEffect transition="in" filter="fade">
                                      <p:cBhvr>
                                        <p:cTn id="109" dur="1000"/>
                                        <p:tgtEl>
                                          <p:spTgt spid="2"/>
                                        </p:tgtEl>
                                      </p:cBhvr>
                                    </p:animEffect>
                                    <p:anim calcmode="lin" valueType="num">
                                      <p:cBhvr>
                                        <p:cTn id="110" dur="1000" fill="hold"/>
                                        <p:tgtEl>
                                          <p:spTgt spid="2"/>
                                        </p:tgtEl>
                                        <p:attrNameLst>
                                          <p:attrName>ppt_x</p:attrName>
                                        </p:attrNameLst>
                                      </p:cBhvr>
                                      <p:tavLst>
                                        <p:tav tm="0">
                                          <p:val>
                                            <p:strVal val="#ppt_x"/>
                                          </p:val>
                                        </p:tav>
                                        <p:tav tm="100000">
                                          <p:val>
                                            <p:strVal val="#ppt_x"/>
                                          </p:val>
                                        </p:tav>
                                      </p:tavLst>
                                    </p:anim>
                                    <p:anim calcmode="lin" valueType="num">
                                      <p:cBhvr>
                                        <p:cTn id="111" dur="1000" fill="hold"/>
                                        <p:tgtEl>
                                          <p:spTgt spid="2"/>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fade">
                                      <p:cBhvr>
                                        <p:cTn id="114" dur="1000"/>
                                        <p:tgtEl>
                                          <p:spTgt spid="52"/>
                                        </p:tgtEl>
                                      </p:cBhvr>
                                    </p:animEffect>
                                    <p:anim calcmode="lin" valueType="num">
                                      <p:cBhvr>
                                        <p:cTn id="115" dur="1000" fill="hold"/>
                                        <p:tgtEl>
                                          <p:spTgt spid="52"/>
                                        </p:tgtEl>
                                        <p:attrNameLst>
                                          <p:attrName>ppt_x</p:attrName>
                                        </p:attrNameLst>
                                      </p:cBhvr>
                                      <p:tavLst>
                                        <p:tav tm="0">
                                          <p:val>
                                            <p:strVal val="#ppt_x"/>
                                          </p:val>
                                        </p:tav>
                                        <p:tav tm="100000">
                                          <p:val>
                                            <p:strVal val="#ppt_x"/>
                                          </p:val>
                                        </p:tav>
                                      </p:tavLst>
                                    </p:anim>
                                    <p:anim calcmode="lin" valueType="num">
                                      <p:cBhvr>
                                        <p:cTn id="116" dur="1000" fill="hold"/>
                                        <p:tgtEl>
                                          <p:spTgt spid="52"/>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35"/>
                                        </p:tgtEl>
                                        <p:attrNameLst>
                                          <p:attrName>style.visibility</p:attrName>
                                        </p:attrNameLst>
                                      </p:cBhvr>
                                      <p:to>
                                        <p:strVal val="visible"/>
                                      </p:to>
                                    </p:set>
                                    <p:animEffect transition="in" filter="fade">
                                      <p:cBhvr>
                                        <p:cTn id="119" dur="1000"/>
                                        <p:tgtEl>
                                          <p:spTgt spid="35"/>
                                        </p:tgtEl>
                                      </p:cBhvr>
                                    </p:animEffect>
                                    <p:anim calcmode="lin" valueType="num">
                                      <p:cBhvr>
                                        <p:cTn id="120" dur="1000" fill="hold"/>
                                        <p:tgtEl>
                                          <p:spTgt spid="35"/>
                                        </p:tgtEl>
                                        <p:attrNameLst>
                                          <p:attrName>ppt_x</p:attrName>
                                        </p:attrNameLst>
                                      </p:cBhvr>
                                      <p:tavLst>
                                        <p:tav tm="0">
                                          <p:val>
                                            <p:strVal val="#ppt_x"/>
                                          </p:val>
                                        </p:tav>
                                        <p:tav tm="100000">
                                          <p:val>
                                            <p:strVal val="#ppt_x"/>
                                          </p:val>
                                        </p:tav>
                                      </p:tavLst>
                                    </p:anim>
                                    <p:anim calcmode="lin" valueType="num">
                                      <p:cBhvr>
                                        <p:cTn id="121" dur="1000" fill="hold"/>
                                        <p:tgtEl>
                                          <p:spTgt spid="35"/>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9"/>
                                        </p:tgtEl>
                                        <p:attrNameLst>
                                          <p:attrName>style.visibility</p:attrName>
                                        </p:attrNameLst>
                                      </p:cBhvr>
                                      <p:to>
                                        <p:strVal val="visible"/>
                                      </p:to>
                                    </p:set>
                                    <p:animEffect transition="in" filter="fade">
                                      <p:cBhvr>
                                        <p:cTn id="124" dur="1000"/>
                                        <p:tgtEl>
                                          <p:spTgt spid="19"/>
                                        </p:tgtEl>
                                      </p:cBhvr>
                                    </p:animEffect>
                                    <p:anim calcmode="lin" valueType="num">
                                      <p:cBhvr>
                                        <p:cTn id="125" dur="1000" fill="hold"/>
                                        <p:tgtEl>
                                          <p:spTgt spid="19"/>
                                        </p:tgtEl>
                                        <p:attrNameLst>
                                          <p:attrName>ppt_x</p:attrName>
                                        </p:attrNameLst>
                                      </p:cBhvr>
                                      <p:tavLst>
                                        <p:tav tm="0">
                                          <p:val>
                                            <p:strVal val="#ppt_x"/>
                                          </p:val>
                                        </p:tav>
                                        <p:tav tm="100000">
                                          <p:val>
                                            <p:strVal val="#ppt_x"/>
                                          </p:val>
                                        </p:tav>
                                      </p:tavLst>
                                    </p:anim>
                                    <p:anim calcmode="lin" valueType="num">
                                      <p:cBhvr>
                                        <p:cTn id="12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42" presetClass="entr" presetSubtype="0" fill="hold" grpId="0" nodeType="clickEffect">
                                  <p:stCondLst>
                                    <p:cond delay="0"/>
                                  </p:stCondLst>
                                  <p:childTnLst>
                                    <p:set>
                                      <p:cBhvr>
                                        <p:cTn id="130" dur="1" fill="hold">
                                          <p:stCondLst>
                                            <p:cond delay="0"/>
                                          </p:stCondLst>
                                        </p:cTn>
                                        <p:tgtEl>
                                          <p:spTgt spid="16"/>
                                        </p:tgtEl>
                                        <p:attrNameLst>
                                          <p:attrName>style.visibility</p:attrName>
                                        </p:attrNameLst>
                                      </p:cBhvr>
                                      <p:to>
                                        <p:strVal val="visible"/>
                                      </p:to>
                                    </p:set>
                                    <p:animEffect transition="in" filter="fade">
                                      <p:cBhvr>
                                        <p:cTn id="131" dur="1000"/>
                                        <p:tgtEl>
                                          <p:spTgt spid="16"/>
                                        </p:tgtEl>
                                      </p:cBhvr>
                                    </p:animEffect>
                                    <p:anim calcmode="lin" valueType="num">
                                      <p:cBhvr>
                                        <p:cTn id="132" dur="1000" fill="hold"/>
                                        <p:tgtEl>
                                          <p:spTgt spid="16"/>
                                        </p:tgtEl>
                                        <p:attrNameLst>
                                          <p:attrName>ppt_x</p:attrName>
                                        </p:attrNameLst>
                                      </p:cBhvr>
                                      <p:tavLst>
                                        <p:tav tm="0">
                                          <p:val>
                                            <p:strVal val="#ppt_x"/>
                                          </p:val>
                                        </p:tav>
                                        <p:tav tm="100000">
                                          <p:val>
                                            <p:strVal val="#ppt_x"/>
                                          </p:val>
                                        </p:tav>
                                      </p:tavLst>
                                    </p:anim>
                                    <p:anim calcmode="lin" valueType="num">
                                      <p:cBhvr>
                                        <p:cTn id="133" dur="1000" fill="hold"/>
                                        <p:tgtEl>
                                          <p:spTgt spid="16"/>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20"/>
                                        </p:tgtEl>
                                        <p:attrNameLst>
                                          <p:attrName>style.visibility</p:attrName>
                                        </p:attrNameLst>
                                      </p:cBhvr>
                                      <p:to>
                                        <p:strVal val="visible"/>
                                      </p:to>
                                    </p:set>
                                    <p:animEffect transition="in" filter="fade">
                                      <p:cBhvr>
                                        <p:cTn id="136" dur="1000"/>
                                        <p:tgtEl>
                                          <p:spTgt spid="20"/>
                                        </p:tgtEl>
                                      </p:cBhvr>
                                    </p:animEffect>
                                    <p:anim calcmode="lin" valueType="num">
                                      <p:cBhvr>
                                        <p:cTn id="137" dur="1000" fill="hold"/>
                                        <p:tgtEl>
                                          <p:spTgt spid="20"/>
                                        </p:tgtEl>
                                        <p:attrNameLst>
                                          <p:attrName>ppt_x</p:attrName>
                                        </p:attrNameLst>
                                      </p:cBhvr>
                                      <p:tavLst>
                                        <p:tav tm="0">
                                          <p:val>
                                            <p:strVal val="#ppt_x"/>
                                          </p:val>
                                        </p:tav>
                                        <p:tav tm="100000">
                                          <p:val>
                                            <p:strVal val="#ppt_x"/>
                                          </p:val>
                                        </p:tav>
                                      </p:tavLst>
                                    </p:anim>
                                    <p:anim calcmode="lin" valueType="num">
                                      <p:cBhvr>
                                        <p:cTn id="13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42" presetClass="entr" presetSubtype="0" fill="hold" grpId="0" nodeType="clickEffect">
                                  <p:stCondLst>
                                    <p:cond delay="0"/>
                                  </p:stCondLst>
                                  <p:childTnLst>
                                    <p:set>
                                      <p:cBhvr>
                                        <p:cTn id="142" dur="1" fill="hold">
                                          <p:stCondLst>
                                            <p:cond delay="0"/>
                                          </p:stCondLst>
                                        </p:cTn>
                                        <p:tgtEl>
                                          <p:spTgt spid="22"/>
                                        </p:tgtEl>
                                        <p:attrNameLst>
                                          <p:attrName>style.visibility</p:attrName>
                                        </p:attrNameLst>
                                      </p:cBhvr>
                                      <p:to>
                                        <p:strVal val="visible"/>
                                      </p:to>
                                    </p:set>
                                    <p:animEffect transition="in" filter="fade">
                                      <p:cBhvr>
                                        <p:cTn id="143" dur="1000"/>
                                        <p:tgtEl>
                                          <p:spTgt spid="22"/>
                                        </p:tgtEl>
                                      </p:cBhvr>
                                    </p:animEffect>
                                    <p:anim calcmode="lin" valueType="num">
                                      <p:cBhvr>
                                        <p:cTn id="144" dur="1000" fill="hold"/>
                                        <p:tgtEl>
                                          <p:spTgt spid="22"/>
                                        </p:tgtEl>
                                        <p:attrNameLst>
                                          <p:attrName>ppt_x</p:attrName>
                                        </p:attrNameLst>
                                      </p:cBhvr>
                                      <p:tavLst>
                                        <p:tav tm="0">
                                          <p:val>
                                            <p:strVal val="#ppt_x"/>
                                          </p:val>
                                        </p:tav>
                                        <p:tav tm="100000">
                                          <p:val>
                                            <p:strVal val="#ppt_x"/>
                                          </p:val>
                                        </p:tav>
                                      </p:tavLst>
                                    </p:anim>
                                    <p:anim calcmode="lin" valueType="num">
                                      <p:cBhvr>
                                        <p:cTn id="145" dur="1000" fill="hold"/>
                                        <p:tgtEl>
                                          <p:spTgt spid="22"/>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50"/>
                                        </p:tgtEl>
                                        <p:attrNameLst>
                                          <p:attrName>style.visibility</p:attrName>
                                        </p:attrNameLst>
                                      </p:cBhvr>
                                      <p:to>
                                        <p:strVal val="visible"/>
                                      </p:to>
                                    </p:set>
                                    <p:animEffect transition="in" filter="fade">
                                      <p:cBhvr>
                                        <p:cTn id="148" dur="1000"/>
                                        <p:tgtEl>
                                          <p:spTgt spid="50"/>
                                        </p:tgtEl>
                                      </p:cBhvr>
                                    </p:animEffect>
                                    <p:anim calcmode="lin" valueType="num">
                                      <p:cBhvr>
                                        <p:cTn id="149" dur="1000" fill="hold"/>
                                        <p:tgtEl>
                                          <p:spTgt spid="50"/>
                                        </p:tgtEl>
                                        <p:attrNameLst>
                                          <p:attrName>ppt_x</p:attrName>
                                        </p:attrNameLst>
                                      </p:cBhvr>
                                      <p:tavLst>
                                        <p:tav tm="0">
                                          <p:val>
                                            <p:strVal val="#ppt_x"/>
                                          </p:val>
                                        </p:tav>
                                        <p:tav tm="100000">
                                          <p:val>
                                            <p:strVal val="#ppt_x"/>
                                          </p:val>
                                        </p:tav>
                                      </p:tavLst>
                                    </p:anim>
                                    <p:anim calcmode="lin" valueType="num">
                                      <p:cBhvr>
                                        <p:cTn id="150" dur="1000" fill="hold"/>
                                        <p:tgtEl>
                                          <p:spTgt spid="50"/>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36"/>
                                        </p:tgtEl>
                                        <p:attrNameLst>
                                          <p:attrName>style.visibility</p:attrName>
                                        </p:attrNameLst>
                                      </p:cBhvr>
                                      <p:to>
                                        <p:strVal val="visible"/>
                                      </p:to>
                                    </p:set>
                                    <p:animEffect transition="in" filter="fade">
                                      <p:cBhvr>
                                        <p:cTn id="153" dur="1000"/>
                                        <p:tgtEl>
                                          <p:spTgt spid="36"/>
                                        </p:tgtEl>
                                      </p:cBhvr>
                                    </p:animEffect>
                                    <p:anim calcmode="lin" valueType="num">
                                      <p:cBhvr>
                                        <p:cTn id="154" dur="1000" fill="hold"/>
                                        <p:tgtEl>
                                          <p:spTgt spid="36"/>
                                        </p:tgtEl>
                                        <p:attrNameLst>
                                          <p:attrName>ppt_x</p:attrName>
                                        </p:attrNameLst>
                                      </p:cBhvr>
                                      <p:tavLst>
                                        <p:tav tm="0">
                                          <p:val>
                                            <p:strVal val="#ppt_x"/>
                                          </p:val>
                                        </p:tav>
                                        <p:tav tm="100000">
                                          <p:val>
                                            <p:strVal val="#ppt_x"/>
                                          </p:val>
                                        </p:tav>
                                      </p:tavLst>
                                    </p:anim>
                                    <p:anim calcmode="lin" valueType="num">
                                      <p:cBhvr>
                                        <p:cTn id="155" dur="1000" fill="hold"/>
                                        <p:tgtEl>
                                          <p:spTgt spid="36"/>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51"/>
                                        </p:tgtEl>
                                        <p:attrNameLst>
                                          <p:attrName>style.visibility</p:attrName>
                                        </p:attrNameLst>
                                      </p:cBhvr>
                                      <p:to>
                                        <p:strVal val="visible"/>
                                      </p:to>
                                    </p:set>
                                    <p:animEffect transition="in" filter="fade">
                                      <p:cBhvr>
                                        <p:cTn id="158" dur="1000"/>
                                        <p:tgtEl>
                                          <p:spTgt spid="51"/>
                                        </p:tgtEl>
                                      </p:cBhvr>
                                    </p:animEffect>
                                    <p:anim calcmode="lin" valueType="num">
                                      <p:cBhvr>
                                        <p:cTn id="159" dur="1000" fill="hold"/>
                                        <p:tgtEl>
                                          <p:spTgt spid="51"/>
                                        </p:tgtEl>
                                        <p:attrNameLst>
                                          <p:attrName>ppt_x</p:attrName>
                                        </p:attrNameLst>
                                      </p:cBhvr>
                                      <p:tavLst>
                                        <p:tav tm="0">
                                          <p:val>
                                            <p:strVal val="#ppt_x"/>
                                          </p:val>
                                        </p:tav>
                                        <p:tav tm="100000">
                                          <p:val>
                                            <p:strVal val="#ppt_x"/>
                                          </p:val>
                                        </p:tav>
                                      </p:tavLst>
                                    </p:anim>
                                    <p:anim calcmode="lin" valueType="num">
                                      <p:cBhvr>
                                        <p:cTn id="16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5" grpId="0" animBg="1"/>
      <p:bldP spid="8" grpId="0"/>
      <p:bldP spid="17" grpId="0"/>
      <p:bldP spid="18" grpId="0" animBg="1"/>
      <p:bldP spid="19" grpId="0" animBg="1"/>
      <p:bldP spid="21" grpId="0"/>
      <p:bldP spid="12" grpId="0"/>
      <p:bldP spid="15" grpId="0"/>
      <p:bldP spid="16" grpId="0"/>
      <p:bldP spid="22" grpId="0"/>
      <p:bldP spid="27" grpId="0" animBg="1"/>
      <p:bldP spid="28" grpId="0" animBg="1"/>
      <p:bldP spid="29" grpId="0" animBg="1"/>
      <p:bldP spid="30" grpId="0" animBg="1"/>
      <p:bldP spid="31" grpId="0" animBg="1"/>
      <p:bldP spid="32" grpId="0" animBg="1"/>
      <p:bldP spid="33" grpId="0" animBg="1"/>
      <p:bldP spid="34" grpId="0"/>
      <p:bldP spid="35" grpId="0" animBg="1"/>
      <p:bldP spid="36" grpId="0" animBg="1"/>
      <p:bldP spid="37" grpId="0"/>
      <p:bldP spid="38" grpId="0"/>
      <p:bldP spid="39" grpId="0"/>
      <p:bldP spid="40" grpId="0"/>
      <p:bldP spid="41" grpId="0"/>
      <p:bldP spid="42" grpId="0" animBg="1"/>
      <p:bldP spid="43" grpId="0" animBg="1"/>
      <p:bldP spid="44" grpId="0" animBg="1"/>
      <p:bldP spid="45" grpId="0" animBg="1"/>
      <p:bldP spid="46" grpId="0" animBg="1"/>
      <p:bldP spid="50" grpId="0" animBg="1"/>
      <p:bldP spid="51" grpId="0"/>
      <p:bldP spid="52" grpId="0"/>
      <p:bldP spid="2" grpId="0"/>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4"/>
          <a:stretch>
            <a:fillRect/>
          </a:stretch>
        </p:blipFill>
        <p:spPr>
          <a:xfrm>
            <a:off x="2435714" y="1691734"/>
            <a:ext cx="7006459" cy="4717853"/>
          </a:xfrm>
          <a:prstGeom prst="rect">
            <a:avLst/>
          </a:prstGeom>
        </p:spPr>
      </p:pic>
      <p:sp>
        <p:nvSpPr>
          <p:cNvPr id="12" name="TextBox 11">
            <a:extLst>
              <a:ext uri="{FF2B5EF4-FFF2-40B4-BE49-F238E27FC236}">
                <a16:creationId xmlns:a16="http://schemas.microsoft.com/office/drawing/2014/main" id="{590B054E-B6AE-14CB-111F-0FBA1645B82B}"/>
              </a:ext>
            </a:extLst>
          </p:cNvPr>
          <p:cNvSpPr txBox="1"/>
          <p:nvPr/>
        </p:nvSpPr>
        <p:spPr>
          <a:xfrm>
            <a:off x="2612140" y="342132"/>
            <a:ext cx="6928906" cy="1077218"/>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VỀ VÒNG TUẦN HOÀN CỦA NƯỚC TRONG TỰ NHIÊN</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7" name="TextBox 16"/>
          <p:cNvSpPr txBox="1"/>
          <p:nvPr/>
        </p:nvSpPr>
        <p:spPr>
          <a:xfrm rot="20719190">
            <a:off x="3040568" y="3393464"/>
            <a:ext cx="2399057" cy="523220"/>
          </a:xfrm>
          <a:prstGeom prst="rect">
            <a:avLst/>
          </a:prstGeom>
          <a:noFill/>
        </p:spPr>
        <p:txBody>
          <a:bodyPr wrap="square" rtlCol="0">
            <a:spAutoFit/>
          </a:bodyPr>
          <a:lstStyle/>
          <a:p>
            <a:pPr lvl="0" algn="just">
              <a:defRPr/>
            </a:pPr>
            <a:r>
              <a:rPr lang="vi-VN" sz="1400" b="1">
                <a:solidFill>
                  <a:srgbClr val="FFFF00"/>
                </a:solidFill>
                <a:latin typeface="Roboto" panose="02000000000000000000" pitchFamily="2" charset="0"/>
                <a:ea typeface="Roboto" panose="02000000000000000000" pitchFamily="2" charset="0"/>
                <a:sym typeface="Wingdings" panose="05000000000000000000" pitchFamily="2" charset="2"/>
              </a:rPr>
              <a:t>Mặt Trời làm nước nóng lên và bay hơi vào không khí</a:t>
            </a:r>
          </a:p>
        </p:txBody>
      </p:sp>
      <p:sp>
        <p:nvSpPr>
          <p:cNvPr id="18" name="TextBox 17"/>
          <p:cNvSpPr txBox="1"/>
          <p:nvPr/>
        </p:nvSpPr>
        <p:spPr>
          <a:xfrm rot="1526924">
            <a:off x="2475728" y="5315805"/>
            <a:ext cx="2446434" cy="738664"/>
          </a:xfrm>
          <a:prstGeom prst="rect">
            <a:avLst/>
          </a:prstGeom>
          <a:noFill/>
        </p:spPr>
        <p:txBody>
          <a:bodyPr wrap="square" rtlCol="0">
            <a:spAutoFit/>
          </a:bodyPr>
          <a:lstStyle/>
          <a:p>
            <a:pPr lvl="0" algn="ctr">
              <a:defRPr/>
            </a:pPr>
            <a:r>
              <a:rPr lang="vi-VN" sz="1400" b="1">
                <a:solidFill>
                  <a:srgbClr val="FFFF00"/>
                </a:solidFill>
                <a:latin typeface="Roboto" panose="02000000000000000000" pitchFamily="2" charset="0"/>
                <a:ea typeface="Roboto" panose="02000000000000000000" pitchFamily="2" charset="0"/>
                <a:sym typeface="Wingdings" panose="05000000000000000000" pitchFamily="2" charset="2"/>
              </a:rPr>
              <a:t>Hơi nước ngưng tụ thành những giọt nước nhỏ và tạo thành mây</a:t>
            </a:r>
          </a:p>
        </p:txBody>
      </p:sp>
      <p:sp>
        <p:nvSpPr>
          <p:cNvPr id="19" name="TextBox 18"/>
          <p:cNvSpPr txBox="1"/>
          <p:nvPr/>
        </p:nvSpPr>
        <p:spPr>
          <a:xfrm>
            <a:off x="6708688" y="5931557"/>
            <a:ext cx="1893629" cy="523220"/>
          </a:xfrm>
          <a:prstGeom prst="rect">
            <a:avLst/>
          </a:prstGeom>
          <a:noFill/>
        </p:spPr>
        <p:txBody>
          <a:bodyPr wrap="square" rtlCol="0">
            <a:spAutoFit/>
          </a:bodyPr>
          <a:lstStyle/>
          <a:p>
            <a:pPr lvl="0" algn="just">
              <a:defRPr/>
            </a:pPr>
            <a:r>
              <a:rPr lang="en-US" sz="1400" b="1">
                <a:solidFill>
                  <a:srgbClr val="FFFF00"/>
                </a:solidFill>
                <a:latin typeface="Roboto" panose="02000000000000000000" pitchFamily="2" charset="0"/>
                <a:ea typeface="Roboto" panose="02000000000000000000" pitchFamily="2" charset="0"/>
                <a:sym typeface="Wingdings" panose="05000000000000000000" pitchFamily="2" charset="2"/>
              </a:rPr>
              <a:t>Quá trình này đi theo vòng tròn và lặp lại</a:t>
            </a:r>
            <a:endParaRPr lang="vi-VN" sz="1400" b="1">
              <a:solidFill>
                <a:srgbClr val="FFFF00"/>
              </a:solidFill>
              <a:latin typeface="Roboto" panose="02000000000000000000" pitchFamily="2" charset="0"/>
              <a:ea typeface="Roboto" panose="02000000000000000000" pitchFamily="2" charset="0"/>
              <a:sym typeface="Wingdings" panose="05000000000000000000" pitchFamily="2" charset="2"/>
            </a:endParaRPr>
          </a:p>
        </p:txBody>
      </p:sp>
      <p:sp>
        <p:nvSpPr>
          <p:cNvPr id="20" name="TextBox 19"/>
          <p:cNvSpPr txBox="1"/>
          <p:nvPr/>
        </p:nvSpPr>
        <p:spPr>
          <a:xfrm>
            <a:off x="4962177" y="4360898"/>
            <a:ext cx="2501007" cy="307777"/>
          </a:xfrm>
          <a:prstGeom prst="rect">
            <a:avLst/>
          </a:prstGeom>
          <a:noFill/>
        </p:spPr>
        <p:txBody>
          <a:bodyPr wrap="square" rtlCol="0">
            <a:spAutoFit/>
          </a:bodyPr>
          <a:lstStyle/>
          <a:p>
            <a:pPr lvl="0" algn="just">
              <a:defRPr/>
            </a:pPr>
            <a:r>
              <a:rPr lang="en-US" sz="1400" b="1">
                <a:solidFill>
                  <a:srgbClr val="FFFF00"/>
                </a:solidFill>
                <a:latin typeface="Roboto" panose="02000000000000000000" pitchFamily="2" charset="0"/>
                <a:ea typeface="Roboto" panose="02000000000000000000" pitchFamily="2" charset="0"/>
                <a:sym typeface="Wingdings" panose="05000000000000000000" pitchFamily="2" charset="2"/>
              </a:rPr>
              <a:t>Bay hơi, ngưng tụ, đông đặc</a:t>
            </a:r>
            <a:endParaRPr lang="vi-VN" sz="1400" b="1">
              <a:solidFill>
                <a:srgbClr val="FFFF00"/>
              </a:solidFill>
              <a:latin typeface="Roboto" panose="02000000000000000000" pitchFamily="2" charset="0"/>
              <a:ea typeface="Roboto" panose="02000000000000000000" pitchFamily="2" charset="0"/>
            </a:endParaRPr>
          </a:p>
        </p:txBody>
      </p:sp>
      <p:sp>
        <p:nvSpPr>
          <p:cNvPr id="21" name="TextBox 20"/>
          <p:cNvSpPr txBox="1"/>
          <p:nvPr/>
        </p:nvSpPr>
        <p:spPr>
          <a:xfrm rot="1738635">
            <a:off x="6497520" y="3223309"/>
            <a:ext cx="2484936" cy="523220"/>
          </a:xfrm>
          <a:prstGeom prst="rect">
            <a:avLst/>
          </a:prstGeom>
          <a:noFill/>
        </p:spPr>
        <p:txBody>
          <a:bodyPr wrap="square" rtlCol="0">
            <a:spAutoFit/>
          </a:bodyPr>
          <a:lstStyle/>
          <a:p>
            <a:pPr lvl="0" algn="just">
              <a:defRPr/>
            </a:pPr>
            <a:r>
              <a:rPr lang="en-US" sz="1400" b="1">
                <a:solidFill>
                  <a:srgbClr val="FFFF00"/>
                </a:solidFill>
                <a:latin typeface="Roboto" panose="02000000000000000000" pitchFamily="2" charset="0"/>
                <a:ea typeface="Roboto" panose="02000000000000000000" pitchFamily="2" charset="0"/>
                <a:sym typeface="Wingdings" panose="05000000000000000000" pitchFamily="2" charset="2"/>
              </a:rPr>
              <a:t>Mây đen có n</a:t>
            </a:r>
            <a:r>
              <a:rPr lang="vi-VN" sz="1400" b="1">
                <a:solidFill>
                  <a:srgbClr val="FFFF00"/>
                </a:solidFill>
                <a:latin typeface="Roboto" panose="02000000000000000000" pitchFamily="2" charset="0"/>
                <a:ea typeface="Roboto" panose="02000000000000000000" pitchFamily="2" charset="0"/>
                <a:sym typeface="Wingdings" panose="05000000000000000000" pitchFamily="2" charset="2"/>
              </a:rPr>
              <a:t>hững giọt nước lớn rơi xuống tạo thành mưa</a:t>
            </a:r>
          </a:p>
        </p:txBody>
      </p:sp>
    </p:spTree>
    <p:extLst>
      <p:ext uri="{BB962C8B-B14F-4D97-AF65-F5344CB8AC3E}">
        <p14:creationId xmlns:p14="http://schemas.microsoft.com/office/powerpoint/2010/main" val="2550414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8" grpId="0"/>
      <p:bldP spid="19" grpId="0"/>
      <p:bldP spid="20"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6FCFF"/>
        </a:solidFill>
        <a:effectLst/>
      </p:bgPr>
    </p:bg>
    <p:spTree>
      <p:nvGrpSpPr>
        <p:cNvPr id="1" name=""/>
        <p:cNvGrpSpPr/>
        <p:nvPr/>
      </p:nvGrpSpPr>
      <p:grpSpPr>
        <a:xfrm>
          <a:off x="0" y="0"/>
          <a:ext cx="0" cy="0"/>
          <a:chOff x="0" y="0"/>
          <a:chExt cx="0" cy="0"/>
        </a:xfrm>
      </p:grpSpPr>
      <p:pic>
        <p:nvPicPr>
          <p:cNvPr id="17" name="Tieng-vo-tay-khan-gia-www_tiengdong_co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99966" y="2939600"/>
            <a:ext cx="609600" cy="609600"/>
          </a:xfrm>
          <a:prstGeom prst="rect">
            <a:avLst/>
          </a:prstGeom>
        </p:spPr>
      </p:pic>
      <p:sp>
        <p:nvSpPr>
          <p:cNvPr id="26" name="TextBox 25"/>
          <p:cNvSpPr txBox="1"/>
          <p:nvPr/>
        </p:nvSpPr>
        <p:spPr>
          <a:xfrm>
            <a:off x="2539087" y="863118"/>
            <a:ext cx="585364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TRÒ </a:t>
            </a:r>
            <a:r>
              <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CHƠI “MƯA</a:t>
            </a:r>
            <a:r>
              <a:rPr kumimoji="0" lang="en-US" altLang="zh-CN" sz="3200" b="1"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RƠI”</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 name="TextBox 1">
            <a:extLst>
              <a:ext uri="{FF2B5EF4-FFF2-40B4-BE49-F238E27FC236}">
                <a16:creationId xmlns:a16="http://schemas.microsoft.com/office/drawing/2014/main" id="{6A21AB2D-0765-DEF3-C9D2-AD1F41AD5E49}"/>
              </a:ext>
            </a:extLst>
          </p:cNvPr>
          <p:cNvSpPr txBox="1"/>
          <p:nvPr/>
        </p:nvSpPr>
        <p:spPr>
          <a:xfrm>
            <a:off x="958292" y="1855196"/>
            <a:ext cx="5853644" cy="1569660"/>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Quy định về động tác: Tay cao: vỗ tay to</a:t>
            </a:r>
            <a:r>
              <a:rPr lang="en-US" altLang="zh-CN" sz="2400">
                <a:solidFill>
                  <a:srgbClr val="002060"/>
                </a:solidFill>
                <a:latin typeface="Roboto" panose="02000000000000000000" pitchFamily="2" charset="0"/>
                <a:ea typeface="Roboto" panose="02000000000000000000" pitchFamily="2" charset="0"/>
              </a:rPr>
              <a:t>;</a:t>
            </a:r>
            <a:r>
              <a:rPr lang="vi-VN" altLang="zh-CN" sz="2400">
                <a:solidFill>
                  <a:srgbClr val="002060"/>
                </a:solidFill>
                <a:latin typeface="Roboto" panose="02000000000000000000" pitchFamily="2" charset="0"/>
                <a:ea typeface="Roboto" panose="02000000000000000000" pitchFamily="2" charset="0"/>
              </a:rPr>
              <a:t> tay ngang thắt lưng: vỗ tay vừa, tay xuống thấp: vỗ tay nhỏ (tương ứng với mưa to</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mưa vừa</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mưa nhỏ</a:t>
            </a:r>
            <a:r>
              <a:rPr lang="en-US" altLang="zh-CN" sz="2400">
                <a:solidFill>
                  <a:srgbClr val="002060"/>
                </a:solidFill>
                <a:latin typeface="Roboto" panose="02000000000000000000" pitchFamily="2" charset="0"/>
                <a:ea typeface="Roboto" panose="02000000000000000000" pitchFamily="2" charset="0"/>
              </a:rPr>
              <a:t>); phất tay hô “Ầm”</a:t>
            </a:r>
            <a:endParaRPr lang="vi-VN" altLang="zh-CN" sz="2400" dirty="0">
              <a:solidFill>
                <a:srgbClr val="002060"/>
              </a:solidFill>
              <a:latin typeface="Roboto" panose="02000000000000000000" pitchFamily="2" charset="0"/>
              <a:ea typeface="Roboto" panose="02000000000000000000" pitchFamily="2" charset="0"/>
            </a:endParaRPr>
          </a:p>
        </p:txBody>
      </p:sp>
      <p:pic>
        <p:nvPicPr>
          <p:cNvPr id="4" name="Picture 3">
            <a:extLst>
              <a:ext uri="{FF2B5EF4-FFF2-40B4-BE49-F238E27FC236}">
                <a16:creationId xmlns:a16="http://schemas.microsoft.com/office/drawing/2014/main" id="{E3413FE9-4B9C-1B4C-5DE1-FF286DFF4D1D}"/>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8299966" y="1447893"/>
            <a:ext cx="2983414" cy="2983414"/>
          </a:xfrm>
          <a:prstGeom prst="rect">
            <a:avLst/>
          </a:prstGeom>
        </p:spPr>
      </p:pic>
      <p:sp>
        <p:nvSpPr>
          <p:cNvPr id="6" name="TextBox 5">
            <a:extLst>
              <a:ext uri="{FF2B5EF4-FFF2-40B4-BE49-F238E27FC236}">
                <a16:creationId xmlns:a16="http://schemas.microsoft.com/office/drawing/2014/main" id="{B7E23C44-300B-2F01-0E64-84E1E6D1D4BB}"/>
              </a:ext>
            </a:extLst>
          </p:cNvPr>
          <p:cNvSpPr txBox="1"/>
          <p:nvPr/>
        </p:nvSpPr>
        <p:spPr>
          <a:xfrm>
            <a:off x="4262224" y="4943987"/>
            <a:ext cx="3297525" cy="1200329"/>
          </a:xfrm>
          <a:prstGeom prst="rect">
            <a:avLst/>
          </a:prstGeom>
          <a:noFill/>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Người</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chơi thực hiện động tác theo khẩu lệnh của quản trò</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9" name="TextBox 8">
            <a:extLst>
              <a:ext uri="{FF2B5EF4-FFF2-40B4-BE49-F238E27FC236}">
                <a16:creationId xmlns:a16="http://schemas.microsoft.com/office/drawing/2014/main" id="{C02FA7BF-F48C-23A0-4C74-20E3D84D6910}"/>
              </a:ext>
            </a:extLst>
          </p:cNvPr>
          <p:cNvSpPr txBox="1"/>
          <p:nvPr/>
        </p:nvSpPr>
        <p:spPr>
          <a:xfrm>
            <a:off x="8299966" y="4998224"/>
            <a:ext cx="3365719" cy="1200329"/>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Nếu quản trò </a:t>
            </a:r>
            <a:r>
              <a:rPr lang="vi-VN" altLang="zh-CN" sz="2400">
                <a:solidFill>
                  <a:srgbClr val="002060"/>
                </a:solidFill>
                <a:latin typeface="Roboto" panose="02000000000000000000" pitchFamily="2" charset="0"/>
                <a:ea typeface="Roboto" panose="02000000000000000000" pitchFamily="2" charset="0"/>
              </a:rPr>
              <a:t>phất tay thì người chơi sẽ hô </a:t>
            </a:r>
            <a:r>
              <a:rPr lang="en-US" altLang="zh-CN" sz="2400" b="1">
                <a:solidFill>
                  <a:srgbClr val="002060"/>
                </a:solidFill>
                <a:latin typeface="Roboto" panose="02000000000000000000" pitchFamily="2" charset="0"/>
                <a:ea typeface="Roboto" panose="02000000000000000000" pitchFamily="2" charset="0"/>
              </a:rPr>
              <a:t>“</a:t>
            </a:r>
            <a:r>
              <a:rPr lang="vi-VN" altLang="zh-CN" sz="2400" b="1">
                <a:solidFill>
                  <a:srgbClr val="002060"/>
                </a:solidFill>
                <a:latin typeface="Roboto" panose="02000000000000000000" pitchFamily="2" charset="0"/>
                <a:ea typeface="Roboto" panose="02000000000000000000" pitchFamily="2" charset="0"/>
              </a:rPr>
              <a:t>ầm ầm</a:t>
            </a:r>
            <a:r>
              <a:rPr lang="en-US" altLang="zh-CN" sz="2400" b="1">
                <a:solidFill>
                  <a:srgbClr val="002060"/>
                </a:solidFill>
                <a:latin typeface="Roboto" panose="02000000000000000000" pitchFamily="2" charset="0"/>
                <a:ea typeface="Roboto" panose="02000000000000000000" pitchFamily="2" charset="0"/>
              </a:rPr>
              <a:t>”</a:t>
            </a:r>
            <a:endParaRPr lang="vi-VN" altLang="zh-CN" sz="2400" b="1">
              <a:solidFill>
                <a:srgbClr val="002060"/>
              </a:solidFill>
              <a:latin typeface="Roboto" panose="02000000000000000000" pitchFamily="2" charset="0"/>
              <a:ea typeface="Roboto" panose="02000000000000000000" pitchFamily="2" charset="0"/>
            </a:endParaRPr>
          </a:p>
        </p:txBody>
      </p:sp>
      <p:sp>
        <p:nvSpPr>
          <p:cNvPr id="22" name="TextBox 21">
            <a:extLst>
              <a:ext uri="{FF2B5EF4-FFF2-40B4-BE49-F238E27FC236}">
                <a16:creationId xmlns:a16="http://schemas.microsoft.com/office/drawing/2014/main" id="{B7E23C44-300B-2F01-0E64-84E1E6D1D4BB}"/>
              </a:ext>
            </a:extLst>
          </p:cNvPr>
          <p:cNvSpPr txBox="1"/>
          <p:nvPr/>
        </p:nvSpPr>
        <p:spPr>
          <a:xfrm>
            <a:off x="720471" y="4787179"/>
            <a:ext cx="3277371" cy="1938992"/>
          </a:xfrm>
          <a:prstGeom prst="rect">
            <a:avLst/>
          </a:prstGeom>
          <a:noFill/>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Quản</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trò hô các khẩu lệnh:</a:t>
            </a:r>
            <a:r>
              <a:rPr lang="vi-VN" altLang="zh-CN" sz="2400">
                <a:solidFill>
                  <a:srgbClr val="002060"/>
                </a:solidFill>
                <a:latin typeface="Roboto" panose="02000000000000000000" pitchFamily="2" charset="0"/>
                <a:ea typeface="Roboto" panose="02000000000000000000" pitchFamily="2" charset="0"/>
              </a:rPr>
              <a:t> mưa to</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mưa vừa</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mưa nhỏ</a:t>
            </a:r>
            <a:r>
              <a:rPr lang="en-US" altLang="zh-CN" sz="2400">
                <a:solidFill>
                  <a:srgbClr val="002060"/>
                </a:solidFill>
                <a:latin typeface="Roboto" panose="02000000000000000000" pitchFamily="2" charset="0"/>
                <a:ea typeface="Roboto" panose="02000000000000000000" pitchFamily="2" charset="0"/>
              </a:rPr>
              <a:t> kèm theo thực hiện các động tác vỗ tay</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 name="TextBox 10"/>
          <p:cNvSpPr txBox="1"/>
          <p:nvPr/>
        </p:nvSpPr>
        <p:spPr>
          <a:xfrm>
            <a:off x="3000133" y="163427"/>
            <a:ext cx="4931552"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KHỞI ĐỘNG TIẾT HỌC</a:t>
            </a:r>
          </a:p>
        </p:txBody>
      </p:sp>
    </p:spTree>
    <p:extLst>
      <p:ext uri="{BB962C8B-B14F-4D97-AF65-F5344CB8AC3E}">
        <p14:creationId xmlns:p14="http://schemas.microsoft.com/office/powerpoint/2010/main" val="153601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 presetClass="mediacall" presetSubtype="0" fill="hold" nodeType="withEffect">
                                  <p:stCondLst>
                                    <p:cond delay="0"/>
                                  </p:stCondLst>
                                  <p:childTnLst>
                                    <p:cmd type="call" cmd="playFrom(0.0)">
                                      <p:cBhvr>
                                        <p:cTn id="12" dur="7668" fill="hold"/>
                                        <p:tgtEl>
                                          <p:spTgt spid="17"/>
                                        </p:tgtEl>
                                      </p:cBhvr>
                                    </p:cmd>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6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17"/>
                </p:tgtEl>
              </p:cMediaNode>
            </p:audio>
          </p:childTnLst>
        </p:cTn>
      </p:par>
    </p:tnLst>
    <p:bldLst>
      <p:bldP spid="26" grpId="0"/>
      <p:bldP spid="2" grpId="0"/>
      <p:bldP spid="6" grpId="0"/>
      <p:bldP spid="9" grpId="0"/>
      <p:bldP spid="22"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6" name="TextBox 115"/>
          <p:cNvSpPr txBox="1"/>
          <p:nvPr/>
        </p:nvSpPr>
        <p:spPr>
          <a:xfrm>
            <a:off x="806297" y="1904773"/>
            <a:ext cx="10186986"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Thảo luận và chia sẻ ý tưởng làm vòng tuần hoàn của nước trong tự nhiên</a:t>
            </a:r>
            <a:endParaRPr lang="en-US" altLang="zh-CN" sz="3200" dirty="0">
              <a:solidFill>
                <a:srgbClr val="002060"/>
              </a:solidFill>
              <a:latin typeface="Roboto" panose="02000000000000000000" pitchFamily="2" charset="0"/>
              <a:ea typeface="Roboto" panose="02000000000000000000" pitchFamily="2" charset="0"/>
            </a:endParaRPr>
          </a:p>
        </p:txBody>
      </p:sp>
      <p:sp>
        <p:nvSpPr>
          <p:cNvPr id="117" name="TextBox 116"/>
          <p:cNvSpPr txBox="1"/>
          <p:nvPr/>
        </p:nvSpPr>
        <p:spPr>
          <a:xfrm>
            <a:off x="1817631" y="384808"/>
            <a:ext cx="9678629" cy="1077218"/>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ĐỀ XUẤT Ý TƯỞNG VÀ CÁCH LÀM MÔ HÌNH </a:t>
            </a:r>
            <a:endParaRPr lang="en-US" altLang="zh-CN" sz="3200" b="1">
              <a:solidFill>
                <a:srgbClr val="002060"/>
              </a:solidFill>
              <a:latin typeface="Roboto" panose="02000000000000000000" pitchFamily="2" charset="0"/>
              <a:ea typeface="Roboto" panose="02000000000000000000" pitchFamily="2" charset="0"/>
            </a:endParaRPr>
          </a:p>
          <a:p>
            <a:pPr lvl="0" algn="ctr">
              <a:defRPr/>
            </a:pPr>
            <a:r>
              <a:rPr lang="vi-VN" altLang="zh-CN" sz="3200" b="1">
                <a:solidFill>
                  <a:srgbClr val="002060"/>
                </a:solidFill>
                <a:latin typeface="Roboto" panose="02000000000000000000" pitchFamily="2" charset="0"/>
                <a:ea typeface="Roboto" panose="02000000000000000000" pitchFamily="2" charset="0"/>
              </a:rPr>
              <a:t>VÒNG TUẦN HOÀN CỦA NƯỚC TRONG TỰ NHIÊN</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4" name="Picture 3">
            <a:extLst>
              <a:ext uri="{FF2B5EF4-FFF2-40B4-BE49-F238E27FC236}">
                <a16:creationId xmlns:a16="http://schemas.microsoft.com/office/drawing/2014/main" id="{F9648C92-7D50-9D39-9925-4F7B85D5CC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7025" y="2727447"/>
            <a:ext cx="3160871" cy="3150318"/>
          </a:xfrm>
          <a:prstGeom prst="rect">
            <a:avLst/>
          </a:prstGeom>
          <a:effectLst>
            <a:outerShdw blurRad="63500" sx="102000" sy="102000" algn="ctr" rotWithShape="0">
              <a:prstClr val="black">
                <a:alpha val="40000"/>
              </a:prstClr>
            </a:outerShdw>
          </a:effectLst>
        </p:spPr>
      </p:pic>
      <p:sp>
        <p:nvSpPr>
          <p:cNvPr id="9" name="TextBox 8">
            <a:extLst>
              <a:ext uri="{FF2B5EF4-FFF2-40B4-BE49-F238E27FC236}">
                <a16:creationId xmlns:a16="http://schemas.microsoft.com/office/drawing/2014/main" id="{1C6C1494-9761-2059-0481-6D5C41B8AC62}"/>
              </a:ext>
            </a:extLst>
          </p:cNvPr>
          <p:cNvSpPr txBox="1"/>
          <p:nvPr/>
        </p:nvSpPr>
        <p:spPr>
          <a:xfrm>
            <a:off x="5320759" y="6060063"/>
            <a:ext cx="1601306" cy="461665"/>
          </a:xfrm>
          <a:prstGeom prst="rect">
            <a:avLst/>
          </a:prstGeom>
          <a:noFill/>
        </p:spPr>
        <p:txBody>
          <a:bodyPr wrap="square" rtlCol="0">
            <a:spAutoFit/>
          </a:bodyPr>
          <a:lstStyle/>
          <a:p>
            <a:pPr lvl="0" algn="ctr">
              <a:defRPr/>
            </a:pPr>
            <a:r>
              <a:rPr lang="en-US" sz="2400" b="1" dirty="0" err="1">
                <a:solidFill>
                  <a:srgbClr val="FF0000"/>
                </a:solidFill>
                <a:latin typeface="Roboto" panose="02000000000000000000" pitchFamily="2" charset="0"/>
                <a:ea typeface="Roboto" panose="02000000000000000000" pitchFamily="2" charset="0"/>
              </a:rPr>
              <a:t>Gợi</a:t>
            </a:r>
            <a:r>
              <a:rPr lang="en-US" sz="2400" b="1" dirty="0">
                <a:solidFill>
                  <a:srgbClr val="FF0000"/>
                </a:solidFill>
                <a:latin typeface="Roboto" panose="02000000000000000000" pitchFamily="2" charset="0"/>
                <a:ea typeface="Roboto" panose="02000000000000000000" pitchFamily="2" charset="0"/>
              </a:rPr>
              <a:t> ý</a:t>
            </a:r>
            <a:endParaRPr lang="en-US" altLang="zh-CN" sz="3200" b="1" dirty="0">
              <a:solidFill>
                <a:srgbClr val="FF0000"/>
              </a:solidFill>
              <a:latin typeface="Roboto" panose="02000000000000000000" pitchFamily="2" charset="0"/>
              <a:ea typeface="Roboto" panose="02000000000000000000" pitchFamily="2" charset="0"/>
            </a:endParaRPr>
          </a:p>
        </p:txBody>
      </p:sp>
      <p:pic>
        <p:nvPicPr>
          <p:cNvPr id="2" name="Picture 1"/>
          <p:cNvPicPr>
            <a:picLocks noChangeAspect="1"/>
          </p:cNvPicPr>
          <p:nvPr/>
        </p:nvPicPr>
        <p:blipFill>
          <a:blip r:embed="rId5"/>
          <a:stretch>
            <a:fillRect/>
          </a:stretch>
        </p:blipFill>
        <p:spPr>
          <a:xfrm>
            <a:off x="4596643" y="2727447"/>
            <a:ext cx="3049539" cy="3150318"/>
          </a:xfrm>
          <a:prstGeom prst="rect">
            <a:avLst/>
          </a:prstGeom>
          <a:effectLst>
            <a:outerShdw blurRad="63500" sx="102000" sy="102000" algn="ctr" rotWithShape="0">
              <a:prstClr val="black">
                <a:alpha val="40000"/>
              </a:prstClr>
            </a:outerShdw>
          </a:effectLst>
        </p:spPr>
      </p:pic>
      <p:pic>
        <p:nvPicPr>
          <p:cNvPr id="3" name="Picture 2"/>
          <p:cNvPicPr>
            <a:picLocks noChangeAspect="1"/>
          </p:cNvPicPr>
          <p:nvPr/>
        </p:nvPicPr>
        <p:blipFill>
          <a:blip r:embed="rId6"/>
          <a:stretch>
            <a:fillRect/>
          </a:stretch>
        </p:blipFill>
        <p:spPr>
          <a:xfrm>
            <a:off x="8234928" y="2727447"/>
            <a:ext cx="3123809" cy="315031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155087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6"/>
                                        </p:tgtEl>
                                        <p:attrNameLst>
                                          <p:attrName>style.visibility</p:attrName>
                                        </p:attrNameLst>
                                      </p:cBhvr>
                                      <p:to>
                                        <p:strVal val="visible"/>
                                      </p:to>
                                    </p:set>
                                    <p:animEffect transition="in" filter="fade">
                                      <p:cBhvr>
                                        <p:cTn id="10" dur="500"/>
                                        <p:tgtEl>
                                          <p:spTgt spid="116"/>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Rounded Rectangle 11"/>
          <p:cNvSpPr/>
          <p:nvPr/>
        </p:nvSpPr>
        <p:spPr>
          <a:xfrm>
            <a:off x="7126924" y="2195558"/>
            <a:ext cx="3958815" cy="3971882"/>
          </a:xfrm>
          <a:prstGeom prst="roundRect">
            <a:avLst/>
          </a:prstGeom>
          <a:solidFill>
            <a:srgbClr val="94D6F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ounded Rectangle 2"/>
          <p:cNvSpPr/>
          <p:nvPr/>
        </p:nvSpPr>
        <p:spPr>
          <a:xfrm>
            <a:off x="1137716" y="2195558"/>
            <a:ext cx="5496301" cy="3971882"/>
          </a:xfrm>
          <a:prstGeom prst="roundRect">
            <a:avLst/>
          </a:prstGeom>
          <a:solidFill>
            <a:srgbClr val="94D6F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p:cNvSpPr txBox="1"/>
          <p:nvPr/>
        </p:nvSpPr>
        <p:spPr>
          <a:xfrm>
            <a:off x="1435903" y="3039219"/>
            <a:ext cx="5072473" cy="830997"/>
          </a:xfrm>
          <a:prstGeom prst="rect">
            <a:avLst/>
          </a:prstGeom>
          <a:noFill/>
        </p:spPr>
        <p:txBody>
          <a:bodyPr wrap="square" rtlCol="0">
            <a:spAutoFit/>
          </a:bodyPr>
          <a:lstStyle/>
          <a:p>
            <a:pPr lvl="0">
              <a:defRPr/>
            </a:pPr>
            <a:r>
              <a:rPr lang="vi-VN" altLang="zh-CN" sz="2400">
                <a:solidFill>
                  <a:srgbClr val="002060"/>
                </a:solidFill>
                <a:latin typeface="Roboto" panose="02000000000000000000" pitchFamily="2" charset="0"/>
                <a:ea typeface="Roboto" panose="02000000000000000000" pitchFamily="2" charset="0"/>
              </a:rPr>
              <a:t>Thể hiện rõ sự chuyển thể của nước trong tự nhiên</a:t>
            </a:r>
            <a:r>
              <a:rPr lang="en-US" altLang="zh-CN" sz="2400">
                <a:solidFill>
                  <a:srgbClr val="002060"/>
                </a:solidFill>
                <a:latin typeface="Roboto" panose="02000000000000000000" pitchFamily="2" charset="0"/>
                <a:ea typeface="Roboto" panose="02000000000000000000" pitchFamily="2" charset="0"/>
              </a:rPr>
              <a:t>.</a:t>
            </a:r>
            <a:endParaRPr lang="vi-VN" altLang="zh-CN" sz="2400">
              <a:solidFill>
                <a:srgbClr val="002060"/>
              </a:solidFill>
              <a:latin typeface="Roboto" panose="02000000000000000000" pitchFamily="2" charset="0"/>
              <a:ea typeface="Roboto" panose="02000000000000000000" pitchFamily="2" charset="0"/>
            </a:endParaRPr>
          </a:p>
        </p:txBody>
      </p:sp>
      <p:sp>
        <p:nvSpPr>
          <p:cNvPr id="9" name="TextBox 8"/>
          <p:cNvSpPr txBox="1"/>
          <p:nvPr/>
        </p:nvSpPr>
        <p:spPr>
          <a:xfrm>
            <a:off x="1450112" y="5226222"/>
            <a:ext cx="4235941"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Vật liệu dễ kiếm, dễ sử dụng</a:t>
            </a:r>
            <a:r>
              <a:rPr lang="en-US" altLang="zh-CN" sz="2400">
                <a:solidFill>
                  <a:srgbClr val="002060"/>
                </a:solidFill>
                <a:latin typeface="Roboto" panose="02000000000000000000" pitchFamily="2" charset="0"/>
                <a:ea typeface="Roboto" panose="02000000000000000000" pitchFamily="2" charset="0"/>
              </a:rPr>
              <a:t>.</a:t>
            </a:r>
            <a:endParaRPr lang="en-US" altLang="zh-CN" sz="2400" dirty="0">
              <a:solidFill>
                <a:srgbClr val="002060"/>
              </a:solidFill>
              <a:latin typeface="Roboto" panose="02000000000000000000" pitchFamily="2" charset="0"/>
              <a:ea typeface="Roboto" panose="02000000000000000000" pitchFamily="2" charset="0"/>
            </a:endParaRPr>
          </a:p>
        </p:txBody>
      </p:sp>
      <p:pic>
        <p:nvPicPr>
          <p:cNvPr id="8" name="Picture 7">
            <a:extLst>
              <a:ext uri="{FF2B5EF4-FFF2-40B4-BE49-F238E27FC236}">
                <a16:creationId xmlns:a16="http://schemas.microsoft.com/office/drawing/2014/main" id="{F9648C92-7D50-9D39-9925-4F7B85D5CC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4899" y="2675112"/>
            <a:ext cx="3022867" cy="3012775"/>
          </a:xfrm>
          <a:prstGeom prst="rect">
            <a:avLst/>
          </a:prstGeom>
          <a:effectLst>
            <a:outerShdw blurRad="63500" sx="102000" sy="102000" algn="ctr" rotWithShape="0">
              <a:prstClr val="black">
                <a:alpha val="40000"/>
              </a:prstClr>
            </a:outerShdw>
          </a:effectLst>
        </p:spPr>
      </p:pic>
      <p:sp>
        <p:nvSpPr>
          <p:cNvPr id="11" name="TextBox 10"/>
          <p:cNvSpPr txBox="1"/>
          <p:nvPr/>
        </p:nvSpPr>
        <p:spPr>
          <a:xfrm>
            <a:off x="1435903" y="4132721"/>
            <a:ext cx="4993713" cy="830997"/>
          </a:xfrm>
          <a:prstGeom prst="rect">
            <a:avLst/>
          </a:prstGeom>
          <a:noFill/>
        </p:spPr>
        <p:txBody>
          <a:bodyPr wrap="square" rtlCol="0">
            <a:spAutoFit/>
          </a:bodyPr>
          <a:lstStyle/>
          <a:p>
            <a:pPr lvl="0">
              <a:defRPr/>
            </a:pPr>
            <a:r>
              <a:rPr lang="vi-VN" altLang="zh-CN" sz="2400">
                <a:solidFill>
                  <a:srgbClr val="002060"/>
                </a:solidFill>
                <a:latin typeface="Roboto" panose="02000000000000000000" pitchFamily="2" charset="0"/>
                <a:ea typeface="Roboto" panose="02000000000000000000" pitchFamily="2" charset="0"/>
              </a:rPr>
              <a:t>Chú thích đầy đủ, rõ ràng các quá trình chuyển thể của nước</a:t>
            </a:r>
            <a:r>
              <a:rPr lang="en-US" altLang="zh-CN" sz="2400">
                <a:solidFill>
                  <a:srgbClr val="002060"/>
                </a:solidFill>
                <a:latin typeface="Roboto" panose="02000000000000000000" pitchFamily="2" charset="0"/>
                <a:ea typeface="Roboto" panose="02000000000000000000" pitchFamily="2" charset="0"/>
              </a:rPr>
              <a:t>.</a:t>
            </a:r>
            <a:endParaRPr lang="vi-VN" altLang="zh-CN" sz="2400">
              <a:solidFill>
                <a:srgbClr val="002060"/>
              </a:solidFill>
              <a:latin typeface="Roboto" panose="02000000000000000000" pitchFamily="2" charset="0"/>
              <a:ea typeface="Roboto" panose="02000000000000000000" pitchFamily="2" charset="0"/>
            </a:endParaRPr>
          </a:p>
        </p:txBody>
      </p:sp>
      <p:sp>
        <p:nvSpPr>
          <p:cNvPr id="117" name="TextBox 116"/>
          <p:cNvSpPr txBox="1"/>
          <p:nvPr/>
        </p:nvSpPr>
        <p:spPr>
          <a:xfrm>
            <a:off x="1232908" y="2315049"/>
            <a:ext cx="5478461"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24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TIÊU CHÍ SẢN PHẨM</a:t>
            </a:r>
          </a:p>
        </p:txBody>
      </p:sp>
      <p:sp>
        <p:nvSpPr>
          <p:cNvPr id="10" name="TextBox 9"/>
          <p:cNvSpPr txBox="1"/>
          <p:nvPr/>
        </p:nvSpPr>
        <p:spPr>
          <a:xfrm>
            <a:off x="1976656" y="631504"/>
            <a:ext cx="9678629" cy="1077218"/>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ĐỀ XUẤT Ý TƯỞNG VÀ CÁCH LÀM MÔ HÌNH </a:t>
            </a:r>
            <a:endParaRPr lang="en-US" altLang="zh-CN" sz="3200" b="1">
              <a:solidFill>
                <a:srgbClr val="002060"/>
              </a:solidFill>
              <a:latin typeface="Roboto" panose="02000000000000000000" pitchFamily="2" charset="0"/>
              <a:ea typeface="Roboto" panose="02000000000000000000" pitchFamily="2" charset="0"/>
            </a:endParaRPr>
          </a:p>
          <a:p>
            <a:pPr lvl="0" algn="ctr">
              <a:defRPr/>
            </a:pPr>
            <a:r>
              <a:rPr lang="vi-VN" altLang="zh-CN" sz="3200" b="1">
                <a:solidFill>
                  <a:srgbClr val="002060"/>
                </a:solidFill>
                <a:latin typeface="Roboto" panose="02000000000000000000" pitchFamily="2" charset="0"/>
                <a:ea typeface="Roboto" panose="02000000000000000000" pitchFamily="2" charset="0"/>
              </a:rPr>
              <a:t>VÒNG TUẦN HOÀN CỦA NƯỚC TRONG TỰ NHIÊN</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208324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7"/>
                                        </p:tgtEl>
                                        <p:attrNameLst>
                                          <p:attrName>style.visibility</p:attrName>
                                        </p:attrNameLst>
                                      </p:cBhvr>
                                      <p:to>
                                        <p:strVal val="visible"/>
                                      </p:to>
                                    </p:set>
                                    <p:animEffect transition="in" filter="barn(inVertical)">
                                      <p:cBhvr>
                                        <p:cTn id="22" dur="500"/>
                                        <p:tgtEl>
                                          <p:spTgt spid="117"/>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circle(in)">
                                      <p:cBhvr>
                                        <p:cTn id="31" dur="20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 grpId="0" animBg="1"/>
      <p:bldP spid="7" grpId="0"/>
      <p:bldP spid="9" grpId="0"/>
      <p:bldP spid="11" grpId="0"/>
      <p:bldP spid="11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4"/>
          <a:stretch>
            <a:fillRect/>
          </a:stretch>
        </p:blipFill>
        <p:spPr>
          <a:xfrm>
            <a:off x="720943" y="2137146"/>
            <a:ext cx="5457143" cy="3590476"/>
          </a:xfrm>
          <a:prstGeom prst="rect">
            <a:avLst/>
          </a:prstGeom>
        </p:spPr>
      </p:pic>
      <p:pic>
        <p:nvPicPr>
          <p:cNvPr id="3" name="Picture 2"/>
          <p:cNvPicPr>
            <a:picLocks noChangeAspect="1"/>
          </p:cNvPicPr>
          <p:nvPr/>
        </p:nvPicPr>
        <p:blipFill>
          <a:blip r:embed="rId5"/>
          <a:stretch>
            <a:fillRect/>
          </a:stretch>
        </p:blipFill>
        <p:spPr>
          <a:xfrm>
            <a:off x="6178086" y="2137147"/>
            <a:ext cx="5438095" cy="3590476"/>
          </a:xfrm>
          <a:prstGeom prst="rect">
            <a:avLst/>
          </a:prstGeom>
        </p:spPr>
      </p:pic>
      <p:pic>
        <p:nvPicPr>
          <p:cNvPr id="2" name="Picture 1"/>
          <p:cNvPicPr>
            <a:picLocks noChangeAspect="1"/>
          </p:cNvPicPr>
          <p:nvPr/>
        </p:nvPicPr>
        <p:blipFill>
          <a:blip r:embed="rId6"/>
          <a:stretch>
            <a:fillRect/>
          </a:stretch>
        </p:blipFill>
        <p:spPr>
          <a:xfrm>
            <a:off x="2602824" y="586409"/>
            <a:ext cx="7321760" cy="1063794"/>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6299474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F47EDC76-93E4-69B2-B3EB-FFBB9F9285CB}"/>
              </a:ext>
            </a:extLst>
          </p:cNvPr>
          <p:cNvSpPr txBox="1"/>
          <p:nvPr/>
        </p:nvSpPr>
        <p:spPr>
          <a:xfrm>
            <a:off x="1011220" y="2830398"/>
            <a:ext cx="10832950" cy="615553"/>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4000" b="1"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MỖI</a:t>
            </a:r>
            <a:r>
              <a:rPr kumimoji="0" lang="pt-BR" sz="4000" b="1" i="0" u="none" strike="noStrike" kern="1200" cap="none" spc="0" normalizeH="0" noProof="0">
                <a:ln>
                  <a:noFill/>
                </a:ln>
                <a:solidFill>
                  <a:srgbClr val="FF0000"/>
                </a:solidFill>
                <a:effectLst/>
                <a:uLnTx/>
                <a:uFillTx/>
                <a:latin typeface="Roboto" panose="02000000000000000000" pitchFamily="2" charset="0"/>
                <a:ea typeface="Roboto" panose="02000000000000000000" pitchFamily="2" charset="0"/>
                <a:cs typeface="+mn-cs"/>
              </a:rPr>
              <a:t> NHÓM TRÌNH BÀY CÁCH LÀM CỦA MÌNH </a:t>
            </a:r>
          </a:p>
        </p:txBody>
      </p:sp>
      <p:sp>
        <p:nvSpPr>
          <p:cNvPr id="16" name="TextBox 15">
            <a:extLst>
              <a:ext uri="{FF2B5EF4-FFF2-40B4-BE49-F238E27FC236}">
                <a16:creationId xmlns:a16="http://schemas.microsoft.com/office/drawing/2014/main" id="{F47EDC76-93E4-69B2-B3EB-FFBB9F9285CB}"/>
              </a:ext>
            </a:extLst>
          </p:cNvPr>
          <p:cNvSpPr txBox="1"/>
          <p:nvPr/>
        </p:nvSpPr>
        <p:spPr>
          <a:xfrm>
            <a:off x="1011220" y="4371576"/>
            <a:ext cx="4739524"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1"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CÁC NHÓM KHÁC ĐẶT CÂU HỎI</a:t>
            </a:r>
            <a:endParaRPr kumimoji="0" lang="en-US" sz="24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7" name="Picture 16"/>
          <p:cNvPicPr>
            <a:picLocks noChangeAspect="1"/>
          </p:cNvPicPr>
          <p:nvPr/>
        </p:nvPicPr>
        <p:blipFill>
          <a:blip r:embed="rId4"/>
          <a:stretch>
            <a:fillRect/>
          </a:stretch>
        </p:blipFill>
        <p:spPr>
          <a:xfrm>
            <a:off x="7455049" y="3695635"/>
            <a:ext cx="2493269" cy="2575665"/>
          </a:xfrm>
          <a:prstGeom prst="rect">
            <a:avLst/>
          </a:prstGeom>
          <a:effectLst>
            <a:outerShdw blurRad="63500" sx="102000" sy="102000" algn="ctr" rotWithShape="0">
              <a:prstClr val="black">
                <a:alpha val="40000"/>
              </a:prstClr>
            </a:outerShdw>
          </a:effectLst>
        </p:spPr>
      </p:pic>
      <p:sp>
        <p:nvSpPr>
          <p:cNvPr id="6" name="TextBox 5"/>
          <p:cNvSpPr txBox="1"/>
          <p:nvPr/>
        </p:nvSpPr>
        <p:spPr>
          <a:xfrm>
            <a:off x="1728179" y="444442"/>
            <a:ext cx="9678629" cy="1077218"/>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LỰA CHỌN </a:t>
            </a:r>
            <a:r>
              <a:rPr lang="vi-VN" altLang="zh-CN" sz="3200" b="1">
                <a:solidFill>
                  <a:srgbClr val="002060"/>
                </a:solidFill>
                <a:latin typeface="Roboto" panose="02000000000000000000" pitchFamily="2" charset="0"/>
                <a:ea typeface="Roboto" panose="02000000000000000000" pitchFamily="2" charset="0"/>
              </a:rPr>
              <a:t>Ý TƯỞNG VÀ CÁCH LÀM MÔ HÌNH </a:t>
            </a:r>
            <a:endParaRPr lang="en-US" altLang="zh-CN" sz="3200" b="1">
              <a:solidFill>
                <a:srgbClr val="002060"/>
              </a:solidFill>
              <a:latin typeface="Roboto" panose="02000000000000000000" pitchFamily="2" charset="0"/>
              <a:ea typeface="Roboto" panose="02000000000000000000" pitchFamily="2" charset="0"/>
            </a:endParaRPr>
          </a:p>
          <a:p>
            <a:pPr lvl="0" algn="ctr">
              <a:defRPr/>
            </a:pPr>
            <a:r>
              <a:rPr lang="vi-VN" altLang="zh-CN" sz="3200" b="1">
                <a:solidFill>
                  <a:srgbClr val="002060"/>
                </a:solidFill>
                <a:latin typeface="Roboto" panose="02000000000000000000" pitchFamily="2" charset="0"/>
                <a:ea typeface="Roboto" panose="02000000000000000000" pitchFamily="2" charset="0"/>
              </a:rPr>
              <a:t>VÒNG TUẦN HOÀN CỦA NƯỚC TRONG TỰ NHIÊN</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1321670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590B054E-B6AE-14CB-111F-0FBA1645B82B}"/>
              </a:ext>
            </a:extLst>
          </p:cNvPr>
          <p:cNvSpPr txBox="1"/>
          <p:nvPr/>
        </p:nvSpPr>
        <p:spPr>
          <a:xfrm>
            <a:off x="2536836" y="360241"/>
            <a:ext cx="6928906" cy="1077218"/>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LÀM MÔ HÌNH VÒNG TUẦN HOÀN CỦA NƯỚC TRONG TỰ NHIÊN</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4" name="TextBox 13">
            <a:extLst>
              <a:ext uri="{FF2B5EF4-FFF2-40B4-BE49-F238E27FC236}">
                <a16:creationId xmlns:a16="http://schemas.microsoft.com/office/drawing/2014/main" id="{E202D27E-6A30-AD2D-47BF-71FDDBF608D3}"/>
              </a:ext>
            </a:extLst>
          </p:cNvPr>
          <p:cNvSpPr txBox="1"/>
          <p:nvPr/>
        </p:nvSpPr>
        <p:spPr>
          <a:xfrm>
            <a:off x="3651890" y="1784428"/>
            <a:ext cx="4161458" cy="461665"/>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Lựa chọn dụng cụ và vật liệu</a:t>
            </a:r>
            <a:endParaRPr lang="en-US" altLang="zh-CN" sz="2400" dirty="0">
              <a:solidFill>
                <a:srgbClr val="002060"/>
              </a:solidFill>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C50EEADF-F242-4F8F-96FE-76601BA8159E}"/>
              </a:ext>
            </a:extLst>
          </p:cNvPr>
          <p:cNvSpPr txBox="1"/>
          <p:nvPr/>
        </p:nvSpPr>
        <p:spPr>
          <a:xfrm>
            <a:off x="2125281" y="2407073"/>
            <a:ext cx="8229600" cy="738664"/>
          </a:xfrm>
          <a:prstGeom prst="rect">
            <a:avLst/>
          </a:prstGeom>
          <a:noFill/>
        </p:spPr>
        <p:txBody>
          <a:bodyPr wrap="square" lIns="0" tIns="0" rIns="0" bIns="0"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Giấy màu, đất nặn, kéo, keo dán, bút màu, bút chì</a:t>
            </a:r>
            <a:r>
              <a:rPr lang="en-US" sz="2400">
                <a:solidFill>
                  <a:srgbClr val="002060"/>
                </a:solidFill>
                <a:latin typeface="Roboto" panose="02000000000000000000" pitchFamily="2" charset="0"/>
                <a:ea typeface="Roboto" panose="02000000000000000000" pitchFamily="2" charset="0"/>
              </a:rPr>
              <a:t>, b</a:t>
            </a:r>
            <a:r>
              <a:rPr lang="vi-VN" sz="2400">
                <a:solidFill>
                  <a:srgbClr val="002060"/>
                </a:solidFill>
                <a:latin typeface="Roboto" panose="02000000000000000000" pitchFamily="2" charset="0"/>
                <a:ea typeface="Roboto" panose="02000000000000000000" pitchFamily="2" charset="0"/>
              </a:rPr>
              <a:t>ìa cứng</a:t>
            </a:r>
            <a:r>
              <a:rPr lang="en-US" sz="2400">
                <a:solidFill>
                  <a:srgbClr val="002060"/>
                </a:solidFill>
                <a:latin typeface="Roboto" panose="02000000000000000000" pitchFamily="2" charset="0"/>
                <a:ea typeface="Roboto" panose="02000000000000000000" pitchFamily="2" charset="0"/>
              </a:rPr>
              <a:t>, xốp, m</a:t>
            </a:r>
            <a:r>
              <a:rPr lang="vi-VN" sz="2400">
                <a:solidFill>
                  <a:srgbClr val="002060"/>
                </a:solidFill>
                <a:latin typeface="Roboto" panose="02000000000000000000" pitchFamily="2" charset="0"/>
                <a:ea typeface="Roboto" panose="02000000000000000000" pitchFamily="2" charset="0"/>
              </a:rPr>
              <a:t>àu nước</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7" name="Picture 16"/>
          <p:cNvPicPr>
            <a:picLocks noChangeAspect="1"/>
          </p:cNvPicPr>
          <p:nvPr/>
        </p:nvPicPr>
        <p:blipFill>
          <a:blip r:embed="rId4"/>
          <a:stretch>
            <a:fillRect/>
          </a:stretch>
        </p:blipFill>
        <p:spPr>
          <a:xfrm>
            <a:off x="3338080" y="3298712"/>
            <a:ext cx="1431190" cy="124552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8" name="Picture 17"/>
          <p:cNvPicPr>
            <a:picLocks noChangeAspect="1"/>
          </p:cNvPicPr>
          <p:nvPr/>
        </p:nvPicPr>
        <p:blipFill>
          <a:blip r:embed="rId5"/>
          <a:stretch>
            <a:fillRect/>
          </a:stretch>
        </p:blipFill>
        <p:spPr>
          <a:xfrm>
            <a:off x="5197856" y="3298712"/>
            <a:ext cx="1524024" cy="1222314"/>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9" name="Picture 18"/>
          <p:cNvPicPr>
            <a:picLocks noChangeAspect="1"/>
          </p:cNvPicPr>
          <p:nvPr/>
        </p:nvPicPr>
        <p:blipFill>
          <a:blip r:embed="rId6"/>
          <a:stretch>
            <a:fillRect/>
          </a:stretch>
        </p:blipFill>
        <p:spPr>
          <a:xfrm>
            <a:off x="7150466" y="3246454"/>
            <a:ext cx="1678747" cy="127457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20" name="Picture 19">
            <a:extLst>
              <a:ext uri="{FF2B5EF4-FFF2-40B4-BE49-F238E27FC236}">
                <a16:creationId xmlns:a16="http://schemas.microsoft.com/office/drawing/2014/main" id="{2F0B38A0-9C2A-CC9E-621D-1963F69D092A}"/>
              </a:ext>
            </a:extLst>
          </p:cNvPr>
          <p:cNvPicPr>
            <a:picLocks noChangeAspect="1"/>
          </p:cNvPicPr>
          <p:nvPr/>
        </p:nvPicPr>
        <p:blipFill>
          <a:blip r:embed="rId7"/>
          <a:stretch>
            <a:fillRect/>
          </a:stretch>
        </p:blipFill>
        <p:spPr>
          <a:xfrm>
            <a:off x="6935140" y="4890028"/>
            <a:ext cx="1054699" cy="646232"/>
          </a:xfrm>
          <a:prstGeom prst="rect">
            <a:avLst/>
          </a:prstGeom>
          <a:effectLst>
            <a:outerShdw blurRad="63500" sx="102000" sy="102000" algn="ctr" rotWithShape="0">
              <a:prstClr val="black">
                <a:alpha val="40000"/>
              </a:prstClr>
            </a:outerShdw>
          </a:effectLst>
        </p:spPr>
      </p:pic>
      <p:pic>
        <p:nvPicPr>
          <p:cNvPr id="22" name="Picture 21">
            <a:extLst>
              <a:ext uri="{FF2B5EF4-FFF2-40B4-BE49-F238E27FC236}">
                <a16:creationId xmlns:a16="http://schemas.microsoft.com/office/drawing/2014/main" id="{D13FA7AD-DE74-FA1D-AB8E-2F9C196B8DDD}"/>
              </a:ext>
            </a:extLst>
          </p:cNvPr>
          <p:cNvPicPr>
            <a:picLocks noChangeAspect="1"/>
          </p:cNvPicPr>
          <p:nvPr/>
        </p:nvPicPr>
        <p:blipFill>
          <a:blip r:embed="rId8"/>
          <a:stretch>
            <a:fillRect/>
          </a:stretch>
        </p:blipFill>
        <p:spPr>
          <a:xfrm rot="10800000">
            <a:off x="6643628" y="5779032"/>
            <a:ext cx="1827964" cy="301520"/>
          </a:xfrm>
          <a:prstGeom prst="rect">
            <a:avLst/>
          </a:prstGeom>
          <a:effectLst>
            <a:outerShdw blurRad="63500" sx="102000" sy="102000" algn="ctr" rotWithShape="0">
              <a:prstClr val="black">
                <a:alpha val="40000"/>
              </a:prstClr>
            </a:outerShdw>
          </a:effectLst>
        </p:spPr>
      </p:pic>
      <p:pic>
        <p:nvPicPr>
          <p:cNvPr id="23" name="Picture 22">
            <a:extLst>
              <a:ext uri="{FF2B5EF4-FFF2-40B4-BE49-F238E27FC236}">
                <a16:creationId xmlns:a16="http://schemas.microsoft.com/office/drawing/2014/main" id="{7AAC4A3A-4601-67D9-6062-241328F08330}"/>
              </a:ext>
            </a:extLst>
          </p:cNvPr>
          <p:cNvPicPr>
            <a:picLocks noChangeAspect="1"/>
          </p:cNvPicPr>
          <p:nvPr/>
        </p:nvPicPr>
        <p:blipFill>
          <a:blip r:embed="rId9"/>
          <a:stretch>
            <a:fillRect/>
          </a:stretch>
        </p:blipFill>
        <p:spPr>
          <a:xfrm>
            <a:off x="3338080" y="4890028"/>
            <a:ext cx="958854" cy="988087"/>
          </a:xfrm>
          <a:prstGeom prst="rect">
            <a:avLst/>
          </a:prstGeom>
          <a:effectLst>
            <a:outerShdw blurRad="63500" sx="102000" sy="102000" algn="ctr" rotWithShape="0">
              <a:prstClr val="black">
                <a:alpha val="40000"/>
              </a:prstClr>
            </a:outerShdw>
          </a:effectLst>
        </p:spPr>
      </p:pic>
      <p:pic>
        <p:nvPicPr>
          <p:cNvPr id="25" name="Picture 24">
            <a:extLst>
              <a:ext uri="{FF2B5EF4-FFF2-40B4-BE49-F238E27FC236}">
                <a16:creationId xmlns:a16="http://schemas.microsoft.com/office/drawing/2014/main" id="{4A2210E2-AFE1-878C-C378-54692377689D}"/>
              </a:ext>
            </a:extLst>
          </p:cNvPr>
          <p:cNvPicPr>
            <a:picLocks noChangeAspect="1"/>
          </p:cNvPicPr>
          <p:nvPr/>
        </p:nvPicPr>
        <p:blipFill rotWithShape="1">
          <a:blip r:embed="rId10">
            <a:extLst>
              <a:ext uri="{28A0092B-C50C-407E-A947-70E740481C1C}">
                <a14:useLocalDpi xmlns:a14="http://schemas.microsoft.com/office/drawing/2010/main" val="0"/>
              </a:ext>
            </a:extLst>
          </a:blip>
          <a:srcRect l="16228" r="13090"/>
          <a:stretch/>
        </p:blipFill>
        <p:spPr>
          <a:xfrm>
            <a:off x="8684898" y="4677924"/>
            <a:ext cx="1091108" cy="1412294"/>
          </a:xfrm>
          <a:prstGeom prst="rect">
            <a:avLst/>
          </a:prstGeom>
          <a:effectLst>
            <a:outerShdw blurRad="63500" sx="102000" sy="102000" algn="ctr" rotWithShape="0">
              <a:prstClr val="black">
                <a:alpha val="40000"/>
              </a:prstClr>
            </a:outerShdw>
          </a:effectLst>
        </p:spPr>
      </p:pic>
      <p:pic>
        <p:nvPicPr>
          <p:cNvPr id="26" name="Picture 25">
            <a:extLst>
              <a:ext uri="{FF2B5EF4-FFF2-40B4-BE49-F238E27FC236}">
                <a16:creationId xmlns:a16="http://schemas.microsoft.com/office/drawing/2014/main" id="{901E8F2F-82B1-8289-A128-7A4A6AA36DC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87457" y="3278266"/>
            <a:ext cx="1534400" cy="1534400"/>
          </a:xfrm>
          <a:prstGeom prst="rect">
            <a:avLst/>
          </a:prstGeom>
        </p:spPr>
      </p:pic>
      <p:pic>
        <p:nvPicPr>
          <p:cNvPr id="31" name="Picture 30"/>
          <p:cNvPicPr>
            <a:picLocks noChangeAspect="1"/>
          </p:cNvPicPr>
          <p:nvPr/>
        </p:nvPicPr>
        <p:blipFill>
          <a:blip r:embed="rId12"/>
          <a:stretch>
            <a:fillRect/>
          </a:stretch>
        </p:blipFill>
        <p:spPr>
          <a:xfrm>
            <a:off x="4690331" y="4861940"/>
            <a:ext cx="1549750" cy="987146"/>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714439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childTnLst>
                                </p:cTn>
                              </p:par>
                              <p:par>
                                <p:cTn id="17" presetID="22" presetClass="entr" presetSubtype="4"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par>
                                <p:cTn id="20" presetID="22" presetClass="entr" presetSubtype="4"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par>
                                <p:cTn id="23" presetID="22" presetClass="entr" presetSubtype="4"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par>
                                <p:cTn id="26" presetID="22" presetClass="entr" presetSubtype="4"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00"/>
                                        <p:tgtEl>
                                          <p:spTgt spid="20"/>
                                        </p:tgtEl>
                                      </p:cBhvr>
                                    </p:animEffect>
                                  </p:childTnLst>
                                </p:cTn>
                              </p:par>
                              <p:par>
                                <p:cTn id="29" presetID="22" presetClass="entr" presetSubtype="4"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down)">
                                      <p:cBhvr>
                                        <p:cTn id="31" dur="500"/>
                                        <p:tgtEl>
                                          <p:spTgt spid="22"/>
                                        </p:tgtEl>
                                      </p:cBhvr>
                                    </p:animEffect>
                                  </p:childTnLst>
                                </p:cTn>
                              </p:par>
                              <p:par>
                                <p:cTn id="32" presetID="22" presetClass="entr" presetSubtype="4"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down)">
                                      <p:cBhvr>
                                        <p:cTn id="34" dur="500"/>
                                        <p:tgtEl>
                                          <p:spTgt spid="23"/>
                                        </p:tgtEl>
                                      </p:cBhvr>
                                    </p:animEffect>
                                  </p:childTnLst>
                                </p:cTn>
                              </p:par>
                              <p:par>
                                <p:cTn id="35" presetID="22" presetClass="entr" presetSubtype="4"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down)">
                                      <p:cBhvr>
                                        <p:cTn id="37" dur="500"/>
                                        <p:tgtEl>
                                          <p:spTgt spid="25"/>
                                        </p:tgtEl>
                                      </p:cBhvr>
                                    </p:animEffect>
                                  </p:childTnLst>
                                </p:cTn>
                              </p:par>
                              <p:par>
                                <p:cTn id="38" presetID="22" presetClass="entr" presetSubtype="4" fill="hold"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down)">
                                      <p:cBhvr>
                                        <p:cTn id="40" dur="500"/>
                                        <p:tgtEl>
                                          <p:spTgt spid="26"/>
                                        </p:tgtEl>
                                      </p:cBhvr>
                                    </p:animEffect>
                                  </p:childTnLst>
                                </p:cTn>
                              </p:par>
                              <p:par>
                                <p:cTn id="41" presetID="22" presetClass="entr" presetSubtype="4"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down)">
                                      <p:cBhvr>
                                        <p:cTn id="4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590B054E-B6AE-14CB-111F-0FBA1645B82B}"/>
              </a:ext>
            </a:extLst>
          </p:cNvPr>
          <p:cNvSpPr txBox="1"/>
          <p:nvPr/>
        </p:nvSpPr>
        <p:spPr>
          <a:xfrm>
            <a:off x="2536836" y="360241"/>
            <a:ext cx="6928906" cy="1077218"/>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LÀM MÔ HÌNH VÒNG TUẦN HOÀN CỦA NƯỚC TRONG TỰ NHIÊN</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4" name="TextBox 13">
            <a:extLst>
              <a:ext uri="{FF2B5EF4-FFF2-40B4-BE49-F238E27FC236}">
                <a16:creationId xmlns:a16="http://schemas.microsoft.com/office/drawing/2014/main" id="{E202D27E-6A30-AD2D-47BF-71FDDBF608D3}"/>
              </a:ext>
            </a:extLst>
          </p:cNvPr>
          <p:cNvSpPr txBox="1"/>
          <p:nvPr/>
        </p:nvSpPr>
        <p:spPr>
          <a:xfrm>
            <a:off x="8574748" y="2573666"/>
            <a:ext cx="1164190" cy="461665"/>
          </a:xfrm>
          <a:prstGeom prst="rect">
            <a:avLst/>
          </a:prstGeom>
          <a:solidFill>
            <a:srgbClr val="00B050"/>
          </a:solidFill>
        </p:spPr>
        <p:txBody>
          <a:bodyPr wrap="square" rtlCol="0">
            <a:spAutoFit/>
          </a:bodyPr>
          <a:lstStyle/>
          <a:p>
            <a:pPr lvl="0" algn="ctr">
              <a:defRPr/>
            </a:pPr>
            <a:r>
              <a:rPr lang="en-US" altLang="zh-CN" sz="2400">
                <a:solidFill>
                  <a:schemeClr val="bg1"/>
                </a:solidFill>
                <a:latin typeface="Roboto" panose="02000000000000000000" pitchFamily="2" charset="0"/>
                <a:ea typeface="Roboto" panose="02000000000000000000" pitchFamily="2" charset="0"/>
              </a:rPr>
              <a:t>Bước 1</a:t>
            </a:r>
            <a:endParaRPr lang="en-US" altLang="zh-CN" sz="2400" dirty="0">
              <a:solidFill>
                <a:schemeClr val="bg1"/>
              </a:solidFill>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C50EEADF-F242-4F8F-96FE-76601BA8159E}"/>
              </a:ext>
            </a:extLst>
          </p:cNvPr>
          <p:cNvSpPr txBox="1"/>
          <p:nvPr/>
        </p:nvSpPr>
        <p:spPr>
          <a:xfrm>
            <a:off x="7706647" y="3332442"/>
            <a:ext cx="3201607" cy="1107996"/>
          </a:xfrm>
          <a:prstGeom prst="rect">
            <a:avLst/>
          </a:prstGeom>
          <a:noFill/>
        </p:spPr>
        <p:txBody>
          <a:bodyPr wrap="square" lIns="0" tIns="0" rIns="0" bIns="0"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Phác thảo cảnh quan trên mô hình (núi s</a:t>
            </a:r>
            <a:r>
              <a:rPr lang="en-US" sz="2400">
                <a:solidFill>
                  <a:srgbClr val="002060"/>
                </a:solidFill>
                <a:latin typeface="Roboto" panose="02000000000000000000" pitchFamily="2" charset="0"/>
                <a:ea typeface="Roboto" panose="02000000000000000000" pitchFamily="2" charset="0"/>
              </a:rPr>
              <a:t>ô</a:t>
            </a:r>
            <a:r>
              <a:rPr lang="vi-VN" sz="2400">
                <a:solidFill>
                  <a:srgbClr val="002060"/>
                </a:solidFill>
                <a:latin typeface="Roboto" panose="02000000000000000000" pitchFamily="2" charset="0"/>
                <a:ea typeface="Roboto" panose="02000000000000000000" pitchFamily="2" charset="0"/>
              </a:rPr>
              <a:t>ng</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 bi</a:t>
            </a:r>
            <a:r>
              <a:rPr lang="en-US" sz="2400">
                <a:solidFill>
                  <a:srgbClr val="002060"/>
                </a:solidFill>
                <a:latin typeface="Roboto" panose="02000000000000000000" pitchFamily="2" charset="0"/>
                <a:ea typeface="Roboto" panose="02000000000000000000" pitchFamily="2" charset="0"/>
              </a:rPr>
              <a:t>ể</a:t>
            </a:r>
            <a:r>
              <a:rPr lang="vi-VN" sz="2400">
                <a:solidFill>
                  <a:srgbClr val="002060"/>
                </a:solidFill>
                <a:latin typeface="Roboto" panose="02000000000000000000" pitchFamily="2" charset="0"/>
                <a:ea typeface="Roboto" panose="02000000000000000000" pitchFamily="2" charset="0"/>
              </a:rPr>
              <a:t>n, Mặt Trời, mây,...)</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flipH="1">
            <a:off x="1988474" y="1074740"/>
            <a:ext cx="4138801" cy="5899673"/>
          </a:xfrm>
          <a:prstGeom prst="snip2DiagRect">
            <a:avLst>
              <a:gd name="adj1" fmla="val 0"/>
              <a:gd name="adj2" fmla="val 11469"/>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24052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23" presetClass="entr" presetSubtype="16"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childTnLst>
                                </p:cTn>
                              </p:par>
                              <p:par>
                                <p:cTn id="15" presetID="14" presetClass="entr" presetSubtype="1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590B054E-B6AE-14CB-111F-0FBA1645B82B}"/>
              </a:ext>
            </a:extLst>
          </p:cNvPr>
          <p:cNvSpPr txBox="1"/>
          <p:nvPr/>
        </p:nvSpPr>
        <p:spPr>
          <a:xfrm>
            <a:off x="2536836" y="360241"/>
            <a:ext cx="6928906" cy="1077218"/>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LÀM MÔ HÌNH VÒNG TUẦN HOÀN CỦA NƯỚC TRONG TỰ NHIÊN</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4" name="TextBox 13">
            <a:extLst>
              <a:ext uri="{FF2B5EF4-FFF2-40B4-BE49-F238E27FC236}">
                <a16:creationId xmlns:a16="http://schemas.microsoft.com/office/drawing/2014/main" id="{E202D27E-6A30-AD2D-47BF-71FDDBF608D3}"/>
              </a:ext>
            </a:extLst>
          </p:cNvPr>
          <p:cNvSpPr txBox="1"/>
          <p:nvPr/>
        </p:nvSpPr>
        <p:spPr>
          <a:xfrm>
            <a:off x="8574748" y="2573666"/>
            <a:ext cx="1164190" cy="461665"/>
          </a:xfrm>
          <a:prstGeom prst="rect">
            <a:avLst/>
          </a:prstGeom>
          <a:solidFill>
            <a:srgbClr val="00B050"/>
          </a:solidFill>
        </p:spPr>
        <p:txBody>
          <a:bodyPr wrap="square" rtlCol="0">
            <a:spAutoFit/>
          </a:bodyPr>
          <a:lstStyle/>
          <a:p>
            <a:pPr lvl="0" algn="ctr">
              <a:defRPr/>
            </a:pPr>
            <a:r>
              <a:rPr lang="en-US" altLang="zh-CN" sz="2400">
                <a:solidFill>
                  <a:schemeClr val="bg1"/>
                </a:solidFill>
                <a:latin typeface="Roboto" panose="02000000000000000000" pitchFamily="2" charset="0"/>
                <a:ea typeface="Roboto" panose="02000000000000000000" pitchFamily="2" charset="0"/>
              </a:rPr>
              <a:t>Bước 2</a:t>
            </a:r>
            <a:endParaRPr lang="en-US" altLang="zh-CN" sz="2400" dirty="0">
              <a:solidFill>
                <a:schemeClr val="bg1"/>
              </a:solidFill>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C50EEADF-F242-4F8F-96FE-76601BA8159E}"/>
              </a:ext>
            </a:extLst>
          </p:cNvPr>
          <p:cNvSpPr txBox="1"/>
          <p:nvPr/>
        </p:nvSpPr>
        <p:spPr>
          <a:xfrm>
            <a:off x="7577554" y="3432874"/>
            <a:ext cx="3696459" cy="1477328"/>
          </a:xfrm>
          <a:prstGeom prst="rect">
            <a:avLst/>
          </a:prstGeom>
          <a:noFill/>
        </p:spPr>
        <p:txBody>
          <a:bodyPr wrap="square" lIns="0" tIns="0" rIns="0" bIns="0"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Tạo hình ảnh về các thể của nước (cắt, x</a:t>
            </a:r>
            <a:r>
              <a:rPr lang="en-US" sz="2400">
                <a:solidFill>
                  <a:srgbClr val="002060"/>
                </a:solidFill>
                <a:latin typeface="Roboto" panose="02000000000000000000" pitchFamily="2" charset="0"/>
                <a:ea typeface="Roboto" panose="02000000000000000000" pitchFamily="2" charset="0"/>
              </a:rPr>
              <a:t>é</a:t>
            </a:r>
            <a:r>
              <a:rPr lang="vi-VN" sz="2400">
                <a:solidFill>
                  <a:srgbClr val="002060"/>
                </a:solidFill>
                <a:latin typeface="Roboto" panose="02000000000000000000" pitchFamily="2" charset="0"/>
                <a:ea typeface="Roboto" panose="02000000000000000000" pitchFamily="2" charset="0"/>
              </a:rPr>
              <a:t>, d</a:t>
            </a:r>
            <a:r>
              <a:rPr lang="en-US" sz="2400">
                <a:solidFill>
                  <a:srgbClr val="002060"/>
                </a:solidFill>
                <a:latin typeface="Roboto" panose="02000000000000000000" pitchFamily="2" charset="0"/>
                <a:ea typeface="Roboto" panose="02000000000000000000" pitchFamily="2" charset="0"/>
              </a:rPr>
              <a:t>á</a:t>
            </a:r>
            <a:r>
              <a:rPr lang="vi-VN" sz="2400">
                <a:solidFill>
                  <a:srgbClr val="002060"/>
                </a:solidFill>
                <a:latin typeface="Roboto" panose="02000000000000000000" pitchFamily="2" charset="0"/>
                <a:ea typeface="Roboto" panose="02000000000000000000" pitchFamily="2" charset="0"/>
              </a:rPr>
              <a:t>n, đắp đất nặn</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 lên </a:t>
            </a:r>
            <a:r>
              <a:rPr lang="en-US" sz="2400">
                <a:solidFill>
                  <a:srgbClr val="002060"/>
                </a:solidFill>
                <a:latin typeface="Roboto" panose="02000000000000000000" pitchFamily="2" charset="0"/>
                <a:ea typeface="Roboto" panose="02000000000000000000" pitchFamily="2" charset="0"/>
              </a:rPr>
              <a:t>bản </a:t>
            </a:r>
            <a:r>
              <a:rPr lang="vi-VN" sz="2400">
                <a:solidFill>
                  <a:srgbClr val="002060"/>
                </a:solidFill>
                <a:latin typeface="Roboto" panose="02000000000000000000" pitchFamily="2" charset="0"/>
                <a:ea typeface="Roboto" panose="02000000000000000000" pitchFamily="2" charset="0"/>
              </a:rPr>
              <a:t>phác thảo thể hiện các thể của nước</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flipH="1">
            <a:off x="1988474" y="1374094"/>
            <a:ext cx="4138801" cy="5300964"/>
          </a:xfrm>
          <a:prstGeom prst="snip2DiagRect">
            <a:avLst>
              <a:gd name="adj1" fmla="val 0"/>
              <a:gd name="adj2" fmla="val 11469"/>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36214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23" presetClass="entr" presetSubtype="16"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childTnLst>
                                </p:cTn>
                              </p:par>
                              <p:par>
                                <p:cTn id="15" presetID="14" presetClass="entr" presetSubtype="1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590B054E-B6AE-14CB-111F-0FBA1645B82B}"/>
              </a:ext>
            </a:extLst>
          </p:cNvPr>
          <p:cNvSpPr txBox="1"/>
          <p:nvPr/>
        </p:nvSpPr>
        <p:spPr>
          <a:xfrm>
            <a:off x="2536836" y="360241"/>
            <a:ext cx="6928906" cy="1077218"/>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LÀM MÔ HÌNH VÒNG TUẦN HOÀN CỦA NƯỚC TRONG TỰ NHIÊN</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4" name="TextBox 13">
            <a:extLst>
              <a:ext uri="{FF2B5EF4-FFF2-40B4-BE49-F238E27FC236}">
                <a16:creationId xmlns:a16="http://schemas.microsoft.com/office/drawing/2014/main" id="{E202D27E-6A30-AD2D-47BF-71FDDBF608D3}"/>
              </a:ext>
            </a:extLst>
          </p:cNvPr>
          <p:cNvSpPr txBox="1"/>
          <p:nvPr/>
        </p:nvSpPr>
        <p:spPr>
          <a:xfrm>
            <a:off x="2184706" y="2755382"/>
            <a:ext cx="1164190" cy="461665"/>
          </a:xfrm>
          <a:prstGeom prst="rect">
            <a:avLst/>
          </a:prstGeom>
          <a:solidFill>
            <a:srgbClr val="00B050"/>
          </a:solidFill>
        </p:spPr>
        <p:txBody>
          <a:bodyPr wrap="square" rtlCol="0">
            <a:spAutoFit/>
          </a:bodyPr>
          <a:lstStyle/>
          <a:p>
            <a:pPr lvl="0" algn="ctr">
              <a:defRPr/>
            </a:pPr>
            <a:r>
              <a:rPr lang="en-US" altLang="zh-CN" sz="2400">
                <a:solidFill>
                  <a:schemeClr val="bg1"/>
                </a:solidFill>
                <a:latin typeface="Roboto" panose="02000000000000000000" pitchFamily="2" charset="0"/>
                <a:ea typeface="Roboto" panose="02000000000000000000" pitchFamily="2" charset="0"/>
              </a:rPr>
              <a:t>Bước 3</a:t>
            </a:r>
            <a:endParaRPr lang="en-US" altLang="zh-CN" sz="2400" dirty="0">
              <a:solidFill>
                <a:schemeClr val="bg1"/>
              </a:solidFill>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C50EEADF-F242-4F8F-96FE-76601BA8159E}"/>
              </a:ext>
            </a:extLst>
          </p:cNvPr>
          <p:cNvSpPr txBox="1"/>
          <p:nvPr/>
        </p:nvSpPr>
        <p:spPr>
          <a:xfrm>
            <a:off x="1127584" y="3796306"/>
            <a:ext cx="3610398" cy="738664"/>
          </a:xfrm>
          <a:prstGeom prst="rect">
            <a:avLst/>
          </a:prstGeom>
          <a:noFill/>
        </p:spPr>
        <p:txBody>
          <a:bodyPr wrap="square" lIns="0" tIns="0" rIns="0" bIns="0"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Tạo các mũi tên chỉ hướng chuyển thể của nước</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2292" y="2587338"/>
            <a:ext cx="4138801" cy="2852959"/>
          </a:xfrm>
          <a:prstGeom prst="snip2DiagRect">
            <a:avLst>
              <a:gd name="adj1" fmla="val 0"/>
              <a:gd name="adj2" fmla="val 11469"/>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424187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23" presetClass="entr" presetSubtype="16"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childTnLst>
                                </p:cTn>
                              </p:par>
                              <p:par>
                                <p:cTn id="15" presetID="14" presetClass="entr" presetSubtype="1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590B054E-B6AE-14CB-111F-0FBA1645B82B}"/>
              </a:ext>
            </a:extLst>
          </p:cNvPr>
          <p:cNvSpPr txBox="1"/>
          <p:nvPr/>
        </p:nvSpPr>
        <p:spPr>
          <a:xfrm>
            <a:off x="2536836" y="360241"/>
            <a:ext cx="6928906" cy="1077218"/>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LÀM MÔ HÌNH VÒNG TUẦN HOÀN CỦA NƯỚC TRONG TỰ NHIÊN</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4" name="TextBox 13">
            <a:extLst>
              <a:ext uri="{FF2B5EF4-FFF2-40B4-BE49-F238E27FC236}">
                <a16:creationId xmlns:a16="http://schemas.microsoft.com/office/drawing/2014/main" id="{E202D27E-6A30-AD2D-47BF-71FDDBF608D3}"/>
              </a:ext>
            </a:extLst>
          </p:cNvPr>
          <p:cNvSpPr txBox="1"/>
          <p:nvPr/>
        </p:nvSpPr>
        <p:spPr>
          <a:xfrm>
            <a:off x="2184706" y="2755382"/>
            <a:ext cx="1164190" cy="461665"/>
          </a:xfrm>
          <a:prstGeom prst="rect">
            <a:avLst/>
          </a:prstGeom>
          <a:solidFill>
            <a:srgbClr val="00B050"/>
          </a:solidFill>
        </p:spPr>
        <p:txBody>
          <a:bodyPr wrap="square" rtlCol="0">
            <a:spAutoFit/>
          </a:bodyPr>
          <a:lstStyle/>
          <a:p>
            <a:pPr lvl="0" algn="ctr">
              <a:defRPr/>
            </a:pPr>
            <a:r>
              <a:rPr lang="en-US" altLang="zh-CN" sz="2400">
                <a:solidFill>
                  <a:schemeClr val="bg1"/>
                </a:solidFill>
                <a:latin typeface="Roboto" panose="02000000000000000000" pitchFamily="2" charset="0"/>
                <a:ea typeface="Roboto" panose="02000000000000000000" pitchFamily="2" charset="0"/>
              </a:rPr>
              <a:t>Bước 4</a:t>
            </a:r>
            <a:endParaRPr lang="en-US" altLang="zh-CN" sz="2400" dirty="0">
              <a:solidFill>
                <a:schemeClr val="bg1"/>
              </a:solidFill>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C50EEADF-F242-4F8F-96FE-76601BA8159E}"/>
              </a:ext>
            </a:extLst>
          </p:cNvPr>
          <p:cNvSpPr txBox="1"/>
          <p:nvPr/>
        </p:nvSpPr>
        <p:spPr>
          <a:xfrm>
            <a:off x="1041523" y="3829151"/>
            <a:ext cx="4412604" cy="369332"/>
          </a:xfrm>
          <a:prstGeom prst="rect">
            <a:avLst/>
          </a:prstGeom>
          <a:noFill/>
        </p:spPr>
        <p:txBody>
          <a:bodyPr wrap="square" lIns="0" tIns="0" rIns="0" bIns="0"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Trang trí và hoàn thiện mô hình</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8990" y="2157534"/>
            <a:ext cx="5281364" cy="4081898"/>
          </a:xfrm>
          <a:prstGeom prst="snip2DiagRect">
            <a:avLst>
              <a:gd name="adj1" fmla="val 0"/>
              <a:gd name="adj2" fmla="val 11469"/>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39849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23" presetClass="entr" presetSubtype="16"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childTnLst>
                                </p:cTn>
                              </p:par>
                              <p:par>
                                <p:cTn id="15" presetID="14" presetClass="entr" presetSubtype="1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590B054E-B6AE-14CB-111F-0FBA1645B82B}"/>
              </a:ext>
            </a:extLst>
          </p:cNvPr>
          <p:cNvSpPr txBox="1"/>
          <p:nvPr/>
        </p:nvSpPr>
        <p:spPr>
          <a:xfrm>
            <a:off x="2536836" y="360241"/>
            <a:ext cx="6928906" cy="1077218"/>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LÀM MÔ HÌNH VÒNG TUẦN HOÀN CỦA NƯỚC TRONG TỰ NHIÊN</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73652" y="2157534"/>
            <a:ext cx="4088824" cy="3160199"/>
          </a:xfrm>
          <a:prstGeom prst="snip2DiagRect">
            <a:avLst>
              <a:gd name="adj1" fmla="val 0"/>
              <a:gd name="adj2" fmla="val 11469"/>
            </a:avLst>
          </a:prstGeom>
          <a:effectLst>
            <a:outerShdw blurRad="63500" sx="102000" sy="102000" algn="ctr" rotWithShape="0">
              <a:prstClr val="black">
                <a:alpha val="40000"/>
              </a:prstClr>
            </a:outerShdw>
          </a:effectLst>
        </p:spPr>
      </p:pic>
      <p:sp>
        <p:nvSpPr>
          <p:cNvPr id="6" name="TextBox 5">
            <a:extLst>
              <a:ext uri="{FF2B5EF4-FFF2-40B4-BE49-F238E27FC236}">
                <a16:creationId xmlns:a16="http://schemas.microsoft.com/office/drawing/2014/main" id="{F47EDC76-93E4-69B2-B3EB-FFBB9F9285CB}"/>
              </a:ext>
            </a:extLst>
          </p:cNvPr>
          <p:cNvSpPr txBox="1"/>
          <p:nvPr/>
        </p:nvSpPr>
        <p:spPr>
          <a:xfrm>
            <a:off x="2028815" y="1437459"/>
            <a:ext cx="4848447"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Kiểm tra và điều chỉnh sản phẩm theo các tiêu chí</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7" name="TextBox 6">
            <a:extLst>
              <a:ext uri="{FF2B5EF4-FFF2-40B4-BE49-F238E27FC236}">
                <a16:creationId xmlns:a16="http://schemas.microsoft.com/office/drawing/2014/main" id="{F47EDC76-93E4-69B2-B3EB-FFBB9F9285CB}"/>
              </a:ext>
            </a:extLst>
          </p:cNvPr>
          <p:cNvSpPr txBox="1"/>
          <p:nvPr/>
        </p:nvSpPr>
        <p:spPr>
          <a:xfrm>
            <a:off x="6981026" y="5481231"/>
            <a:ext cx="4425773"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Nếu</a:t>
            </a:r>
            <a:r>
              <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không</a:t>
            </a:r>
            <a:r>
              <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đảm</a:t>
            </a:r>
            <a:r>
              <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bảo</a:t>
            </a:r>
            <a:r>
              <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theo</a:t>
            </a:r>
            <a:r>
              <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đúng</a:t>
            </a:r>
            <a:r>
              <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tiêu</a:t>
            </a:r>
            <a:r>
              <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chí</a:t>
            </a:r>
            <a:r>
              <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em</a:t>
            </a:r>
            <a:r>
              <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hãy</a:t>
            </a:r>
            <a:r>
              <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làm</a:t>
            </a:r>
            <a:r>
              <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lại</a:t>
            </a:r>
            <a:r>
              <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nhé</a:t>
            </a:r>
            <a:endPar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8" name="Rounded Rectangle 7"/>
          <p:cNvSpPr/>
          <p:nvPr/>
        </p:nvSpPr>
        <p:spPr>
          <a:xfrm>
            <a:off x="1184608" y="2248013"/>
            <a:ext cx="5496301" cy="3971882"/>
          </a:xfrm>
          <a:prstGeom prst="roundRect">
            <a:avLst/>
          </a:prstGeom>
          <a:solidFill>
            <a:srgbClr val="94D6F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1435903" y="2669065"/>
            <a:ext cx="5072473" cy="830997"/>
          </a:xfrm>
          <a:prstGeom prst="rect">
            <a:avLst/>
          </a:prstGeom>
          <a:noFill/>
        </p:spPr>
        <p:txBody>
          <a:bodyPr wrap="square" rtlCol="0">
            <a:spAutoFit/>
          </a:bodyPr>
          <a:lstStyle/>
          <a:p>
            <a:pPr lvl="0">
              <a:defRPr/>
            </a:pPr>
            <a:r>
              <a:rPr lang="vi-VN" altLang="zh-CN" sz="2400">
                <a:solidFill>
                  <a:srgbClr val="002060"/>
                </a:solidFill>
                <a:latin typeface="Roboto" panose="02000000000000000000" pitchFamily="2" charset="0"/>
                <a:ea typeface="Roboto" panose="02000000000000000000" pitchFamily="2" charset="0"/>
              </a:rPr>
              <a:t>Thể hiện rõ sự chuyển thể của nước trong tự nhiên</a:t>
            </a:r>
            <a:r>
              <a:rPr lang="en-US" altLang="zh-CN" sz="2400">
                <a:solidFill>
                  <a:srgbClr val="002060"/>
                </a:solidFill>
                <a:latin typeface="Roboto" panose="02000000000000000000" pitchFamily="2" charset="0"/>
                <a:ea typeface="Roboto" panose="02000000000000000000" pitchFamily="2" charset="0"/>
              </a:rPr>
              <a:t>.</a:t>
            </a:r>
            <a:endParaRPr lang="vi-VN" altLang="zh-CN" sz="2400">
              <a:solidFill>
                <a:srgbClr val="002060"/>
              </a:solidFill>
              <a:latin typeface="Roboto" panose="02000000000000000000" pitchFamily="2" charset="0"/>
              <a:ea typeface="Roboto" panose="02000000000000000000" pitchFamily="2" charset="0"/>
            </a:endParaRPr>
          </a:p>
        </p:txBody>
      </p:sp>
      <p:sp>
        <p:nvSpPr>
          <p:cNvPr id="10" name="TextBox 9"/>
          <p:cNvSpPr txBox="1"/>
          <p:nvPr/>
        </p:nvSpPr>
        <p:spPr>
          <a:xfrm>
            <a:off x="1450112" y="4856068"/>
            <a:ext cx="4235941"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Vật liệu dễ kiếm, dễ sử dụng</a:t>
            </a:r>
            <a:r>
              <a:rPr lang="en-US" altLang="zh-CN" sz="2400">
                <a:solidFill>
                  <a:srgbClr val="002060"/>
                </a:solidFill>
                <a:latin typeface="Roboto" panose="02000000000000000000" pitchFamily="2" charset="0"/>
                <a:ea typeface="Roboto" panose="02000000000000000000" pitchFamily="2" charset="0"/>
              </a:rPr>
              <a:t>.</a:t>
            </a:r>
            <a:endParaRPr lang="en-US" altLang="zh-CN" sz="2400" dirty="0">
              <a:solidFill>
                <a:srgbClr val="002060"/>
              </a:solidFill>
              <a:latin typeface="Roboto" panose="02000000000000000000" pitchFamily="2" charset="0"/>
              <a:ea typeface="Roboto" panose="02000000000000000000" pitchFamily="2" charset="0"/>
            </a:endParaRPr>
          </a:p>
        </p:txBody>
      </p:sp>
      <p:sp>
        <p:nvSpPr>
          <p:cNvPr id="11" name="TextBox 10"/>
          <p:cNvSpPr txBox="1"/>
          <p:nvPr/>
        </p:nvSpPr>
        <p:spPr>
          <a:xfrm>
            <a:off x="1435903" y="3668727"/>
            <a:ext cx="4993713" cy="830997"/>
          </a:xfrm>
          <a:prstGeom prst="rect">
            <a:avLst/>
          </a:prstGeom>
          <a:noFill/>
        </p:spPr>
        <p:txBody>
          <a:bodyPr wrap="square" rtlCol="0">
            <a:spAutoFit/>
          </a:bodyPr>
          <a:lstStyle/>
          <a:p>
            <a:pPr lvl="0">
              <a:defRPr/>
            </a:pPr>
            <a:r>
              <a:rPr lang="vi-VN" altLang="zh-CN" sz="2400">
                <a:solidFill>
                  <a:srgbClr val="002060"/>
                </a:solidFill>
                <a:latin typeface="Roboto" panose="02000000000000000000" pitchFamily="2" charset="0"/>
                <a:ea typeface="Roboto" panose="02000000000000000000" pitchFamily="2" charset="0"/>
              </a:rPr>
              <a:t>Chú thích đầy đủ, rõ ràng các quá trình chuyển thể của nước</a:t>
            </a:r>
            <a:r>
              <a:rPr lang="en-US" altLang="zh-CN" sz="2400">
                <a:solidFill>
                  <a:srgbClr val="002060"/>
                </a:solidFill>
                <a:latin typeface="Roboto" panose="02000000000000000000" pitchFamily="2" charset="0"/>
                <a:ea typeface="Roboto" panose="02000000000000000000" pitchFamily="2" charset="0"/>
              </a:rPr>
              <a:t>.</a:t>
            </a:r>
            <a:endParaRPr lang="vi-VN" altLang="zh-CN" sz="2400">
              <a:solidFill>
                <a:srgbClr val="00206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924727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par>
                                <p:cTn id="11" presetID="23"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7" grpId="0"/>
      <p:bldP spid="8" grpId="0" animBg="1"/>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7A1DD84-D651-C9D7-1D3D-549FE6D4D8FF}"/>
              </a:ext>
            </a:extLst>
          </p:cNvPr>
          <p:cNvSpPr txBox="1"/>
          <p:nvPr/>
        </p:nvSpPr>
        <p:spPr>
          <a:xfrm>
            <a:off x="1725621" y="2858646"/>
            <a:ext cx="8740758" cy="707886"/>
          </a:xfrm>
          <a:prstGeom prst="rect">
            <a:avLst/>
          </a:prstGeom>
          <a:noFill/>
        </p:spPr>
        <p:txBody>
          <a:bodyPr wrap="square" rtlCol="0">
            <a:spAutoFit/>
          </a:bodyPr>
          <a:lstStyle/>
          <a:p>
            <a:pPr lvl="0" algn="ctr">
              <a:defRPr/>
            </a:pPr>
            <a:r>
              <a:rPr lang="en-US" altLang="zh-CN" sz="4000" b="1" noProof="0">
                <a:solidFill>
                  <a:srgbClr val="002060"/>
                </a:solidFill>
                <a:latin typeface="Roboto" panose="02000000000000000000" pitchFamily="2" charset="0"/>
                <a:ea typeface="Roboto" panose="02000000000000000000" pitchFamily="2" charset="0"/>
              </a:rPr>
              <a:t>CHÚNG TA BẮT ĐẦU VÀO BÀI HỌC</a:t>
            </a:r>
            <a:endParaRPr kumimoji="0" lang="en-US" altLang="zh-CN" sz="40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323553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1727212" y="1656379"/>
            <a:ext cx="6158143" cy="369332"/>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Trưng bày và giới thiệu sản phẩm theo gợi ý</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0" name="TextBox 9">
            <a:extLst>
              <a:ext uri="{FF2B5EF4-FFF2-40B4-BE49-F238E27FC236}">
                <a16:creationId xmlns:a16="http://schemas.microsoft.com/office/drawing/2014/main" id="{F47EDC76-93E4-69B2-B3EB-FFBB9F9285CB}"/>
              </a:ext>
            </a:extLst>
          </p:cNvPr>
          <p:cNvSpPr txBox="1"/>
          <p:nvPr/>
        </p:nvSpPr>
        <p:spPr>
          <a:xfrm>
            <a:off x="6797415" y="3248489"/>
            <a:ext cx="4740029" cy="2154436"/>
          </a:xfrm>
          <a:prstGeom prst="rect">
            <a:avLst/>
          </a:prstGeom>
          <a:noFill/>
        </p:spPr>
        <p:txBody>
          <a:bodyPr wrap="square" lIns="0" tIns="0" rIns="0" bIns="0" rtlCol="0">
            <a:spAutoFit/>
          </a:bodyPr>
          <a:lstStyle/>
          <a:p>
            <a:pPr lvl="0" algn="just">
              <a:spcBef>
                <a:spcPts val="600"/>
              </a:spcBef>
              <a:spcAft>
                <a:spcPts val="600"/>
              </a:spcAft>
              <a:defRPr/>
            </a:pPr>
            <a:r>
              <a:rPr lang="vi-VN" sz="2400">
                <a:solidFill>
                  <a:srgbClr val="002060"/>
                </a:solidFill>
                <a:latin typeface="Roboto" panose="02000000000000000000" pitchFamily="2" charset="0"/>
                <a:ea typeface="Roboto" panose="02000000000000000000" pitchFamily="2" charset="0"/>
              </a:rPr>
              <a:t>Vòng tuần hoàn của nước trong tự nhiên thể hiện trên mô hình</a:t>
            </a:r>
          </a:p>
          <a:p>
            <a:pPr lvl="0" algn="just">
              <a:spcBef>
                <a:spcPts val="600"/>
              </a:spcBef>
              <a:spcAft>
                <a:spcPts val="600"/>
              </a:spcAft>
              <a:defRPr/>
            </a:pPr>
            <a:r>
              <a:rPr lang="vi-VN" sz="2400">
                <a:solidFill>
                  <a:srgbClr val="002060"/>
                </a:solidFill>
                <a:latin typeface="Roboto" panose="02000000000000000000" pitchFamily="2" charset="0"/>
                <a:ea typeface="Roboto" panose="02000000000000000000" pitchFamily="2" charset="0"/>
              </a:rPr>
              <a:t>Vật liệu sử dụng</a:t>
            </a:r>
          </a:p>
          <a:p>
            <a:pPr lvl="0" algn="just">
              <a:spcBef>
                <a:spcPts val="600"/>
              </a:spcBef>
              <a:spcAft>
                <a:spcPts val="600"/>
              </a:spcAft>
              <a:defRPr/>
            </a:pPr>
            <a:r>
              <a:rPr lang="vi-VN" sz="2400">
                <a:solidFill>
                  <a:srgbClr val="002060"/>
                </a:solidFill>
                <a:latin typeface="Roboto" panose="02000000000000000000" pitchFamily="2" charset="0"/>
                <a:ea typeface="Roboto" panose="02000000000000000000" pitchFamily="2" charset="0"/>
              </a:rPr>
              <a:t>Khó khăn và thuận lợi khi làm mô hình</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8" name="TextBox 7">
            <a:extLst>
              <a:ext uri="{FF2B5EF4-FFF2-40B4-BE49-F238E27FC236}">
                <a16:creationId xmlns:a16="http://schemas.microsoft.com/office/drawing/2014/main" id="{BBC14734-5778-091F-7F94-7BBC0B46EDB2}"/>
              </a:ext>
            </a:extLst>
          </p:cNvPr>
          <p:cNvSpPr txBox="1"/>
          <p:nvPr/>
        </p:nvSpPr>
        <p:spPr>
          <a:xfrm>
            <a:off x="1902331" y="330554"/>
            <a:ext cx="8747739" cy="1077218"/>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TRƯNG BÀY VÀ GIỚI THIỆU MÔ HÌNH VÒNG TUẦN HOÀN CỦA NƯỚC TRONG TỰ NHIÊN</a:t>
            </a:r>
            <a:endParaRPr lang="vi-VN" altLang="zh-CN" sz="3200" b="1" dirty="0">
              <a:solidFill>
                <a:srgbClr val="002060"/>
              </a:solidFill>
              <a:latin typeface="Roboto" panose="02000000000000000000" pitchFamily="2" charset="0"/>
              <a:ea typeface="Roboto" panose="02000000000000000000" pitchFamily="2" charset="0"/>
            </a:endParaRPr>
          </a:p>
        </p:txBody>
      </p:sp>
      <p:pic>
        <p:nvPicPr>
          <p:cNvPr id="4" name="Picture 3">
            <a:extLst>
              <a:ext uri="{FF2B5EF4-FFF2-40B4-BE49-F238E27FC236}">
                <a16:creationId xmlns:a16="http://schemas.microsoft.com/office/drawing/2014/main" id="{14256367-70AC-9467-A42D-4CF86964BD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0253" y="2480771"/>
            <a:ext cx="5544260" cy="3689872"/>
          </a:xfrm>
          <a:prstGeom prst="roundRect">
            <a:avLst>
              <a:gd name="adj" fmla="val 11279"/>
            </a:avLst>
          </a:prstGeom>
          <a:effectLst>
            <a:outerShdw blurRad="63500" sx="102000" sy="102000" algn="ctr" rotWithShape="0">
              <a:prstClr val="black">
                <a:alpha val="40000"/>
              </a:prstClr>
            </a:outerShdw>
          </a:effectLst>
        </p:spPr>
      </p:pic>
      <p:sp>
        <p:nvSpPr>
          <p:cNvPr id="9" name="TextBox 8">
            <a:extLst>
              <a:ext uri="{FF2B5EF4-FFF2-40B4-BE49-F238E27FC236}">
                <a16:creationId xmlns:a16="http://schemas.microsoft.com/office/drawing/2014/main" id="{873BC535-526F-492F-81E4-EF9036E630A4}"/>
              </a:ext>
            </a:extLst>
          </p:cNvPr>
          <p:cNvSpPr txBox="1"/>
          <p:nvPr/>
        </p:nvSpPr>
        <p:spPr>
          <a:xfrm>
            <a:off x="6995200" y="2439860"/>
            <a:ext cx="3649020" cy="369332"/>
          </a:xfrm>
          <a:prstGeom prst="rect">
            <a:avLst/>
          </a:prstGeom>
          <a:noFill/>
        </p:spPr>
        <p:txBody>
          <a:bodyPr wrap="square" lIns="0" tIns="0" rIns="0" bIns="0" rtlCol="0">
            <a:spAutoFit/>
          </a:bodyPr>
          <a:lstStyle/>
          <a:p>
            <a:pPr lvl="0" algn="just">
              <a:defRPr/>
            </a:pPr>
            <a:r>
              <a:rPr lang="en-US" sz="2400" dirty="0" err="1">
                <a:solidFill>
                  <a:srgbClr val="002060"/>
                </a:solidFill>
                <a:latin typeface="Roboto" panose="02000000000000000000" pitchFamily="2" charset="0"/>
                <a:ea typeface="Roboto" panose="02000000000000000000" pitchFamily="2" charset="0"/>
              </a:rPr>
              <a:t>Các</a:t>
            </a:r>
            <a:r>
              <a:rPr lang="en-US" sz="2400" dirty="0">
                <a:solidFill>
                  <a:srgbClr val="002060"/>
                </a:solidFill>
                <a:latin typeface="Roboto" panose="02000000000000000000" pitchFamily="2" charset="0"/>
                <a:ea typeface="Roboto" panose="02000000000000000000" pitchFamily="2" charset="0"/>
              </a:rPr>
              <a:t> </a:t>
            </a:r>
            <a:r>
              <a:rPr lang="en-US" sz="2400" dirty="0" err="1">
                <a:solidFill>
                  <a:srgbClr val="002060"/>
                </a:solidFill>
                <a:latin typeface="Roboto" panose="02000000000000000000" pitchFamily="2" charset="0"/>
                <a:ea typeface="Roboto" panose="02000000000000000000" pitchFamily="2" charset="0"/>
              </a:rPr>
              <a:t>em</a:t>
            </a:r>
            <a:r>
              <a:rPr lang="en-US" sz="2400" dirty="0">
                <a:solidFill>
                  <a:srgbClr val="002060"/>
                </a:solidFill>
                <a:latin typeface="Roboto" panose="02000000000000000000" pitchFamily="2" charset="0"/>
                <a:ea typeface="Roboto" panose="02000000000000000000" pitchFamily="2" charset="0"/>
              </a:rPr>
              <a:t> </a:t>
            </a:r>
            <a:r>
              <a:rPr lang="en-US" sz="2400" dirty="0" err="1">
                <a:solidFill>
                  <a:srgbClr val="002060"/>
                </a:solidFill>
                <a:latin typeface="Roboto" panose="02000000000000000000" pitchFamily="2" charset="0"/>
                <a:ea typeface="Roboto" panose="02000000000000000000" pitchFamily="2" charset="0"/>
              </a:rPr>
              <a:t>hãy</a:t>
            </a:r>
            <a:r>
              <a:rPr lang="en-US" sz="2400" dirty="0">
                <a:solidFill>
                  <a:srgbClr val="002060"/>
                </a:solidFill>
                <a:latin typeface="Roboto" panose="02000000000000000000" pitchFamily="2" charset="0"/>
                <a:ea typeface="Roboto" panose="02000000000000000000" pitchFamily="2" charset="0"/>
              </a:rPr>
              <a:t> </a:t>
            </a:r>
            <a:r>
              <a:rPr lang="en-US" sz="2400" dirty="0" err="1">
                <a:solidFill>
                  <a:srgbClr val="002060"/>
                </a:solidFill>
                <a:latin typeface="Roboto" panose="02000000000000000000" pitchFamily="2" charset="0"/>
                <a:ea typeface="Roboto" panose="02000000000000000000" pitchFamily="2" charset="0"/>
              </a:rPr>
              <a:t>giới</a:t>
            </a:r>
            <a:r>
              <a:rPr lang="en-US" sz="2400" dirty="0">
                <a:solidFill>
                  <a:srgbClr val="002060"/>
                </a:solidFill>
                <a:latin typeface="Roboto" panose="02000000000000000000" pitchFamily="2" charset="0"/>
                <a:ea typeface="Roboto" panose="02000000000000000000" pitchFamily="2" charset="0"/>
              </a:rPr>
              <a:t> </a:t>
            </a:r>
            <a:r>
              <a:rPr lang="en-US" sz="2400" dirty="0" err="1">
                <a:solidFill>
                  <a:srgbClr val="002060"/>
                </a:solidFill>
                <a:latin typeface="Roboto" panose="02000000000000000000" pitchFamily="2" charset="0"/>
                <a:ea typeface="Roboto" panose="02000000000000000000" pitchFamily="2" charset="0"/>
              </a:rPr>
              <a:t>thiệu</a:t>
            </a:r>
            <a:r>
              <a:rPr lang="en-US" sz="2400" dirty="0">
                <a:solidFill>
                  <a:srgbClr val="002060"/>
                </a:solidFill>
                <a:latin typeface="Roboto" panose="02000000000000000000" pitchFamily="2" charset="0"/>
                <a:ea typeface="Roboto" panose="02000000000000000000" pitchFamily="2" charset="0"/>
              </a:rPr>
              <a:t> </a:t>
            </a:r>
            <a:r>
              <a:rPr lang="en-US" sz="2400" dirty="0" err="1">
                <a:solidFill>
                  <a:srgbClr val="002060"/>
                </a:solidFill>
                <a:latin typeface="Roboto" panose="02000000000000000000" pitchFamily="2" charset="0"/>
                <a:ea typeface="Roboto" panose="02000000000000000000" pitchFamily="2" charset="0"/>
              </a:rPr>
              <a:t>về</a:t>
            </a:r>
            <a:r>
              <a:rPr lang="en-US" sz="2400" dirty="0">
                <a:solidFill>
                  <a:srgbClr val="002060"/>
                </a:solidFill>
                <a:latin typeface="Roboto" panose="02000000000000000000" pitchFamily="2" charset="0"/>
                <a:ea typeface="Roboto" panose="02000000000000000000" pitchFamily="2" charset="0"/>
              </a:rPr>
              <a:t>:</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2591732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BC14734-5778-091F-7F94-7BBC0B46EDB2}"/>
              </a:ext>
            </a:extLst>
          </p:cNvPr>
          <p:cNvSpPr txBox="1"/>
          <p:nvPr/>
        </p:nvSpPr>
        <p:spPr>
          <a:xfrm>
            <a:off x="1955168" y="2100784"/>
            <a:ext cx="8318384" cy="2123658"/>
          </a:xfrm>
          <a:prstGeom prst="rect">
            <a:avLst/>
          </a:prstGeom>
          <a:noFill/>
        </p:spPr>
        <p:txBody>
          <a:bodyPr wrap="square" rtlCol="0">
            <a:spAutoFit/>
          </a:bodyPr>
          <a:lstStyle/>
          <a:p>
            <a:pPr lvl="0" algn="ctr">
              <a:defRPr/>
            </a:pPr>
            <a:r>
              <a:rPr lang="vi-VN" altLang="zh-CN" sz="4400" b="1">
                <a:solidFill>
                  <a:srgbClr val="002060"/>
                </a:solidFill>
                <a:latin typeface="Roboto" panose="02000000000000000000" pitchFamily="2" charset="0"/>
                <a:ea typeface="Roboto" panose="02000000000000000000" pitchFamily="2" charset="0"/>
              </a:rPr>
              <a:t>SỬ DỤNG MÔ HÌNH VỪA LÀM, GIẢI THÍCH CHO BẠN VỀ HIỆN TƯỢNG XẢY RA MƯA</a:t>
            </a:r>
            <a:endParaRPr lang="vi-VN" altLang="zh-CN" sz="4400" b="1" dirty="0">
              <a:solidFill>
                <a:srgbClr val="00206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51658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71028BF-4394-59CC-577D-5A0DC1AF07B2}"/>
              </a:ext>
            </a:extLst>
          </p:cNvPr>
          <p:cNvPicPr>
            <a:picLocks noChangeAspect="1"/>
          </p:cNvPicPr>
          <p:nvPr/>
        </p:nvPicPr>
        <p:blipFill>
          <a:blip r:embed="rId4"/>
          <a:stretch>
            <a:fillRect/>
          </a:stretch>
        </p:blipFill>
        <p:spPr>
          <a:xfrm>
            <a:off x="1738607" y="1588214"/>
            <a:ext cx="8469234" cy="5269785"/>
          </a:xfrm>
          <a:prstGeom prst="rect">
            <a:avLst/>
          </a:prstGeom>
          <a:effectLst>
            <a:outerShdw blurRad="63500" sx="102000" sy="102000" algn="ctr" rotWithShape="0">
              <a:prstClr val="black">
                <a:alpha val="40000"/>
              </a:prstClr>
            </a:outerShdw>
          </a:effectLst>
        </p:spPr>
      </p:pic>
      <p:sp>
        <p:nvSpPr>
          <p:cNvPr id="3" name="TextBox 2"/>
          <p:cNvSpPr txBox="1"/>
          <p:nvPr/>
        </p:nvSpPr>
        <p:spPr>
          <a:xfrm>
            <a:off x="3644929" y="624225"/>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ĐÁNH GIÁ SẢN PHẨM</a:t>
            </a:r>
            <a:endPar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6" name="TextBox 5">
            <a:extLst>
              <a:ext uri="{FF2B5EF4-FFF2-40B4-BE49-F238E27FC236}">
                <a16:creationId xmlns:a16="http://schemas.microsoft.com/office/drawing/2014/main" id="{F47EDC76-93E4-69B2-B3EB-FFBB9F9285CB}"/>
              </a:ext>
            </a:extLst>
          </p:cNvPr>
          <p:cNvSpPr txBox="1"/>
          <p:nvPr/>
        </p:nvSpPr>
        <p:spPr>
          <a:xfrm>
            <a:off x="6679784" y="1657458"/>
            <a:ext cx="2545723"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de-DE"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Thực hiện đánh giá bằng hình dán</a:t>
            </a:r>
            <a:endParaRPr kumimoji="0" lang="en-US" sz="28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8" name="Picture 7"/>
          <p:cNvPicPr>
            <a:picLocks noChangeAspect="1"/>
          </p:cNvPicPr>
          <p:nvPr/>
        </p:nvPicPr>
        <p:blipFill rotWithShape="1">
          <a:blip r:embed="rId5"/>
          <a:srcRect l="6827" t="7035" r="5654" b="3542"/>
          <a:stretch/>
        </p:blipFill>
        <p:spPr>
          <a:xfrm>
            <a:off x="6245486" y="3758465"/>
            <a:ext cx="868595" cy="868595"/>
          </a:xfrm>
          <a:prstGeom prst="ellipse">
            <a:avLst/>
          </a:prstGeom>
        </p:spPr>
      </p:pic>
      <p:pic>
        <p:nvPicPr>
          <p:cNvPr id="9" name="Picture 8"/>
          <p:cNvPicPr>
            <a:picLocks noChangeAspect="1"/>
          </p:cNvPicPr>
          <p:nvPr/>
        </p:nvPicPr>
        <p:blipFill rotWithShape="1">
          <a:blip r:embed="rId6"/>
          <a:srcRect l="9571" t="6413" r="10420" b="6660"/>
          <a:stretch/>
        </p:blipFill>
        <p:spPr>
          <a:xfrm>
            <a:off x="7528178" y="4714520"/>
            <a:ext cx="848933" cy="848933"/>
          </a:xfrm>
          <a:prstGeom prst="ellipse">
            <a:avLst/>
          </a:prstGeom>
        </p:spPr>
      </p:pic>
      <p:pic>
        <p:nvPicPr>
          <p:cNvPr id="13" name="Picture 12"/>
          <p:cNvPicPr>
            <a:picLocks noChangeAspect="1"/>
          </p:cNvPicPr>
          <p:nvPr/>
        </p:nvPicPr>
        <p:blipFill rotWithShape="1">
          <a:blip r:embed="rId7"/>
          <a:srcRect l="5642" t="6399" r="6278" b="6897"/>
          <a:stretch/>
        </p:blipFill>
        <p:spPr>
          <a:xfrm>
            <a:off x="8786108" y="5684017"/>
            <a:ext cx="878797" cy="878797"/>
          </a:xfrm>
          <a:prstGeom prst="ellipse">
            <a:avLst/>
          </a:prstGeom>
        </p:spPr>
      </p:pic>
      <p:sp>
        <p:nvSpPr>
          <p:cNvPr id="12" name="TextBox 11"/>
          <p:cNvSpPr txBox="1"/>
          <p:nvPr/>
        </p:nvSpPr>
        <p:spPr>
          <a:xfrm>
            <a:off x="2538221" y="3783811"/>
            <a:ext cx="3453788" cy="646331"/>
          </a:xfrm>
          <a:prstGeom prst="rect">
            <a:avLst/>
          </a:prstGeom>
          <a:noFill/>
        </p:spPr>
        <p:txBody>
          <a:bodyPr wrap="square" rtlCol="0">
            <a:spAutoFit/>
          </a:bodyPr>
          <a:lstStyle/>
          <a:p>
            <a:pPr lvl="0">
              <a:defRPr/>
            </a:pPr>
            <a:r>
              <a:rPr lang="vi-VN" altLang="zh-CN">
                <a:solidFill>
                  <a:srgbClr val="002060"/>
                </a:solidFill>
                <a:latin typeface="Roboto" panose="02000000000000000000" pitchFamily="2" charset="0"/>
                <a:ea typeface="Roboto" panose="02000000000000000000" pitchFamily="2" charset="0"/>
              </a:rPr>
              <a:t>Thể hiện rõ sự chuyển thể của nước trong tự nhiên</a:t>
            </a:r>
            <a:r>
              <a:rPr lang="en-US" altLang="zh-CN">
                <a:solidFill>
                  <a:srgbClr val="002060"/>
                </a:solidFill>
                <a:latin typeface="Roboto" panose="02000000000000000000" pitchFamily="2" charset="0"/>
                <a:ea typeface="Roboto" panose="02000000000000000000" pitchFamily="2" charset="0"/>
              </a:rPr>
              <a:t>.</a:t>
            </a:r>
            <a:endParaRPr lang="vi-VN" altLang="zh-CN">
              <a:solidFill>
                <a:srgbClr val="002060"/>
              </a:solidFill>
              <a:latin typeface="Roboto" panose="02000000000000000000" pitchFamily="2" charset="0"/>
              <a:ea typeface="Roboto" panose="02000000000000000000" pitchFamily="2" charset="0"/>
            </a:endParaRPr>
          </a:p>
        </p:txBody>
      </p:sp>
      <p:sp>
        <p:nvSpPr>
          <p:cNvPr id="14" name="TextBox 13"/>
          <p:cNvSpPr txBox="1"/>
          <p:nvPr/>
        </p:nvSpPr>
        <p:spPr>
          <a:xfrm>
            <a:off x="2624616" y="5938750"/>
            <a:ext cx="3303828" cy="369332"/>
          </a:xfrm>
          <a:prstGeom prst="rect">
            <a:avLst/>
          </a:prstGeom>
          <a:noFill/>
        </p:spPr>
        <p:txBody>
          <a:bodyPr wrap="square" rtlCol="0">
            <a:spAutoFit/>
          </a:bodyPr>
          <a:lstStyle/>
          <a:p>
            <a:pPr lvl="0" algn="just">
              <a:defRPr/>
            </a:pPr>
            <a:r>
              <a:rPr lang="vi-VN" altLang="zh-CN">
                <a:solidFill>
                  <a:srgbClr val="002060"/>
                </a:solidFill>
                <a:latin typeface="Roboto" panose="02000000000000000000" pitchFamily="2" charset="0"/>
                <a:ea typeface="Roboto" panose="02000000000000000000" pitchFamily="2" charset="0"/>
              </a:rPr>
              <a:t>Vật liệu dễ kiếm, dễ sử dụng</a:t>
            </a:r>
            <a:r>
              <a:rPr lang="en-US" altLang="zh-CN">
                <a:solidFill>
                  <a:srgbClr val="002060"/>
                </a:solidFill>
                <a:latin typeface="Roboto" panose="02000000000000000000" pitchFamily="2" charset="0"/>
                <a:ea typeface="Roboto" panose="02000000000000000000" pitchFamily="2" charset="0"/>
              </a:rPr>
              <a:t>.</a:t>
            </a:r>
            <a:endParaRPr lang="en-US" altLang="zh-CN" dirty="0">
              <a:solidFill>
                <a:srgbClr val="002060"/>
              </a:solidFill>
              <a:latin typeface="Roboto" panose="02000000000000000000" pitchFamily="2" charset="0"/>
              <a:ea typeface="Roboto" panose="02000000000000000000" pitchFamily="2" charset="0"/>
            </a:endParaRPr>
          </a:p>
        </p:txBody>
      </p:sp>
      <p:sp>
        <p:nvSpPr>
          <p:cNvPr id="15" name="TextBox 14"/>
          <p:cNvSpPr txBox="1"/>
          <p:nvPr/>
        </p:nvSpPr>
        <p:spPr>
          <a:xfrm>
            <a:off x="2647114" y="4742502"/>
            <a:ext cx="3258833" cy="646331"/>
          </a:xfrm>
          <a:prstGeom prst="rect">
            <a:avLst/>
          </a:prstGeom>
          <a:noFill/>
        </p:spPr>
        <p:txBody>
          <a:bodyPr wrap="square" rtlCol="0">
            <a:spAutoFit/>
          </a:bodyPr>
          <a:lstStyle/>
          <a:p>
            <a:pPr lvl="0">
              <a:defRPr/>
            </a:pPr>
            <a:r>
              <a:rPr lang="vi-VN" altLang="zh-CN">
                <a:solidFill>
                  <a:srgbClr val="002060"/>
                </a:solidFill>
                <a:latin typeface="Roboto" panose="02000000000000000000" pitchFamily="2" charset="0"/>
                <a:ea typeface="Roboto" panose="02000000000000000000" pitchFamily="2" charset="0"/>
              </a:rPr>
              <a:t>Chú thích đầy đủ, rõ ràng các quá trình chuyển thể của nước</a:t>
            </a:r>
            <a:r>
              <a:rPr lang="en-US" altLang="zh-CN">
                <a:solidFill>
                  <a:srgbClr val="002060"/>
                </a:solidFill>
                <a:latin typeface="Roboto" panose="02000000000000000000" pitchFamily="2" charset="0"/>
                <a:ea typeface="Roboto" panose="02000000000000000000" pitchFamily="2" charset="0"/>
              </a:rPr>
              <a:t>.</a:t>
            </a:r>
            <a:endParaRPr lang="vi-VN" altLang="zh-CN">
              <a:solidFill>
                <a:srgbClr val="00206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542671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childTnLst>
                                </p:cTn>
                              </p:par>
                              <p:par>
                                <p:cTn id="12" presetID="14" presetClass="entr" presetSubtype="1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circle(in)">
                                      <p:cBhvr>
                                        <p:cTn id="28" dur="20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ircle(in)">
                                      <p:cBhvr>
                                        <p:cTn id="33" dur="2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circle(in)">
                                      <p:cBhvr>
                                        <p:cTn id="38"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12" grpId="0"/>
      <p:bldP spid="14"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23034" y="2522362"/>
            <a:ext cx="2398474" cy="392980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3476645" y="3170284"/>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a:t>
            </a:r>
            <a:r>
              <a:rPr kumimoji="0" lang="en-US" sz="4800" b="1" i="0" u="none" strike="noStrike" kern="1200" cap="none" spc="0" normalizeH="0" noProof="0">
                <a:ln>
                  <a:noFill/>
                </a:ln>
                <a:solidFill>
                  <a:srgbClr val="002060"/>
                </a:solidFill>
                <a:effectLst/>
                <a:uLnTx/>
                <a:uFillTx/>
                <a:latin typeface="Roboto Black" panose="02000000000000000000" pitchFamily="2" charset="0"/>
                <a:ea typeface="Roboto Black" panose="02000000000000000000" pitchFamily="2" charset="0"/>
                <a:cs typeface="+mn-cs"/>
              </a:rPr>
              <a:t>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Tree>
    <p:extLst>
      <p:ext uri="{BB962C8B-B14F-4D97-AF65-F5344CB8AC3E}">
        <p14:creationId xmlns:p14="http://schemas.microsoft.com/office/powerpoint/2010/main" val="1925825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4" presetClass="emph" presetSubtype="0" fill="hold" grpId="1" nodeType="clickEffect">
                                  <p:stCondLst>
                                    <p:cond delay="0"/>
                                  </p:stCondLst>
                                  <p:iterate type="lt">
                                    <p:tmPct val="10000"/>
                                  </p:iterate>
                                  <p:childTnLst>
                                    <p:animMotion origin="layout" path="M 0.0 0.0 L 0.0 -0.07213" pathEditMode="relative" ptsTypes="">
                                      <p:cBhvr>
                                        <p:cTn id="21" dur="250" accel="50000" decel="50000" autoRev="1" fill="hold">
                                          <p:stCondLst>
                                            <p:cond delay="0"/>
                                          </p:stCondLst>
                                        </p:cTn>
                                        <p:tgtEl>
                                          <p:spTgt spid="5"/>
                                        </p:tgtEl>
                                        <p:attrNameLst>
                                          <p:attrName>ppt_x</p:attrName>
                                          <p:attrName>ppt_y</p:attrName>
                                        </p:attrNameLst>
                                      </p:cBhvr>
                                    </p:animMotion>
                                    <p:animRot by="1500000">
                                      <p:cBhvr>
                                        <p:cTn id="22" dur="125" fill="hold">
                                          <p:stCondLst>
                                            <p:cond delay="0"/>
                                          </p:stCondLst>
                                        </p:cTn>
                                        <p:tgtEl>
                                          <p:spTgt spid="5"/>
                                        </p:tgtEl>
                                        <p:attrNameLst>
                                          <p:attrName>r</p:attrName>
                                        </p:attrNameLst>
                                      </p:cBhvr>
                                    </p:animRot>
                                    <p:animRot by="-1500000">
                                      <p:cBhvr>
                                        <p:cTn id="23" dur="125" fill="hold">
                                          <p:stCondLst>
                                            <p:cond delay="125"/>
                                          </p:stCondLst>
                                        </p:cTn>
                                        <p:tgtEl>
                                          <p:spTgt spid="5"/>
                                        </p:tgtEl>
                                        <p:attrNameLst>
                                          <p:attrName>r</p:attrName>
                                        </p:attrNameLst>
                                      </p:cBhvr>
                                    </p:animRot>
                                    <p:animRot by="-1500000">
                                      <p:cBhvr>
                                        <p:cTn id="24" dur="125" fill="hold">
                                          <p:stCondLst>
                                            <p:cond delay="250"/>
                                          </p:stCondLst>
                                        </p:cTn>
                                        <p:tgtEl>
                                          <p:spTgt spid="5"/>
                                        </p:tgtEl>
                                        <p:attrNameLst>
                                          <p:attrName>r</p:attrName>
                                        </p:attrNameLst>
                                      </p:cBhvr>
                                    </p:animRot>
                                    <p:animRot by="1500000">
                                      <p:cBhvr>
                                        <p:cTn id="25" dur="125" fill="hold">
                                          <p:stCondLst>
                                            <p:cond delay="375"/>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7" name="TextBox 116"/>
          <p:cNvSpPr txBox="1"/>
          <p:nvPr/>
        </p:nvSpPr>
        <p:spPr>
          <a:xfrm>
            <a:off x="3300120" y="666048"/>
            <a:ext cx="5726922"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NƯỚC </a:t>
            </a:r>
            <a:r>
              <a:rPr lang="en-US" altLang="zh-CN" sz="3200" b="1" dirty="0">
                <a:solidFill>
                  <a:srgbClr val="002060"/>
                </a:solidFill>
                <a:latin typeface="Roboto" panose="02000000000000000000" pitchFamily="2" charset="0"/>
                <a:ea typeface="Roboto" panose="02000000000000000000" pitchFamily="2" charset="0"/>
              </a:rPr>
              <a:t>TRONG CUỘC SỐNG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3" name="vòng tuần hoàn của nước">
            <a:hlinkClick r:id="" action="ppaction://media"/>
            <a:extLst>
              <a:ext uri="{FF2B5EF4-FFF2-40B4-BE49-F238E27FC236}">
                <a16:creationId xmlns:a16="http://schemas.microsoft.com/office/drawing/2014/main" id="{38C8E5A9-9273-BA47-3733-C2E65297B111}"/>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513311" y="1469105"/>
            <a:ext cx="7792459" cy="4383258"/>
          </a:xfrm>
          <a:prstGeom prst="rect">
            <a:avLst/>
          </a:prstGeom>
        </p:spPr>
      </p:pic>
    </p:spTree>
    <p:extLst>
      <p:ext uri="{BB962C8B-B14F-4D97-AF65-F5344CB8AC3E}">
        <p14:creationId xmlns:p14="http://schemas.microsoft.com/office/powerpoint/2010/main" val="3338488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6402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3"/>
                </p:tgtEl>
              </p:cMediaNode>
            </p:video>
            <p:seq concurrent="1" nextAc="seek">
              <p:cTn id="13" restart="whenNotActive" fill="hold" evtFilter="cancelBubble" nodeType="interactiveSeq">
                <p:stCondLst>
                  <p:cond evt="onClick" delay="0">
                    <p:tgtEl>
                      <p:spTgt spid="3"/>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3"/>
                                        </p:tgtEl>
                                      </p:cBhvr>
                                    </p:cmd>
                                  </p:childTnLst>
                                </p:cTn>
                              </p:par>
                            </p:childTnLst>
                          </p:cTn>
                        </p:par>
                      </p:childTnLst>
                    </p:cTn>
                  </p:par>
                </p:childTnLst>
              </p:cTn>
              <p:nextCondLst>
                <p:cond evt="onClick" delay="0">
                  <p:tgtEl>
                    <p:spTgt spid="3"/>
                  </p:tgtEl>
                </p:cond>
              </p:nextCondLst>
            </p:seq>
          </p:childTnLst>
        </p:cTn>
      </p:par>
    </p:tnLst>
    <p:bldLst>
      <p:bldP spid="11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7" name="TextBox 116"/>
          <p:cNvSpPr txBox="1"/>
          <p:nvPr/>
        </p:nvSpPr>
        <p:spPr>
          <a:xfrm>
            <a:off x="2377041" y="340010"/>
            <a:ext cx="8666364"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CHIA SẺ VÍ DỤ VỀ NƯỚC </a:t>
            </a:r>
            <a:r>
              <a:rPr lang="en-US" altLang="zh-CN" sz="3200" b="1" dirty="0">
                <a:solidFill>
                  <a:srgbClr val="002060"/>
                </a:solidFill>
                <a:latin typeface="Roboto" panose="02000000000000000000" pitchFamily="2" charset="0"/>
                <a:ea typeface="Roboto" panose="02000000000000000000" pitchFamily="2" charset="0"/>
              </a:rPr>
              <a:t>TRONG CUỘC SỐNG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 name="Rectangle: Rounded Corners 10">
            <a:extLst>
              <a:ext uri="{FF2B5EF4-FFF2-40B4-BE49-F238E27FC236}">
                <a16:creationId xmlns:a16="http://schemas.microsoft.com/office/drawing/2014/main" id="{D8F1364A-1A17-7B63-58D7-2740B4809FF5}"/>
              </a:ext>
            </a:extLst>
          </p:cNvPr>
          <p:cNvSpPr/>
          <p:nvPr/>
        </p:nvSpPr>
        <p:spPr>
          <a:xfrm>
            <a:off x="2377041" y="4258911"/>
            <a:ext cx="2950333" cy="2353686"/>
          </a:xfrm>
          <a:prstGeom prst="roundRect">
            <a:avLst/>
          </a:prstGeom>
          <a:blipFill dpi="0" rotWithShape="1">
            <a:blip r:embed="rId4" cstate="hqprint">
              <a:extLs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BCAD6F12-3176-868E-6985-39C90C811A9E}"/>
              </a:ext>
            </a:extLst>
          </p:cNvPr>
          <p:cNvSpPr/>
          <p:nvPr/>
        </p:nvSpPr>
        <p:spPr>
          <a:xfrm>
            <a:off x="6703059" y="4258911"/>
            <a:ext cx="2957776" cy="2353686"/>
          </a:xfrm>
          <a:prstGeom prst="roundRect">
            <a:avLst/>
          </a:prstGeom>
          <a:blipFill dpi="0" rotWithShape="1">
            <a:blip r:embed="rId5" cstate="hqprint">
              <a:extLs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16FA4302-6B47-2956-4E5B-F4E32487E627}"/>
              </a:ext>
            </a:extLst>
          </p:cNvPr>
          <p:cNvSpPr/>
          <p:nvPr/>
        </p:nvSpPr>
        <p:spPr>
          <a:xfrm>
            <a:off x="2377041" y="1575072"/>
            <a:ext cx="2851620" cy="2228740"/>
          </a:xfrm>
          <a:prstGeom prst="roundRect">
            <a:avLst/>
          </a:prstGeom>
          <a:blipFill dpi="0" rotWithShape="1">
            <a:blip r:embed="rId6" cstate="hqprint">
              <a:extLs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1C4189A5-CBCA-04D4-A9BC-76EC4469D1FB}"/>
              </a:ext>
            </a:extLst>
          </p:cNvPr>
          <p:cNvSpPr/>
          <p:nvPr/>
        </p:nvSpPr>
        <p:spPr>
          <a:xfrm>
            <a:off x="6809215" y="1575072"/>
            <a:ext cx="2851620" cy="2228740"/>
          </a:xfrm>
          <a:prstGeom prst="roundRect">
            <a:avLst/>
          </a:prstGeom>
          <a:blipFill dpi="0" rotWithShape="1">
            <a:blip r:embed="rId7">
              <a:extLs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189D102D-4CF5-542F-C012-4EC55EE55728}"/>
              </a:ext>
            </a:extLst>
          </p:cNvPr>
          <p:cNvSpPr txBox="1"/>
          <p:nvPr/>
        </p:nvSpPr>
        <p:spPr>
          <a:xfrm>
            <a:off x="534970" y="2452314"/>
            <a:ext cx="1761435"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Mưa</a:t>
            </a:r>
          </a:p>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(Dạng</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rPr>
              <a:t> lỏng)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3B87AB34-486F-8B4B-4098-D5E953157395}"/>
              </a:ext>
            </a:extLst>
          </p:cNvPr>
          <p:cNvSpPr txBox="1"/>
          <p:nvPr/>
        </p:nvSpPr>
        <p:spPr>
          <a:xfrm>
            <a:off x="9660835" y="2458609"/>
            <a:ext cx="1918252" cy="1569660"/>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Hơi nước/nước (Dạng khí/ lỏng)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7" name="TextBox 16">
            <a:extLst>
              <a:ext uri="{FF2B5EF4-FFF2-40B4-BE49-F238E27FC236}">
                <a16:creationId xmlns:a16="http://schemas.microsoft.com/office/drawing/2014/main" id="{D6A3C059-9444-12B1-7B67-F005D211D967}"/>
              </a:ext>
            </a:extLst>
          </p:cNvPr>
          <p:cNvSpPr txBox="1"/>
          <p:nvPr/>
        </p:nvSpPr>
        <p:spPr>
          <a:xfrm>
            <a:off x="664125" y="5036562"/>
            <a:ext cx="1712916"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Tuyết (Dạng rắn)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8" name="TextBox 17">
            <a:extLst>
              <a:ext uri="{FF2B5EF4-FFF2-40B4-BE49-F238E27FC236}">
                <a16:creationId xmlns:a16="http://schemas.microsoft.com/office/drawing/2014/main" id="{A2DAFF70-4B20-1E46-2E93-98B0E81B92E8}"/>
              </a:ext>
            </a:extLst>
          </p:cNvPr>
          <p:cNvSpPr txBox="1"/>
          <p:nvPr/>
        </p:nvSpPr>
        <p:spPr>
          <a:xfrm>
            <a:off x="9581322" y="4687349"/>
            <a:ext cx="2225459" cy="1200329"/>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Băng/nước</a:t>
            </a:r>
          </a:p>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(Dạng</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rPr>
              <a:t> rắn/ lỏng)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9" name="TextBox 18">
            <a:extLst>
              <a:ext uri="{FF2B5EF4-FFF2-40B4-BE49-F238E27FC236}">
                <a16:creationId xmlns:a16="http://schemas.microsoft.com/office/drawing/2014/main" id="{189D102D-4CF5-542F-C012-4EC55EE55728}"/>
              </a:ext>
            </a:extLst>
          </p:cNvPr>
          <p:cNvSpPr txBox="1"/>
          <p:nvPr/>
        </p:nvSpPr>
        <p:spPr>
          <a:xfrm>
            <a:off x="1907775" y="904684"/>
            <a:ext cx="9590568"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Quan sát các hình và cho biết các dạng của nước trong cuộc sống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17497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1000"/>
                                        <p:tgtEl>
                                          <p:spTgt spid="19"/>
                                        </p:tgtEl>
                                      </p:cBhvr>
                                    </p:animEffect>
                                    <p:anim calcmode="lin" valueType="num">
                                      <p:cBhvr>
                                        <p:cTn id="11" dur="1000" fill="hold"/>
                                        <p:tgtEl>
                                          <p:spTgt spid="19"/>
                                        </p:tgtEl>
                                        <p:attrNameLst>
                                          <p:attrName>ppt_x</p:attrName>
                                        </p:attrNameLst>
                                      </p:cBhvr>
                                      <p:tavLst>
                                        <p:tav tm="0">
                                          <p:val>
                                            <p:strVal val="#ppt_x"/>
                                          </p:val>
                                        </p:tav>
                                        <p:tav tm="100000">
                                          <p:val>
                                            <p:strVal val="#ppt_x"/>
                                          </p:val>
                                        </p:tav>
                                      </p:tavLst>
                                    </p:anim>
                                    <p:anim calcmode="lin" valueType="num">
                                      <p:cBhvr>
                                        <p:cTn id="1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14" presetClass="entr" presetSubtype="1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14" presetClass="entr" presetSubtype="1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randombar(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14" presetClass="entr" presetSubtype="1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randombar(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par>
                                <p:cTn id="50" presetID="14" presetClass="entr" presetSubtype="1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randombar(horizontal)">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1" grpId="0" animBg="1"/>
      <p:bldP spid="12" grpId="0" animBg="1"/>
      <p:bldP spid="13" grpId="0" animBg="1"/>
      <p:bldP spid="14" grpId="0" animBg="1"/>
      <p:bldP spid="15" grpId="0"/>
      <p:bldP spid="16" grpId="0"/>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50702" y="4507623"/>
            <a:ext cx="1436365" cy="2039707"/>
          </a:xfrm>
          <a:prstGeom prst="rect">
            <a:avLst/>
          </a:prstGeom>
        </p:spPr>
      </p:pic>
      <p:sp>
        <p:nvSpPr>
          <p:cNvPr id="107" name="Oval Callout 106"/>
          <p:cNvSpPr/>
          <p:nvPr/>
        </p:nvSpPr>
        <p:spPr>
          <a:xfrm>
            <a:off x="4369979" y="4391246"/>
            <a:ext cx="5233305" cy="2336131"/>
          </a:xfrm>
          <a:prstGeom prst="wedgeEllipseCallout">
            <a:avLst>
              <a:gd name="adj1" fmla="val 76283"/>
              <a:gd name="adj2" fmla="val -11693"/>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6" name="TextBox 115"/>
          <p:cNvSpPr txBox="1"/>
          <p:nvPr/>
        </p:nvSpPr>
        <p:spPr>
          <a:xfrm>
            <a:off x="4571883" y="4602257"/>
            <a:ext cx="4829496" cy="1938992"/>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Chúng mình cùng làm </a:t>
            </a:r>
            <a:endParaRPr lang="en-US" sz="2400">
              <a:solidFill>
                <a:srgbClr val="002060"/>
              </a:solidFill>
              <a:latin typeface="Roboto" panose="02000000000000000000" pitchFamily="2" charset="0"/>
              <a:ea typeface="Roboto" panose="02000000000000000000" pitchFamily="2" charset="0"/>
            </a:endParaRPr>
          </a:p>
          <a:p>
            <a:pPr lvl="0" algn="ctr">
              <a:defRPr/>
            </a:pPr>
            <a:r>
              <a:rPr lang="vi-VN" sz="2400">
                <a:solidFill>
                  <a:srgbClr val="002060"/>
                </a:solidFill>
                <a:latin typeface="Roboto" panose="02000000000000000000" pitchFamily="2" charset="0"/>
                <a:ea typeface="Roboto" panose="02000000000000000000" pitchFamily="2" charset="0"/>
              </a:rPr>
              <a:t>mô hình vòng tuần hoàn của nước trong tự nhiên để </a:t>
            </a:r>
            <a:r>
              <a:rPr lang="en-US" sz="2400">
                <a:solidFill>
                  <a:srgbClr val="002060"/>
                </a:solidFill>
                <a:latin typeface="Roboto" panose="02000000000000000000" pitchFamily="2" charset="0"/>
                <a:ea typeface="Roboto" panose="02000000000000000000" pitchFamily="2" charset="0"/>
              </a:rPr>
              <a:t>tìm </a:t>
            </a:r>
            <a:r>
              <a:rPr lang="vi-VN" sz="2400">
                <a:solidFill>
                  <a:srgbClr val="002060"/>
                </a:solidFill>
                <a:latin typeface="Roboto" panose="02000000000000000000" pitchFamily="2" charset="0"/>
                <a:ea typeface="Roboto" panose="02000000000000000000" pitchFamily="2" charset="0"/>
              </a:rPr>
              <a:t>hiểu về sự chuyển thể của nước trong tự nhiên nhé!</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45" name="TextBox 44"/>
          <p:cNvSpPr txBox="1"/>
          <p:nvPr/>
        </p:nvSpPr>
        <p:spPr>
          <a:xfrm>
            <a:off x="2012758" y="1368627"/>
            <a:ext cx="8870964"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Nước có thể chuyển từ dạng này sang dạng khác không?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0" name="TextBox 9"/>
          <p:cNvSpPr txBox="1"/>
          <p:nvPr/>
        </p:nvSpPr>
        <p:spPr>
          <a:xfrm>
            <a:off x="2357163" y="507798"/>
            <a:ext cx="8666364"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CHIA SẺ VÍ DỤ VỀ NƯỚC </a:t>
            </a:r>
            <a:r>
              <a:rPr lang="en-US" altLang="zh-CN" sz="3200" b="1" dirty="0">
                <a:solidFill>
                  <a:srgbClr val="002060"/>
                </a:solidFill>
                <a:latin typeface="Roboto" panose="02000000000000000000" pitchFamily="2" charset="0"/>
                <a:ea typeface="Roboto" panose="02000000000000000000" pitchFamily="2" charset="0"/>
              </a:rPr>
              <a:t>TRONG CUỘC SỐNG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026" name="Picture 2" descr="https://hoc24.vn/source/KHTN%206/Ch%C6%B0%C6%A1ng%203/1e991-boil.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8169791" y="2268638"/>
            <a:ext cx="3066960" cy="172886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ự bay hơi của nước"/>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3875" y="2268638"/>
            <a:ext cx="2847348" cy="172886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áy làm đá fushima cho ra sản phẩm đá sạch"/>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1883" y="2268638"/>
            <a:ext cx="2847348" cy="1728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6276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14" presetClass="entr" presetSubtype="10" fill="hold" nodeType="with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randombar(horizontal)">
                                      <p:cBhvr>
                                        <p:cTn id="12" dur="500"/>
                                        <p:tgtEl>
                                          <p:spTgt spid="1028"/>
                                        </p:tgtEl>
                                      </p:cBhvr>
                                    </p:animEffect>
                                  </p:childTnLst>
                                </p:cTn>
                              </p:par>
                              <p:par>
                                <p:cTn id="13" presetID="14" presetClass="entr" presetSubtype="10" fill="hold" nodeType="withEffect">
                                  <p:stCondLst>
                                    <p:cond delay="0"/>
                                  </p:stCondLst>
                                  <p:childTnLst>
                                    <p:set>
                                      <p:cBhvr>
                                        <p:cTn id="14" dur="1" fill="hold">
                                          <p:stCondLst>
                                            <p:cond delay="0"/>
                                          </p:stCondLst>
                                        </p:cTn>
                                        <p:tgtEl>
                                          <p:spTgt spid="1030"/>
                                        </p:tgtEl>
                                        <p:attrNameLst>
                                          <p:attrName>style.visibility</p:attrName>
                                        </p:attrNameLst>
                                      </p:cBhvr>
                                      <p:to>
                                        <p:strVal val="visible"/>
                                      </p:to>
                                    </p:set>
                                    <p:animEffect transition="in" filter="randombar(horizontal)">
                                      <p:cBhvr>
                                        <p:cTn id="15" dur="500"/>
                                        <p:tgtEl>
                                          <p:spTgt spid="1030"/>
                                        </p:tgtEl>
                                      </p:cBhvr>
                                    </p:animEffect>
                                  </p:childTnLst>
                                </p:cTn>
                              </p:par>
                              <p:par>
                                <p:cTn id="16" presetID="14" presetClass="entr" presetSubtype="10"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randombar(horizontal)">
                                      <p:cBhvr>
                                        <p:cTn id="18" dur="500"/>
                                        <p:tgtEl>
                                          <p:spTgt spid="102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7"/>
                                        </p:tgtEl>
                                        <p:attrNameLst>
                                          <p:attrName>style.visibility</p:attrName>
                                        </p:attrNameLst>
                                      </p:cBhvr>
                                      <p:to>
                                        <p:strVal val="visible"/>
                                      </p:to>
                                    </p:set>
                                    <p:animEffect transition="in" filter="fade">
                                      <p:cBhvr>
                                        <p:cTn id="23" dur="500"/>
                                        <p:tgtEl>
                                          <p:spTgt spid="107"/>
                                        </p:tgtEl>
                                      </p:cBhvr>
                                    </p:animEffect>
                                  </p:childTnLst>
                                </p:cTn>
                              </p:par>
                              <p:par>
                                <p:cTn id="24" presetID="10" presetClass="entr" presetSubtype="0"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6"/>
                                        </p:tgtEl>
                                        <p:attrNameLst>
                                          <p:attrName>style.visibility</p:attrName>
                                        </p:attrNameLst>
                                      </p:cBhvr>
                                      <p:to>
                                        <p:strVal val="visible"/>
                                      </p:to>
                                    </p:set>
                                    <p:animEffect transition="in" filter="fade">
                                      <p:cBhvr>
                                        <p:cTn id="29" dur="500"/>
                                        <p:tgtEl>
                                          <p:spTgt spid="1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116" grpId="0"/>
      <p:bldP spid="45"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0B054E-B6AE-14CB-111F-0FBA1645B82B}"/>
              </a:ext>
            </a:extLst>
          </p:cNvPr>
          <p:cNvSpPr txBox="1"/>
          <p:nvPr/>
        </p:nvSpPr>
        <p:spPr>
          <a:xfrm>
            <a:off x="2450176" y="424116"/>
            <a:ext cx="7291641"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XÁC ĐỊNH CÁC THỂ CỦA NƯỚC</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8" name="TextBox 7">
            <a:extLst>
              <a:ext uri="{FF2B5EF4-FFF2-40B4-BE49-F238E27FC236}">
                <a16:creationId xmlns:a16="http://schemas.microsoft.com/office/drawing/2014/main" id="{E202D27E-6A30-AD2D-47BF-71FDDBF608D3}"/>
              </a:ext>
            </a:extLst>
          </p:cNvPr>
          <p:cNvSpPr txBox="1"/>
          <p:nvPr/>
        </p:nvSpPr>
        <p:spPr>
          <a:xfrm>
            <a:off x="3004601" y="5781008"/>
            <a:ext cx="6182793"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Dùng các từ: Thể rắn, Thể lỏng, Thể khí để gọi tên thể của nước trong mỗi hình sau</a:t>
            </a:r>
            <a:endParaRPr lang="en-US" altLang="zh-CN" sz="3200" dirty="0">
              <a:solidFill>
                <a:srgbClr val="002060"/>
              </a:solidFill>
              <a:latin typeface="Roboto" panose="02000000000000000000" pitchFamily="2" charset="0"/>
              <a:ea typeface="Roboto" panose="02000000000000000000" pitchFamily="2" charset="0"/>
            </a:endParaRPr>
          </a:p>
        </p:txBody>
      </p:sp>
      <p:pic>
        <p:nvPicPr>
          <p:cNvPr id="6" name="Picture 5">
            <a:extLst>
              <a:ext uri="{FF2B5EF4-FFF2-40B4-BE49-F238E27FC236}">
                <a16:creationId xmlns:a16="http://schemas.microsoft.com/office/drawing/2014/main" id="{3977851C-5B4D-4AD5-C307-2B5E4CE70B8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860" y="2457583"/>
            <a:ext cx="3021955" cy="2724879"/>
          </a:xfrm>
          <a:prstGeom prst="rect">
            <a:avLst/>
          </a:prstGeom>
          <a:effectLst>
            <a:outerShdw blurRad="63500" sx="102000" sy="102000" algn="ctr" rotWithShape="0">
              <a:prstClr val="black">
                <a:alpha val="40000"/>
              </a:prstClr>
            </a:outerShdw>
          </a:effectLst>
        </p:spPr>
      </p:pic>
      <p:pic>
        <p:nvPicPr>
          <p:cNvPr id="10" name="Picture 9">
            <a:extLst>
              <a:ext uri="{FF2B5EF4-FFF2-40B4-BE49-F238E27FC236}">
                <a16:creationId xmlns:a16="http://schemas.microsoft.com/office/drawing/2014/main" id="{B80DD754-24C5-79FF-FA33-ECF2B66ADC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97556" y="2408416"/>
            <a:ext cx="3196884" cy="2739205"/>
          </a:xfrm>
          <a:prstGeom prst="rect">
            <a:avLst/>
          </a:prstGeom>
          <a:effectLst>
            <a:outerShdw blurRad="63500" sx="102000" sy="102000" algn="ctr" rotWithShape="0">
              <a:prstClr val="black">
                <a:alpha val="40000"/>
              </a:prstClr>
            </a:outerShdw>
          </a:effectLst>
        </p:spPr>
      </p:pic>
      <p:pic>
        <p:nvPicPr>
          <p:cNvPr id="9" name="Picture 8">
            <a:extLst>
              <a:ext uri="{FF2B5EF4-FFF2-40B4-BE49-F238E27FC236}">
                <a16:creationId xmlns:a16="http://schemas.microsoft.com/office/drawing/2014/main" id="{B80DD754-24C5-79FF-FA33-ECF2B66ADC5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79647" y="2396321"/>
            <a:ext cx="3196884" cy="2739205"/>
          </a:xfrm>
          <a:prstGeom prst="rect">
            <a:avLst/>
          </a:prstGeom>
          <a:effectLst>
            <a:outerShdw blurRad="63500" sx="102000" sy="102000" algn="ctr" rotWithShape="0">
              <a:prstClr val="black">
                <a:alpha val="40000"/>
              </a:prstClr>
            </a:outerShdw>
          </a:effectLst>
        </p:spPr>
      </p:pic>
      <p:sp>
        <p:nvSpPr>
          <p:cNvPr id="11" name="TextBox 10">
            <a:extLst>
              <a:ext uri="{FF2B5EF4-FFF2-40B4-BE49-F238E27FC236}">
                <a16:creationId xmlns:a16="http://schemas.microsoft.com/office/drawing/2014/main" id="{E202D27E-6A30-AD2D-47BF-71FDDBF608D3}"/>
              </a:ext>
            </a:extLst>
          </p:cNvPr>
          <p:cNvSpPr txBox="1"/>
          <p:nvPr/>
        </p:nvSpPr>
        <p:spPr>
          <a:xfrm>
            <a:off x="1466667" y="1628204"/>
            <a:ext cx="1407910"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Thể lỏng</a:t>
            </a:r>
            <a:endParaRPr lang="en-US" altLang="zh-CN" sz="3200" dirty="0">
              <a:solidFill>
                <a:srgbClr val="002060"/>
              </a:solidFill>
              <a:latin typeface="Roboto" panose="02000000000000000000" pitchFamily="2" charset="0"/>
              <a:ea typeface="Roboto" panose="02000000000000000000" pitchFamily="2" charset="0"/>
            </a:endParaRPr>
          </a:p>
        </p:txBody>
      </p:sp>
      <p:sp>
        <p:nvSpPr>
          <p:cNvPr id="13" name="TextBox 12">
            <a:extLst>
              <a:ext uri="{FF2B5EF4-FFF2-40B4-BE49-F238E27FC236}">
                <a16:creationId xmlns:a16="http://schemas.microsoft.com/office/drawing/2014/main" id="{E202D27E-6A30-AD2D-47BF-71FDDBF608D3}"/>
              </a:ext>
            </a:extLst>
          </p:cNvPr>
          <p:cNvSpPr txBox="1"/>
          <p:nvPr/>
        </p:nvSpPr>
        <p:spPr>
          <a:xfrm>
            <a:off x="5276546" y="1654373"/>
            <a:ext cx="1407910"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Thể khí</a:t>
            </a:r>
            <a:endParaRPr lang="en-US" altLang="zh-CN" sz="3200" dirty="0">
              <a:solidFill>
                <a:srgbClr val="002060"/>
              </a:solidFill>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E202D27E-6A30-AD2D-47BF-71FDDBF608D3}"/>
              </a:ext>
            </a:extLst>
          </p:cNvPr>
          <p:cNvSpPr txBox="1"/>
          <p:nvPr/>
        </p:nvSpPr>
        <p:spPr>
          <a:xfrm>
            <a:off x="9090210" y="1654373"/>
            <a:ext cx="1407910"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Thể rắn</a:t>
            </a:r>
            <a:endParaRPr lang="en-US" altLang="zh-CN" sz="3200" dirty="0">
              <a:solidFill>
                <a:srgbClr val="002060"/>
              </a:solidFill>
              <a:latin typeface="Roboto" panose="02000000000000000000" pitchFamily="2" charset="0"/>
              <a:ea typeface="Roboto" panose="02000000000000000000" pitchFamily="2" charset="0"/>
            </a:endParaRPr>
          </a:p>
        </p:txBody>
      </p:sp>
      <p:sp>
        <p:nvSpPr>
          <p:cNvPr id="15" name="TextBox 14">
            <a:extLst>
              <a:ext uri="{FF2B5EF4-FFF2-40B4-BE49-F238E27FC236}">
                <a16:creationId xmlns:a16="http://schemas.microsoft.com/office/drawing/2014/main" id="{E202D27E-6A30-AD2D-47BF-71FDDBF608D3}"/>
              </a:ext>
            </a:extLst>
          </p:cNvPr>
          <p:cNvSpPr txBox="1"/>
          <p:nvPr/>
        </p:nvSpPr>
        <p:spPr>
          <a:xfrm>
            <a:off x="881875" y="5319343"/>
            <a:ext cx="1407910" cy="461665"/>
          </a:xfrm>
          <a:prstGeom prst="rect">
            <a:avLst/>
          </a:prstGeom>
          <a:noFill/>
        </p:spPr>
        <p:txBody>
          <a:bodyPr wrap="square" rtlCol="0">
            <a:spAutoFit/>
          </a:bodyPr>
          <a:lstStyle/>
          <a:p>
            <a:pPr lvl="0" algn="ctr">
              <a:defRPr/>
            </a:pPr>
            <a:r>
              <a:rPr lang="en-US" sz="2400">
                <a:solidFill>
                  <a:schemeClr val="accent4">
                    <a:lumMod val="50000"/>
                  </a:schemeClr>
                </a:solidFill>
                <a:latin typeface="Roboto" panose="02000000000000000000" pitchFamily="2" charset="0"/>
                <a:ea typeface="Roboto" panose="02000000000000000000" pitchFamily="2" charset="0"/>
              </a:rPr>
              <a:t>Sông</a:t>
            </a:r>
            <a:endParaRPr lang="en-US" altLang="zh-CN" sz="3200" dirty="0">
              <a:solidFill>
                <a:schemeClr val="accent4">
                  <a:lumMod val="50000"/>
                </a:schemeClr>
              </a:solidFill>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E202D27E-6A30-AD2D-47BF-71FDDBF608D3}"/>
              </a:ext>
            </a:extLst>
          </p:cNvPr>
          <p:cNvSpPr txBox="1"/>
          <p:nvPr/>
        </p:nvSpPr>
        <p:spPr>
          <a:xfrm>
            <a:off x="4781829" y="5319343"/>
            <a:ext cx="2829735" cy="461665"/>
          </a:xfrm>
          <a:prstGeom prst="rect">
            <a:avLst/>
          </a:prstGeom>
          <a:noFill/>
        </p:spPr>
        <p:txBody>
          <a:bodyPr wrap="square" rtlCol="0">
            <a:spAutoFit/>
          </a:bodyPr>
          <a:lstStyle/>
          <a:p>
            <a:pPr lvl="0" algn="ctr">
              <a:defRPr/>
            </a:pPr>
            <a:r>
              <a:rPr lang="en-US" sz="2400">
                <a:solidFill>
                  <a:schemeClr val="accent4">
                    <a:lumMod val="50000"/>
                  </a:schemeClr>
                </a:solidFill>
                <a:latin typeface="Roboto" panose="02000000000000000000" pitchFamily="2" charset="0"/>
                <a:ea typeface="Roboto" panose="02000000000000000000" pitchFamily="2" charset="0"/>
              </a:rPr>
              <a:t>Cốc nước nóng</a:t>
            </a:r>
            <a:endParaRPr lang="en-US" altLang="zh-CN" sz="3200" dirty="0">
              <a:solidFill>
                <a:schemeClr val="accent4">
                  <a:lumMod val="50000"/>
                </a:schemeClr>
              </a:solidFill>
              <a:latin typeface="Roboto" panose="02000000000000000000" pitchFamily="2" charset="0"/>
              <a:ea typeface="Roboto" panose="02000000000000000000" pitchFamily="2" charset="0"/>
            </a:endParaRPr>
          </a:p>
        </p:txBody>
      </p:sp>
      <p:sp>
        <p:nvSpPr>
          <p:cNvPr id="17" name="TextBox 16">
            <a:extLst>
              <a:ext uri="{FF2B5EF4-FFF2-40B4-BE49-F238E27FC236}">
                <a16:creationId xmlns:a16="http://schemas.microsoft.com/office/drawing/2014/main" id="{E202D27E-6A30-AD2D-47BF-71FDDBF608D3}"/>
              </a:ext>
            </a:extLst>
          </p:cNvPr>
          <p:cNvSpPr txBox="1"/>
          <p:nvPr/>
        </p:nvSpPr>
        <p:spPr>
          <a:xfrm>
            <a:off x="9390026" y="5319343"/>
            <a:ext cx="1407297" cy="461665"/>
          </a:xfrm>
          <a:prstGeom prst="rect">
            <a:avLst/>
          </a:prstGeom>
          <a:noFill/>
        </p:spPr>
        <p:txBody>
          <a:bodyPr wrap="square" rtlCol="0">
            <a:spAutoFit/>
          </a:bodyPr>
          <a:lstStyle/>
          <a:p>
            <a:pPr lvl="0" algn="ctr">
              <a:defRPr/>
            </a:pPr>
            <a:r>
              <a:rPr lang="en-US" altLang="zh-CN" sz="2400">
                <a:solidFill>
                  <a:schemeClr val="accent4">
                    <a:lumMod val="50000"/>
                  </a:schemeClr>
                </a:solidFill>
                <a:latin typeface="Roboto" panose="02000000000000000000" pitchFamily="2" charset="0"/>
                <a:ea typeface="Roboto" panose="02000000000000000000" pitchFamily="2" charset="0"/>
              </a:rPr>
              <a:t>Đá viên</a:t>
            </a:r>
            <a:endParaRPr lang="en-US" altLang="zh-CN" sz="3200" dirty="0">
              <a:solidFill>
                <a:schemeClr val="accent4">
                  <a:lumMod val="50000"/>
                </a:schemeClr>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073993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0"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6"/>
                    </p:tgtEl>
                  </p:cond>
                </p:stCondLst>
                <p:endSync evt="end" delay="0">
                  <p:rtn val="all"/>
                </p:endSync>
                <p:childTnLst>
                  <p:par>
                    <p:cTn id="38" fill="hold">
                      <p:stCondLst>
                        <p:cond delay="0"/>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6"/>
                  </p:tgtEl>
                </p:cond>
              </p:nextCondLst>
            </p:seq>
            <p:seq concurrent="1" nextAc="seek">
              <p:cTn id="45" restart="whenNotActive" fill="hold" evtFilter="cancelBubble" nodeType="interactiveSeq">
                <p:stCondLst>
                  <p:cond evt="onClick" delay="0">
                    <p:tgtEl>
                      <p:spTgt spid="10"/>
                    </p:tgtEl>
                  </p:cond>
                </p:stCondLst>
                <p:endSync evt="end" delay="0">
                  <p:rtn val="all"/>
                </p:endSync>
                <p:childTnLst>
                  <p:par>
                    <p:cTn id="46" fill="hold">
                      <p:stCondLst>
                        <p:cond delay="0"/>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0"/>
                  </p:tgtEl>
                </p:cond>
              </p:nextCondLst>
            </p:seq>
            <p:seq concurrent="1" nextAc="seek">
              <p:cTn id="53" restart="whenNotActive" fill="hold" evtFilter="cancelBubble" nodeType="interactiveSeq">
                <p:stCondLst>
                  <p:cond evt="onClick" delay="0">
                    <p:tgtEl>
                      <p:spTgt spid="9"/>
                    </p:tgtEl>
                  </p:cond>
                </p:stCondLst>
                <p:endSync evt="end" delay="0">
                  <p:rtn val="all"/>
                </p:endSync>
                <p:childTnLst>
                  <p:par>
                    <p:cTn id="54" fill="hold">
                      <p:stCondLst>
                        <p:cond delay="0"/>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childTnLst>
                          </p:cTn>
                        </p:par>
                      </p:childTnLst>
                    </p:cTn>
                  </p:par>
                </p:childTnLst>
              </p:cTn>
              <p:nextCondLst>
                <p:cond evt="onClick" delay="0">
                  <p:tgtEl>
                    <p:spTgt spid="9"/>
                  </p:tgtEl>
                </p:cond>
              </p:nextCondLst>
            </p:seq>
          </p:childTnLst>
        </p:cTn>
      </p:par>
    </p:tnLst>
    <p:bldLst>
      <p:bldP spid="3" grpId="0"/>
      <p:bldP spid="8" grpId="0"/>
      <p:bldP spid="11" grpId="0"/>
      <p:bldP spid="13" grpId="0"/>
      <p:bldP spid="14"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0B054E-B6AE-14CB-111F-0FBA1645B82B}"/>
              </a:ext>
            </a:extLst>
          </p:cNvPr>
          <p:cNvSpPr txBox="1"/>
          <p:nvPr/>
        </p:nvSpPr>
        <p:spPr>
          <a:xfrm>
            <a:off x="2441005" y="579780"/>
            <a:ext cx="8163440"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VỀ SỰ CHUYỂN THỂ CỦA NƯỚC</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8" name="TextBox 7">
            <a:extLst>
              <a:ext uri="{FF2B5EF4-FFF2-40B4-BE49-F238E27FC236}">
                <a16:creationId xmlns:a16="http://schemas.microsoft.com/office/drawing/2014/main" id="{E202D27E-6A30-AD2D-47BF-71FDDBF608D3}"/>
              </a:ext>
            </a:extLst>
          </p:cNvPr>
          <p:cNvSpPr txBox="1"/>
          <p:nvPr/>
        </p:nvSpPr>
        <p:spPr>
          <a:xfrm>
            <a:off x="5472679" y="4966971"/>
            <a:ext cx="2433410" cy="1200329"/>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Khay nước đ</a:t>
            </a:r>
            <a:r>
              <a:rPr lang="en-US" sz="2400">
                <a:solidFill>
                  <a:srgbClr val="002060"/>
                </a:solidFill>
                <a:latin typeface="Roboto" panose="02000000000000000000" pitchFamily="2" charset="0"/>
                <a:ea typeface="Roboto" panose="02000000000000000000" pitchFamily="2" charset="0"/>
              </a:rPr>
              <a:t>á</a:t>
            </a:r>
            <a:r>
              <a:rPr lang="vi-VN" sz="2400">
                <a:solidFill>
                  <a:srgbClr val="002060"/>
                </a:solidFill>
                <a:latin typeface="Roboto" panose="02000000000000000000" pitchFamily="2" charset="0"/>
                <a:ea typeface="Roboto" panose="02000000000000000000" pitchFamily="2" charset="0"/>
              </a:rPr>
              <a:t> để bên ngoài môi trường</a:t>
            </a:r>
          </a:p>
        </p:txBody>
      </p:sp>
      <p:sp>
        <p:nvSpPr>
          <p:cNvPr id="15" name="TextBox 14">
            <a:extLst>
              <a:ext uri="{FF2B5EF4-FFF2-40B4-BE49-F238E27FC236}">
                <a16:creationId xmlns:a16="http://schemas.microsoft.com/office/drawing/2014/main" id="{E202D27E-6A30-AD2D-47BF-71FDDBF608D3}"/>
              </a:ext>
            </a:extLst>
          </p:cNvPr>
          <p:cNvSpPr txBox="1"/>
          <p:nvPr/>
        </p:nvSpPr>
        <p:spPr>
          <a:xfrm>
            <a:off x="941753" y="3808610"/>
            <a:ext cx="1847850" cy="461665"/>
          </a:xfrm>
          <a:prstGeom prst="rect">
            <a:avLst/>
          </a:prstGeom>
          <a:noFill/>
        </p:spPr>
        <p:txBody>
          <a:bodyPr wrap="square" rtlCol="0">
            <a:spAutoFit/>
          </a:bodyPr>
          <a:lstStyle/>
          <a:p>
            <a:pPr lvl="0" algn="ctr">
              <a:defRPr/>
            </a:pPr>
            <a:r>
              <a:rPr lang="en-US" sz="2400">
                <a:solidFill>
                  <a:srgbClr val="FF0000"/>
                </a:solidFill>
                <a:latin typeface="Roboto" panose="02000000000000000000" pitchFamily="2" charset="0"/>
                <a:ea typeface="Roboto" panose="02000000000000000000" pitchFamily="2" charset="0"/>
              </a:rPr>
              <a:t>Dạng đặc</a:t>
            </a:r>
          </a:p>
        </p:txBody>
      </p:sp>
      <p:sp>
        <p:nvSpPr>
          <p:cNvPr id="16" name="TextBox 15">
            <a:extLst>
              <a:ext uri="{FF2B5EF4-FFF2-40B4-BE49-F238E27FC236}">
                <a16:creationId xmlns:a16="http://schemas.microsoft.com/office/drawing/2014/main" id="{E202D27E-6A30-AD2D-47BF-71FDDBF608D3}"/>
              </a:ext>
            </a:extLst>
          </p:cNvPr>
          <p:cNvSpPr txBox="1"/>
          <p:nvPr/>
        </p:nvSpPr>
        <p:spPr>
          <a:xfrm>
            <a:off x="8753015" y="2325745"/>
            <a:ext cx="1902627" cy="461665"/>
          </a:xfrm>
          <a:prstGeom prst="rect">
            <a:avLst/>
          </a:prstGeom>
          <a:noFill/>
        </p:spPr>
        <p:txBody>
          <a:bodyPr wrap="square" rtlCol="0">
            <a:spAutoFit/>
          </a:bodyPr>
          <a:lstStyle/>
          <a:p>
            <a:pPr lvl="0" algn="ctr">
              <a:defRPr/>
            </a:pPr>
            <a:r>
              <a:rPr lang="en-US" sz="2400">
                <a:solidFill>
                  <a:srgbClr val="FF0000"/>
                </a:solidFill>
                <a:latin typeface="Roboto" panose="02000000000000000000" pitchFamily="2" charset="0"/>
                <a:ea typeface="Roboto" panose="02000000000000000000" pitchFamily="2" charset="0"/>
              </a:rPr>
              <a:t>Lỏng</a:t>
            </a:r>
          </a:p>
        </p:txBody>
      </p:sp>
      <p:pic>
        <p:nvPicPr>
          <p:cNvPr id="7" name="Picture 6"/>
          <p:cNvPicPr>
            <a:picLocks noChangeAspect="1"/>
          </p:cNvPicPr>
          <p:nvPr/>
        </p:nvPicPr>
        <p:blipFill>
          <a:blip r:embed="rId4"/>
          <a:stretch>
            <a:fillRect/>
          </a:stretch>
        </p:blipFill>
        <p:spPr>
          <a:xfrm>
            <a:off x="850536" y="2359368"/>
            <a:ext cx="1847850" cy="1181100"/>
          </a:xfrm>
          <a:prstGeom prst="roundRect">
            <a:avLst/>
          </a:prstGeom>
        </p:spPr>
      </p:pic>
      <p:pic>
        <p:nvPicPr>
          <p:cNvPr id="12" name="Picture 11"/>
          <p:cNvPicPr>
            <a:picLocks noChangeAspect="1"/>
          </p:cNvPicPr>
          <p:nvPr/>
        </p:nvPicPr>
        <p:blipFill>
          <a:blip r:embed="rId5"/>
          <a:stretch>
            <a:fillRect/>
          </a:stretch>
        </p:blipFill>
        <p:spPr>
          <a:xfrm>
            <a:off x="2851677" y="3326742"/>
            <a:ext cx="1771650" cy="1152525"/>
          </a:xfrm>
          <a:prstGeom prst="roundRect">
            <a:avLst/>
          </a:prstGeom>
        </p:spPr>
      </p:pic>
      <p:pic>
        <p:nvPicPr>
          <p:cNvPr id="18" name="Picture 17"/>
          <p:cNvPicPr>
            <a:picLocks noChangeAspect="1"/>
          </p:cNvPicPr>
          <p:nvPr/>
        </p:nvPicPr>
        <p:blipFill>
          <a:blip r:embed="rId6"/>
          <a:stretch>
            <a:fillRect/>
          </a:stretch>
        </p:blipFill>
        <p:spPr>
          <a:xfrm>
            <a:off x="5886154" y="3501613"/>
            <a:ext cx="2019300" cy="1343025"/>
          </a:xfrm>
          <a:prstGeom prst="roundRect">
            <a:avLst/>
          </a:prstGeom>
        </p:spPr>
      </p:pic>
      <p:pic>
        <p:nvPicPr>
          <p:cNvPr id="19" name="Picture 18"/>
          <p:cNvPicPr>
            <a:picLocks noChangeAspect="1"/>
          </p:cNvPicPr>
          <p:nvPr/>
        </p:nvPicPr>
        <p:blipFill>
          <a:blip r:embed="rId7"/>
          <a:stretch>
            <a:fillRect/>
          </a:stretch>
        </p:blipFill>
        <p:spPr>
          <a:xfrm>
            <a:off x="8623245" y="3000004"/>
            <a:ext cx="1981200" cy="1314450"/>
          </a:xfrm>
          <a:prstGeom prst="roundRect">
            <a:avLst/>
          </a:prstGeom>
        </p:spPr>
      </p:pic>
      <p:sp>
        <p:nvSpPr>
          <p:cNvPr id="22" name="TextBox 21">
            <a:extLst>
              <a:ext uri="{FF2B5EF4-FFF2-40B4-BE49-F238E27FC236}">
                <a16:creationId xmlns:a16="http://schemas.microsoft.com/office/drawing/2014/main" id="{E202D27E-6A30-AD2D-47BF-71FDDBF608D3}"/>
              </a:ext>
            </a:extLst>
          </p:cNvPr>
          <p:cNvSpPr txBox="1"/>
          <p:nvPr/>
        </p:nvSpPr>
        <p:spPr>
          <a:xfrm>
            <a:off x="2698386" y="2153922"/>
            <a:ext cx="4870911" cy="830997"/>
          </a:xfrm>
          <a:prstGeom prst="rect">
            <a:avLst/>
          </a:prstGeom>
          <a:noFill/>
        </p:spPr>
        <p:txBody>
          <a:bodyPr wrap="square" rtlCol="0">
            <a:spAutoFit/>
          </a:bodyPr>
          <a:lstStyle/>
          <a:p>
            <a:pPr lvl="0">
              <a:defRPr/>
            </a:pPr>
            <a:r>
              <a:rPr lang="vi-VN" sz="2400">
                <a:solidFill>
                  <a:srgbClr val="002060"/>
                </a:solidFill>
                <a:latin typeface="Roboto" panose="02000000000000000000" pitchFamily="2" charset="0"/>
                <a:ea typeface="Roboto" panose="02000000000000000000" pitchFamily="2" charset="0"/>
              </a:rPr>
              <a:t>Đặt khay nước vào ngăn đá tủ lạnh</a:t>
            </a:r>
            <a:endParaRPr lang="en-US" sz="2400">
              <a:solidFill>
                <a:srgbClr val="002060"/>
              </a:solidFill>
              <a:latin typeface="Roboto" panose="02000000000000000000" pitchFamily="2" charset="0"/>
              <a:ea typeface="Roboto" panose="02000000000000000000" pitchFamily="2" charset="0"/>
            </a:endParaRPr>
          </a:p>
          <a:p>
            <a:pPr lvl="0">
              <a:defRPr/>
            </a:pPr>
            <a:r>
              <a:rPr lang="vi-VN" sz="2400">
                <a:solidFill>
                  <a:srgbClr val="002060"/>
                </a:solidFill>
                <a:latin typeface="Roboto" panose="02000000000000000000" pitchFamily="2" charset="0"/>
                <a:ea typeface="Roboto" panose="02000000000000000000" pitchFamily="2" charset="0"/>
              </a:rPr>
              <a:t>Sau vài giờ, lấy khay nước ra</a:t>
            </a:r>
          </a:p>
        </p:txBody>
      </p:sp>
      <p:sp>
        <p:nvSpPr>
          <p:cNvPr id="23" name="TextBox 22">
            <a:extLst>
              <a:ext uri="{FF2B5EF4-FFF2-40B4-BE49-F238E27FC236}">
                <a16:creationId xmlns:a16="http://schemas.microsoft.com/office/drawing/2014/main" id="{E202D27E-6A30-AD2D-47BF-71FDDBF608D3}"/>
              </a:ext>
            </a:extLst>
          </p:cNvPr>
          <p:cNvSpPr txBox="1"/>
          <p:nvPr/>
        </p:nvSpPr>
        <p:spPr>
          <a:xfrm>
            <a:off x="8455835" y="4520964"/>
            <a:ext cx="3048532" cy="1200329"/>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Khay nước đá để bên ngoài môi trường sau thời gian dài</a:t>
            </a:r>
          </a:p>
        </p:txBody>
      </p:sp>
      <p:sp>
        <p:nvSpPr>
          <p:cNvPr id="24" name="TextBox 23">
            <a:extLst>
              <a:ext uri="{FF2B5EF4-FFF2-40B4-BE49-F238E27FC236}">
                <a16:creationId xmlns:a16="http://schemas.microsoft.com/office/drawing/2014/main" id="{E202D27E-6A30-AD2D-47BF-71FDDBF608D3}"/>
              </a:ext>
            </a:extLst>
          </p:cNvPr>
          <p:cNvSpPr txBox="1"/>
          <p:nvPr/>
        </p:nvSpPr>
        <p:spPr>
          <a:xfrm>
            <a:off x="2108950" y="1324255"/>
            <a:ext cx="6644065"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Gọi tên các thể của nước trong các hình sau</a:t>
            </a:r>
            <a:endParaRPr lang="vi-VN" sz="2400">
              <a:solidFill>
                <a:srgbClr val="002060"/>
              </a:solidFill>
              <a:latin typeface="Roboto" panose="02000000000000000000" pitchFamily="2" charset="0"/>
              <a:ea typeface="Roboto" panose="02000000000000000000" pitchFamily="2" charset="0"/>
            </a:endParaRPr>
          </a:p>
        </p:txBody>
      </p:sp>
      <p:sp>
        <p:nvSpPr>
          <p:cNvPr id="25" name="Oval 24"/>
          <p:cNvSpPr/>
          <p:nvPr/>
        </p:nvSpPr>
        <p:spPr>
          <a:xfrm>
            <a:off x="2730303" y="3046980"/>
            <a:ext cx="486547" cy="486547"/>
          </a:xfrm>
          <a:prstGeom prst="ellipse">
            <a:avLst/>
          </a:prstGeom>
          <a:solidFill>
            <a:srgbClr val="6F4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1</a:t>
            </a:r>
          </a:p>
        </p:txBody>
      </p:sp>
      <p:sp>
        <p:nvSpPr>
          <p:cNvPr id="26" name="Oval 25"/>
          <p:cNvSpPr/>
          <p:nvPr/>
        </p:nvSpPr>
        <p:spPr>
          <a:xfrm>
            <a:off x="5229405" y="5323861"/>
            <a:ext cx="486547" cy="486547"/>
          </a:xfrm>
          <a:prstGeom prst="ellipse">
            <a:avLst/>
          </a:prstGeom>
          <a:solidFill>
            <a:srgbClr val="6F4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2</a:t>
            </a:r>
          </a:p>
        </p:txBody>
      </p:sp>
      <p:sp>
        <p:nvSpPr>
          <p:cNvPr id="27" name="Oval 26"/>
          <p:cNvSpPr/>
          <p:nvPr/>
        </p:nvSpPr>
        <p:spPr>
          <a:xfrm>
            <a:off x="8266469" y="5015053"/>
            <a:ext cx="486547" cy="486547"/>
          </a:xfrm>
          <a:prstGeom prst="ellipse">
            <a:avLst/>
          </a:prstGeom>
          <a:solidFill>
            <a:srgbClr val="6F4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3</a:t>
            </a:r>
          </a:p>
        </p:txBody>
      </p:sp>
      <p:sp>
        <p:nvSpPr>
          <p:cNvPr id="29" name="Arc 28"/>
          <p:cNvSpPr/>
          <p:nvPr/>
        </p:nvSpPr>
        <p:spPr>
          <a:xfrm rot="3127159" flipV="1">
            <a:off x="1811758" y="2714604"/>
            <a:ext cx="1541477" cy="972590"/>
          </a:xfrm>
          <a:prstGeom prst="arc">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Arc 16"/>
          <p:cNvSpPr/>
          <p:nvPr/>
        </p:nvSpPr>
        <p:spPr>
          <a:xfrm rot="18060397">
            <a:off x="7456893" y="3464403"/>
            <a:ext cx="1618216" cy="1192327"/>
          </a:xfrm>
          <a:prstGeom prst="arc">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TextBox 19">
            <a:extLst>
              <a:ext uri="{FF2B5EF4-FFF2-40B4-BE49-F238E27FC236}">
                <a16:creationId xmlns:a16="http://schemas.microsoft.com/office/drawing/2014/main" id="{E202D27E-6A30-AD2D-47BF-71FDDBF608D3}"/>
              </a:ext>
            </a:extLst>
          </p:cNvPr>
          <p:cNvSpPr txBox="1"/>
          <p:nvPr/>
        </p:nvSpPr>
        <p:spPr>
          <a:xfrm>
            <a:off x="5648030" y="2998391"/>
            <a:ext cx="2495548" cy="461665"/>
          </a:xfrm>
          <a:prstGeom prst="rect">
            <a:avLst/>
          </a:prstGeom>
          <a:noFill/>
        </p:spPr>
        <p:txBody>
          <a:bodyPr wrap="square" rtlCol="0">
            <a:spAutoFit/>
          </a:bodyPr>
          <a:lstStyle/>
          <a:p>
            <a:pPr lvl="0" algn="ctr">
              <a:defRPr/>
            </a:pPr>
            <a:r>
              <a:rPr lang="en-US" sz="2400">
                <a:solidFill>
                  <a:srgbClr val="FF0000"/>
                </a:solidFill>
                <a:latin typeface="Roboto" panose="02000000000000000000" pitchFamily="2" charset="0"/>
                <a:ea typeface="Roboto" panose="02000000000000000000" pitchFamily="2" charset="0"/>
              </a:rPr>
              <a:t>Lỏng và rắn</a:t>
            </a:r>
          </a:p>
        </p:txBody>
      </p:sp>
    </p:spTree>
    <p:extLst>
      <p:ext uri="{BB962C8B-B14F-4D97-AF65-F5344CB8AC3E}">
        <p14:creationId xmlns:p14="http://schemas.microsoft.com/office/powerpoint/2010/main" val="3527917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randombar(horizontal)">
                                      <p:cBhvr>
                                        <p:cTn id="15" dur="500"/>
                                        <p:tgtEl>
                                          <p:spTgt spid="25"/>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randombar(horizontal)">
                                      <p:cBhvr>
                                        <p:cTn id="18" dur="500"/>
                                        <p:tgtEl>
                                          <p:spTgt spid="22"/>
                                        </p:tgtEl>
                                      </p:cBhvr>
                                    </p:animEffect>
                                  </p:childTnLst>
                                </p:cTn>
                              </p:par>
                              <p:par>
                                <p:cTn id="19" presetID="14" presetClass="entr" presetSubtype="1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500"/>
                                        <p:tgtEl>
                                          <p:spTgt spid="12"/>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randombar(horizontal)">
                                      <p:cBhvr>
                                        <p:cTn id="24" dur="500"/>
                                        <p:tgtEl>
                                          <p:spTgt spid="29"/>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randombar(horizontal)">
                                      <p:cBhvr>
                                        <p:cTn id="36" dur="500"/>
                                        <p:tgtEl>
                                          <p:spTgt spid="26"/>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par>
                                <p:cTn id="40" presetID="14" presetClass="entr" presetSubtype="1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randombar(horizont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randombar(horizontal)">
                                      <p:cBhvr>
                                        <p:cTn id="54" dur="500"/>
                                        <p:tgtEl>
                                          <p:spTgt spid="17"/>
                                        </p:tgtEl>
                                      </p:cBhvr>
                                    </p:animEffect>
                                  </p:childTnLst>
                                </p:cTn>
                              </p:par>
                              <p:par>
                                <p:cTn id="55" presetID="14" presetClass="entr" presetSubtype="10" fill="hold"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randombar(horizontal)">
                                      <p:cBhvr>
                                        <p:cTn id="57" dur="500"/>
                                        <p:tgtEl>
                                          <p:spTgt spid="19"/>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randombar(horizontal)">
                                      <p:cBhvr>
                                        <p:cTn id="60" dur="500"/>
                                        <p:tgtEl>
                                          <p:spTgt spid="23"/>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randombar(horizontal)">
                                      <p:cBhvr>
                                        <p:cTn id="63" dur="500"/>
                                        <p:tgtEl>
                                          <p:spTgt spid="27"/>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ppt_w</p:attrName>
                                        </p:attrNameLst>
                                      </p:cBhvr>
                                      <p:tavLst>
                                        <p:tav tm="0">
                                          <p:val>
                                            <p:fltVal val="0"/>
                                          </p:val>
                                        </p:tav>
                                        <p:tav tm="100000">
                                          <p:val>
                                            <p:strVal val="#ppt_w"/>
                                          </p:val>
                                        </p:tav>
                                      </p:tavLst>
                                    </p:anim>
                                    <p:anim calcmode="lin" valueType="num">
                                      <p:cBhvr>
                                        <p:cTn id="69" dur="500" fill="hold"/>
                                        <p:tgtEl>
                                          <p:spTgt spid="16"/>
                                        </p:tgtEl>
                                        <p:attrNameLst>
                                          <p:attrName>ppt_h</p:attrName>
                                        </p:attrNameLst>
                                      </p:cBhvr>
                                      <p:tavLst>
                                        <p:tav tm="0">
                                          <p:val>
                                            <p:fltVal val="0"/>
                                          </p:val>
                                        </p:tav>
                                        <p:tav tm="100000">
                                          <p:val>
                                            <p:strVal val="#ppt_h"/>
                                          </p:val>
                                        </p:tav>
                                      </p:tavLst>
                                    </p:anim>
                                    <p:animEffect transition="in" filter="fade">
                                      <p:cBhvr>
                                        <p:cTn id="7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5" grpId="0"/>
      <p:bldP spid="16" grpId="0"/>
      <p:bldP spid="22" grpId="0"/>
      <p:bldP spid="23" grpId="0"/>
      <p:bldP spid="25" grpId="0" animBg="1"/>
      <p:bldP spid="26" grpId="0" animBg="1"/>
      <p:bldP spid="27" grpId="0" animBg="1"/>
      <p:bldP spid="29" grpId="0" animBg="1"/>
      <p:bldP spid="17" grpId="0" animBg="1"/>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0B054E-B6AE-14CB-111F-0FBA1645B82B}"/>
              </a:ext>
            </a:extLst>
          </p:cNvPr>
          <p:cNvSpPr txBox="1"/>
          <p:nvPr/>
        </p:nvSpPr>
        <p:spPr>
          <a:xfrm>
            <a:off x="2441005" y="331303"/>
            <a:ext cx="8163440"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VỀ SỰ CHUYỂN THỂ CỦA NƯỚC</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8" name="TextBox 7">
            <a:extLst>
              <a:ext uri="{FF2B5EF4-FFF2-40B4-BE49-F238E27FC236}">
                <a16:creationId xmlns:a16="http://schemas.microsoft.com/office/drawing/2014/main" id="{E202D27E-6A30-AD2D-47BF-71FDDBF608D3}"/>
              </a:ext>
            </a:extLst>
          </p:cNvPr>
          <p:cNvSpPr txBox="1"/>
          <p:nvPr/>
        </p:nvSpPr>
        <p:spPr>
          <a:xfrm>
            <a:off x="7519361" y="3556051"/>
            <a:ext cx="2939936"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Nước chuyển từ thể rắn sang thể lỏng</a:t>
            </a:r>
            <a:endParaRPr lang="vi-VN" sz="2400">
              <a:solidFill>
                <a:srgbClr val="002060"/>
              </a:solidFill>
              <a:latin typeface="Roboto" panose="02000000000000000000" pitchFamily="2" charset="0"/>
              <a:ea typeface="Roboto" panose="02000000000000000000" pitchFamily="2" charset="0"/>
            </a:endParaRPr>
          </a:p>
        </p:txBody>
      </p:sp>
      <p:pic>
        <p:nvPicPr>
          <p:cNvPr id="7" name="Picture 6"/>
          <p:cNvPicPr>
            <a:picLocks noChangeAspect="1"/>
          </p:cNvPicPr>
          <p:nvPr/>
        </p:nvPicPr>
        <p:blipFill>
          <a:blip r:embed="rId4"/>
          <a:stretch>
            <a:fillRect/>
          </a:stretch>
        </p:blipFill>
        <p:spPr>
          <a:xfrm>
            <a:off x="802433" y="1945102"/>
            <a:ext cx="2540389" cy="1623754"/>
          </a:xfrm>
          <a:prstGeom prst="roundRect">
            <a:avLst/>
          </a:prstGeom>
        </p:spPr>
      </p:pic>
      <p:pic>
        <p:nvPicPr>
          <p:cNvPr id="12" name="Picture 11"/>
          <p:cNvPicPr>
            <a:picLocks noChangeAspect="1"/>
          </p:cNvPicPr>
          <p:nvPr/>
        </p:nvPicPr>
        <p:blipFill>
          <a:blip r:embed="rId5"/>
          <a:stretch>
            <a:fillRect/>
          </a:stretch>
        </p:blipFill>
        <p:spPr>
          <a:xfrm>
            <a:off x="715828" y="4459062"/>
            <a:ext cx="2499788" cy="1584469"/>
          </a:xfrm>
          <a:prstGeom prst="roundRect">
            <a:avLst/>
          </a:prstGeom>
        </p:spPr>
      </p:pic>
      <p:pic>
        <p:nvPicPr>
          <p:cNvPr id="19" name="Picture 18"/>
          <p:cNvPicPr>
            <a:picLocks noChangeAspect="1"/>
          </p:cNvPicPr>
          <p:nvPr/>
        </p:nvPicPr>
        <p:blipFill>
          <a:blip r:embed="rId6"/>
          <a:stretch>
            <a:fillRect/>
          </a:stretch>
        </p:blipFill>
        <p:spPr>
          <a:xfrm>
            <a:off x="6032829" y="4353064"/>
            <a:ext cx="2446650" cy="1623258"/>
          </a:xfrm>
          <a:prstGeom prst="roundRect">
            <a:avLst/>
          </a:prstGeom>
        </p:spPr>
      </p:pic>
      <p:sp>
        <p:nvSpPr>
          <p:cNvPr id="22" name="TextBox 21">
            <a:extLst>
              <a:ext uri="{FF2B5EF4-FFF2-40B4-BE49-F238E27FC236}">
                <a16:creationId xmlns:a16="http://schemas.microsoft.com/office/drawing/2014/main" id="{E202D27E-6A30-AD2D-47BF-71FDDBF608D3}"/>
              </a:ext>
            </a:extLst>
          </p:cNvPr>
          <p:cNvSpPr txBox="1"/>
          <p:nvPr/>
        </p:nvSpPr>
        <p:spPr>
          <a:xfrm>
            <a:off x="2330739" y="3561087"/>
            <a:ext cx="2854878" cy="830997"/>
          </a:xfrm>
          <a:prstGeom prst="rect">
            <a:avLst/>
          </a:prstGeom>
          <a:noFill/>
        </p:spPr>
        <p:txBody>
          <a:bodyPr wrap="square" rtlCol="0">
            <a:spAutoFit/>
          </a:bodyPr>
          <a:lstStyle/>
          <a:p>
            <a:pPr lvl="0">
              <a:defRPr/>
            </a:pPr>
            <a:r>
              <a:rPr lang="en-US" sz="2400">
                <a:solidFill>
                  <a:srgbClr val="002060"/>
                </a:solidFill>
                <a:latin typeface="Roboto" panose="02000000000000000000" pitchFamily="2" charset="0"/>
                <a:ea typeface="Roboto" panose="02000000000000000000" pitchFamily="2" charset="0"/>
              </a:rPr>
              <a:t>Nước chuyển từ thể lỏng sang thể rắn</a:t>
            </a:r>
            <a:endParaRPr lang="vi-VN" sz="2400">
              <a:solidFill>
                <a:srgbClr val="002060"/>
              </a:solidFill>
              <a:latin typeface="Roboto" panose="02000000000000000000" pitchFamily="2" charset="0"/>
              <a:ea typeface="Roboto" panose="02000000000000000000" pitchFamily="2" charset="0"/>
            </a:endParaRPr>
          </a:p>
        </p:txBody>
      </p:sp>
      <p:sp>
        <p:nvSpPr>
          <p:cNvPr id="24" name="TextBox 23">
            <a:extLst>
              <a:ext uri="{FF2B5EF4-FFF2-40B4-BE49-F238E27FC236}">
                <a16:creationId xmlns:a16="http://schemas.microsoft.com/office/drawing/2014/main" id="{E202D27E-6A30-AD2D-47BF-71FDDBF608D3}"/>
              </a:ext>
            </a:extLst>
          </p:cNvPr>
          <p:cNvSpPr txBox="1"/>
          <p:nvPr/>
        </p:nvSpPr>
        <p:spPr>
          <a:xfrm>
            <a:off x="2248099" y="1054307"/>
            <a:ext cx="7223892"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Mô tả sự thay đổi về thể của nước</a:t>
            </a:r>
          </a:p>
        </p:txBody>
      </p:sp>
      <p:sp>
        <p:nvSpPr>
          <p:cNvPr id="29" name="Arc 28"/>
          <p:cNvSpPr/>
          <p:nvPr/>
        </p:nvSpPr>
        <p:spPr>
          <a:xfrm rot="7284551" flipV="1">
            <a:off x="1901410" y="3218411"/>
            <a:ext cx="1713638" cy="1158398"/>
          </a:xfrm>
          <a:prstGeom prst="arc">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0" name="Picture 19"/>
          <p:cNvPicPr>
            <a:picLocks noChangeAspect="1"/>
          </p:cNvPicPr>
          <p:nvPr/>
        </p:nvPicPr>
        <p:blipFill>
          <a:blip r:embed="rId5"/>
          <a:stretch>
            <a:fillRect/>
          </a:stretch>
        </p:blipFill>
        <p:spPr>
          <a:xfrm>
            <a:off x="6082004" y="1944513"/>
            <a:ext cx="2499788" cy="1584469"/>
          </a:xfrm>
          <a:prstGeom prst="roundRect">
            <a:avLst/>
          </a:prstGeom>
        </p:spPr>
      </p:pic>
      <p:sp>
        <p:nvSpPr>
          <p:cNvPr id="21" name="Arc 20"/>
          <p:cNvSpPr/>
          <p:nvPr/>
        </p:nvSpPr>
        <p:spPr>
          <a:xfrm rot="7284551" flipV="1">
            <a:off x="7101309" y="3245689"/>
            <a:ext cx="1541477" cy="1021650"/>
          </a:xfrm>
          <a:prstGeom prst="arc">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E202D27E-6A30-AD2D-47BF-71FDDBF608D3}"/>
              </a:ext>
            </a:extLst>
          </p:cNvPr>
          <p:cNvSpPr txBox="1"/>
          <p:nvPr/>
        </p:nvSpPr>
        <p:spPr>
          <a:xfrm>
            <a:off x="254051" y="3728038"/>
            <a:ext cx="1847850" cy="461665"/>
          </a:xfrm>
          <a:prstGeom prst="rect">
            <a:avLst/>
          </a:prstGeom>
          <a:noFill/>
        </p:spPr>
        <p:txBody>
          <a:bodyPr wrap="square" rtlCol="0">
            <a:spAutoFit/>
          </a:bodyPr>
          <a:lstStyle/>
          <a:p>
            <a:pPr lvl="0" algn="ctr">
              <a:defRPr/>
            </a:pPr>
            <a:r>
              <a:rPr lang="en-US" sz="2400">
                <a:solidFill>
                  <a:srgbClr val="FF0000"/>
                </a:solidFill>
                <a:latin typeface="Roboto" panose="02000000000000000000" pitchFamily="2" charset="0"/>
                <a:ea typeface="Roboto" panose="02000000000000000000" pitchFamily="2" charset="0"/>
              </a:rPr>
              <a:t>Đông đặc</a:t>
            </a:r>
          </a:p>
        </p:txBody>
      </p:sp>
      <p:sp>
        <p:nvSpPr>
          <p:cNvPr id="14" name="TextBox 13">
            <a:extLst>
              <a:ext uri="{FF2B5EF4-FFF2-40B4-BE49-F238E27FC236}">
                <a16:creationId xmlns:a16="http://schemas.microsoft.com/office/drawing/2014/main" id="{E202D27E-6A30-AD2D-47BF-71FDDBF608D3}"/>
              </a:ext>
            </a:extLst>
          </p:cNvPr>
          <p:cNvSpPr txBox="1"/>
          <p:nvPr/>
        </p:nvSpPr>
        <p:spPr>
          <a:xfrm>
            <a:off x="5408304" y="3663866"/>
            <a:ext cx="1847850" cy="461665"/>
          </a:xfrm>
          <a:prstGeom prst="rect">
            <a:avLst/>
          </a:prstGeom>
          <a:noFill/>
        </p:spPr>
        <p:txBody>
          <a:bodyPr wrap="square" rtlCol="0">
            <a:spAutoFit/>
          </a:bodyPr>
          <a:lstStyle/>
          <a:p>
            <a:pPr lvl="0" algn="ctr">
              <a:defRPr/>
            </a:pPr>
            <a:r>
              <a:rPr lang="en-US" sz="2400">
                <a:solidFill>
                  <a:srgbClr val="FF0000"/>
                </a:solidFill>
                <a:latin typeface="Roboto" panose="02000000000000000000" pitchFamily="2" charset="0"/>
                <a:ea typeface="Roboto" panose="02000000000000000000" pitchFamily="2" charset="0"/>
              </a:rPr>
              <a:t>Nóng chảy</a:t>
            </a:r>
          </a:p>
        </p:txBody>
      </p:sp>
      <p:sp>
        <p:nvSpPr>
          <p:cNvPr id="15" name="TextBox 14">
            <a:extLst>
              <a:ext uri="{FF2B5EF4-FFF2-40B4-BE49-F238E27FC236}">
                <a16:creationId xmlns:a16="http://schemas.microsoft.com/office/drawing/2014/main" id="{E202D27E-6A30-AD2D-47BF-71FDDBF608D3}"/>
              </a:ext>
            </a:extLst>
          </p:cNvPr>
          <p:cNvSpPr txBox="1"/>
          <p:nvPr/>
        </p:nvSpPr>
        <p:spPr>
          <a:xfrm>
            <a:off x="8709688" y="5110600"/>
            <a:ext cx="2939936"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Nước chuyển từ thể lỏng sang thể hơi</a:t>
            </a:r>
            <a:endParaRPr lang="vi-VN" sz="2400">
              <a:solidFill>
                <a:srgbClr val="00206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989667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par>
                                <p:cTn id="13" presetID="14" presetClass="entr" presetSubtype="1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randombar(horizontal)">
                                      <p:cBhvr>
                                        <p:cTn id="18" dur="500"/>
                                        <p:tgtEl>
                                          <p:spTgt spid="2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randombar(horizontal)">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randombar(horizontal)">
                                      <p:cBhvr>
                                        <p:cTn id="33" dur="500"/>
                                        <p:tgtEl>
                                          <p:spTgt spid="19"/>
                                        </p:tgtEl>
                                      </p:cBhvr>
                                    </p:animEffect>
                                  </p:childTnLst>
                                </p:cTn>
                              </p:par>
                              <p:par>
                                <p:cTn id="34" presetID="14" presetClass="entr" presetSubtype="1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randombar(horizontal)">
                                      <p:cBhvr>
                                        <p:cTn id="36" dur="500"/>
                                        <p:tgtEl>
                                          <p:spTgt spid="2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randombar(horizontal)">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randombar(horizontal)">
                                      <p:cBhvr>
                                        <p:cTn id="49" dur="5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randombar(horizontal)">
                                      <p:cBhvr>
                                        <p:cTn id="5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22" grpId="0"/>
      <p:bldP spid="29" grpId="0" animBg="1"/>
      <p:bldP spid="21" grpId="0" animBg="1"/>
      <p:bldP spid="13" grpId="0"/>
      <p:bldP spid="14" grpId="0"/>
      <p:bldP spid="15"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3337</TotalTime>
  <Words>2139</Words>
  <Application>Microsoft Office PowerPoint</Application>
  <PresentationFormat>Widescreen</PresentationFormat>
  <Paragraphs>241</Paragraphs>
  <Slides>33</Slides>
  <Notes>32</Notes>
  <HiddenSlides>0</HiddenSlides>
  <MMClips>3</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33</vt:i4>
      </vt:variant>
    </vt:vector>
  </HeadingPairs>
  <TitlesOfParts>
    <vt:vector size="42" baseType="lpstr">
      <vt:lpstr>Calibri</vt:lpstr>
      <vt:lpstr>Roboto</vt:lpstr>
      <vt:lpstr>Roboto Black</vt:lpstr>
      <vt:lpstr>Arial</vt:lpstr>
      <vt:lpstr>Calibri Light</vt:lpstr>
      <vt:lpstr>Times New Roman</vt:lpstr>
      <vt:lpstr>Muli</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LEE</cp:lastModifiedBy>
  <cp:revision>152</cp:revision>
  <dcterms:created xsi:type="dcterms:W3CDTF">2023-04-01T23:44:56Z</dcterms:created>
  <dcterms:modified xsi:type="dcterms:W3CDTF">2023-09-07T15:10:25Z</dcterms:modified>
</cp:coreProperties>
</file>