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4" r:id="rId2"/>
    <p:sldId id="286" r:id="rId3"/>
    <p:sldId id="289" r:id="rId4"/>
    <p:sldId id="258" r:id="rId5"/>
    <p:sldId id="259" r:id="rId6"/>
    <p:sldId id="262" r:id="rId7"/>
    <p:sldId id="263" r:id="rId8"/>
    <p:sldId id="288" r:id="rId9"/>
    <p:sldId id="287" r:id="rId10"/>
    <p:sldId id="276" r:id="rId11"/>
    <p:sldId id="270" r:id="rId12"/>
    <p:sldId id="271" r:id="rId13"/>
    <p:sldId id="272" r:id="rId14"/>
    <p:sldId id="273" r:id="rId15"/>
    <p:sldId id="274" r:id="rId16"/>
    <p:sldId id="275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2512AF6E-78E1-4409-854E-ABAC6A00809C}" type="datetimeFigureOut">
              <a:rPr lang="en-US"/>
              <a:t>4/4/2023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CBB8BEDD-FB3B-4562-8999-8529577D2A8B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CE956AA1-DE92-402F-8D79-F046FBAE364B}" type="slidenum">
              <a:rPr lang="en-US" sz="1200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CD1F-10D0-4B3F-BC9E-145DA2541EE8}" type="datetimeFigureOut">
              <a:rPr lang="en-US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6DCE7-4383-49DF-9B69-C2E10BC57B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7A9E-352D-4082-B3F4-E90EBC7A9B09}" type="datetimeFigureOut">
              <a:rPr lang="en-US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B7F3-AC15-49DA-95FC-38E3BA3A71F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CBDDD-17A7-4D46-90E9-E49AF9BC0819}" type="datetimeFigureOut">
              <a:rPr lang="en-US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9FC7-542C-47F7-8736-F13E6610DEE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EA15-9EDE-4394-B060-25F0CF6572FB}" type="datetimeFigureOut">
              <a:rPr lang="en-US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99CB-A040-4716-9747-9F72C1A65EE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4BF-2019-4779-B517-0AEDB9B97B8B}" type="datetimeFigureOut">
              <a:rPr lang="en-US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0E6-6EF4-452D-8CC9-909F2A7FCA9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A8BE-C757-4AD8-890C-468CD5589F75}" type="datetimeFigureOut">
              <a:rPr lang="en-US"/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8C86-F099-40B2-8642-250BFB3FC4C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F0BCE-C50C-475E-853E-2ABA2B1BAE1C}" type="datetimeFigureOut">
              <a:rPr lang="en-US"/>
              <a:t>4/4/2023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EBE1-48CF-44CD-9786-02A1ECC6FB2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014A-AD40-4168-BD16-DEDFABA8A5DA}" type="datetimeFigureOut">
              <a:rPr lang="en-US"/>
              <a:t>4/4/2023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971D8-6B50-4B9E-90C3-442D71D95F5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B331-8A78-4949-AF0F-EE01D413FB4C}" type="datetimeFigureOut">
              <a:rPr lang="en-US"/>
              <a:t>4/4/2023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F5B-E774-488C-80FB-4E66BD4F1D7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C5D9-ABCD-4B3C-AE75-B6D59C17ABFD}" type="datetimeFigureOut">
              <a:rPr lang="en-US"/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9AF3-D578-4617-9808-AAFD122200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C946-8061-4E3F-B972-6259A33CFD24}" type="datetimeFigureOut">
              <a:rPr lang="en-US"/>
              <a:t>4/4/2023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07F71-D966-417D-90C8-C4C232E569F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0CD73E-CDE5-4D36-9662-5175838E914F}" type="datetimeFigureOut">
              <a:rPr lang="en-US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7AAFE-F576-40A5-863D-981C0904960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rung%20chuog%20vang\rung%20chuong.mp3" TargetMode="External"/><Relationship Id="rId13" Type="http://schemas.openxmlformats.org/officeDocument/2006/relationships/image" Target="../media/image6.GIF"/><Relationship Id="rId3" Type="http://schemas.microsoft.com/office/2007/relationships/media" Target="../media/media1.wav"/><Relationship Id="rId7" Type="http://schemas.microsoft.com/office/2007/relationships/media" Target="file:///D:\rung%20chuog%20vang\rung%20chuong.mp3" TargetMode="External"/><Relationship Id="rId12" Type="http://schemas.openxmlformats.org/officeDocument/2006/relationships/image" Target="../media/image5.png"/><Relationship Id="rId2" Type="http://schemas.openxmlformats.org/officeDocument/2006/relationships/audio" Target="file:///D:\Rung%20Chuong%20Vang\8.%20Ket%20thuc%20cau%20hoi.wav" TargetMode="External"/><Relationship Id="rId1" Type="http://schemas.microsoft.com/office/2007/relationships/media" Target="file:///D:\Rung%20Chuong%20Vang\8.%20Ket%20thuc%20cau%20hoi.wav" TargetMode="External"/><Relationship Id="rId6" Type="http://schemas.openxmlformats.org/officeDocument/2006/relationships/audio" Target="file:///D:\Rung%20Chuong%20Vang\chaomung.wav" TargetMode="External"/><Relationship Id="rId11" Type="http://schemas.openxmlformats.org/officeDocument/2006/relationships/image" Target="../media/image4.png"/><Relationship Id="rId5" Type="http://schemas.microsoft.com/office/2007/relationships/media" Target="file:///D:\Rung%20Chuong%20Vang\chaomung.wav" TargetMode="External"/><Relationship Id="rId15" Type="http://schemas.openxmlformats.org/officeDocument/2006/relationships/image" Target="../media/image8.GIF"/><Relationship Id="rId10" Type="http://schemas.openxmlformats.org/officeDocument/2006/relationships/audio" Target="../media/audio2.wav"/><Relationship Id="rId4" Type="http://schemas.openxmlformats.org/officeDocument/2006/relationships/audio" Target="../media/media1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6.GIF"/><Relationship Id="rId5" Type="http://schemas.openxmlformats.org/officeDocument/2006/relationships/audio" Target="../media/audio5.wav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6.wav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6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6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/D:\My%20Documents\Downloads\Lopchungtadoanket-NguyenDucHuy_cfj3.mp3" TargetMode="External"/><Relationship Id="rId7" Type="http://schemas.openxmlformats.org/officeDocument/2006/relationships/image" Target="../media/image12.jpeg"/><Relationship Id="rId2" Type="http://schemas.openxmlformats.org/officeDocument/2006/relationships/audio" Target="file:///G:\thieu_nhi_the_gioi_lien_hoan-nhieu_nghe_si.mp3" TargetMode="External"/><Relationship Id="rId1" Type="http://schemas.microsoft.com/office/2007/relationships/media" Target="file:///G:\thieu_nhi_the_gioi_lien_hoan-nhieu_nghe_si.mp3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D:\My%20Documents\Downloads\Lopchungtadoanket-NguyenDucHuy_cfj3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MP3\Nhac%20thieu%20nhi\Thuong%20lam%20thay%20co%20oi%20-%20Jolie%20Quynh%20Anh.mp3" TargetMode="External"/><Relationship Id="rId1" Type="http://schemas.microsoft.com/office/2007/relationships/media" Target="file:///E:\MP3\Nhac%20thieu%20nhi\Thuong%20lam%20thay%20co%20oi%20-%20Jolie%20Quynh%20Anh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754380" y="1066800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HỌC SINH LỚP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4</a:t>
            </a:r>
            <a:r>
              <a:rPr lang="en-US" altLang="vi-VN" sz="3600" kern="10" dirty="0" smtClean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A</a:t>
            </a:r>
            <a:endParaRPr lang="en-US" altLang="vi-VN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15950" y="2971800"/>
            <a:ext cx="7848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TOÁN LỚP 4</a:t>
            </a:r>
          </a:p>
        </p:txBody>
      </p:sp>
      <p:pic>
        <p:nvPicPr>
          <p:cNvPr id="14340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13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05713" y="5264150"/>
            <a:ext cx="153828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5329238"/>
            <a:ext cx="178752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98569" y="-21431"/>
            <a:ext cx="15382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68675" y="5770563"/>
            <a:ext cx="4167188" cy="461665"/>
          </a:xfrm>
          <a:prstGeom prst="rect">
            <a:avLst/>
          </a:prstGeom>
          <a:gradFill rotWithShape="1">
            <a:gsLst>
              <a:gs pos="0">
                <a:srgbClr val="003B00"/>
              </a:gs>
              <a:gs pos="50000">
                <a:srgbClr val="008000"/>
              </a:gs>
              <a:gs pos="100000">
                <a:srgbClr val="003B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15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57 -0.00602 L -0.11979 -0.008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1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73038" y="0"/>
            <a:ext cx="55562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beep76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81000" y="228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Picture1"/>
          <p:cNvPicPr>
            <a:picLocks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0" descr="an30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5813" y="-20638"/>
            <a:ext cx="47244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0830273" flipH="1">
            <a:off x="5124450" y="1366838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1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720688">
            <a:off x="171450" y="12192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2192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371600" y="719138"/>
            <a:ext cx="7772400" cy="163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250 + m </a:t>
            </a:r>
          </a:p>
          <a:p>
            <a:pPr algn="ctr"/>
            <a:r>
              <a:rPr lang="en-US" altLang="en-US" sz="40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m = 10</a:t>
            </a:r>
          </a:p>
        </p:txBody>
      </p:sp>
      <p:grpSp>
        <p:nvGrpSpPr>
          <p:cNvPr id="23554" name="Group 51"/>
          <p:cNvGrpSpPr/>
          <p:nvPr/>
        </p:nvGrpSpPr>
        <p:grpSpPr bwMode="auto">
          <a:xfrm>
            <a:off x="228600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35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 panose="020B720000000000000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1925638" y="2971800"/>
            <a:ext cx="4856162" cy="8445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 fontAlgn="auto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250</a:t>
            </a:r>
            <a:endParaRPr lang="vi-VN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46551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8" y="32115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845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830263" y="33972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1925638" y="4362450"/>
            <a:ext cx="4856162" cy="7937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260</a:t>
            </a:r>
            <a:r>
              <a:rPr lang="vi-V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75773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" y="44418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572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838200" y="4648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925638" y="5638800"/>
            <a:ext cx="4856162" cy="8937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270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953125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7912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838200" y="5943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57150" y="9906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438150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Câu 1</a:t>
            </a:r>
          </a:p>
        </p:txBody>
      </p:sp>
      <p:sp>
        <p:nvSpPr>
          <p:cNvPr id="23572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  <p:pic>
        <p:nvPicPr>
          <p:cNvPr id="235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52388" y="-228600"/>
            <a:ext cx="165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78486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9" name="WordArt 39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70" name="WordArt 40"/>
          <p:cNvSpPr>
            <a:spLocks noChangeArrowheads="1" noChangeShapeType="1" noTextEdit="1"/>
          </p:cNvSpPr>
          <p:nvPr/>
        </p:nvSpPr>
        <p:spPr bwMode="auto">
          <a:xfrm>
            <a:off x="77724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72" name="WordArt 42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73" name="WordArt 43"/>
          <p:cNvSpPr>
            <a:spLocks noChangeArrowheads="1" noChangeShapeType="1" noTextEdit="1"/>
          </p:cNvSpPr>
          <p:nvPr/>
        </p:nvSpPr>
        <p:spPr bwMode="auto">
          <a:xfrm>
            <a:off x="77724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7205663" y="4362450"/>
            <a:ext cx="1752600" cy="1179513"/>
            <a:chOff x="4320" y="2928"/>
            <a:chExt cx="1104" cy="1104"/>
          </a:xfrm>
        </p:grpSpPr>
        <p:sp>
          <p:nvSpPr>
            <p:cNvPr id="235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235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pic>
        <p:nvPicPr>
          <p:cNvPr id="23585" name="Picture 29" descr="Picture1"/>
          <p:cNvPicPr>
            <a:picLocks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8" y="720725"/>
            <a:ext cx="9144000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1.11111E-6 L 5E-6 -0.07222 " pathEditMode="relative" rAng="0" ptsTypes="AA">
                                      <p:cBhvr>
                                        <p:cTn id="1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2" grpId="1" animBg="1"/>
      <p:bldP spid="45" grpId="0" animBg="1"/>
      <p:bldP spid="46" grpId="0" animBg="1"/>
      <p:bldP spid="50" grpId="0" animBg="1"/>
      <p:bldP spid="51" grpId="0" animBg="1"/>
      <p:bldP spid="57" grpId="0" animBg="1"/>
      <p:bldP spid="57" grpId="1" animBg="1"/>
      <p:bldP spid="58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028825" y="870268"/>
            <a:ext cx="6348412" cy="1171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Kết quả của phép tính </a:t>
            </a:r>
          </a:p>
          <a:p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250 + m với m = 30 là:</a:t>
            </a:r>
            <a:endParaRPr lang="vi-VN" altLang="en-US" sz="3600" b="1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4578" name="Group 51"/>
          <p:cNvGrpSpPr/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461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 panose="020B720000000000000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414963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4340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41878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4340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5065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4838" y="510222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2</a:t>
            </a:r>
          </a:p>
        </p:txBody>
      </p:sp>
      <p:pic>
        <p:nvPicPr>
          <p:cNvPr id="24596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8486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8486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16" name="Group 56"/>
          <p:cNvGrpSpPr/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4610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246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24609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7557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873 – n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10</a:t>
            </a:r>
          </a:p>
        </p:txBody>
      </p:sp>
      <p:grpSp>
        <p:nvGrpSpPr>
          <p:cNvPr id="25602" name="Group 51"/>
          <p:cNvGrpSpPr/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564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 panose="020B720000000000000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883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863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773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B</a:t>
            </a:r>
          </a:p>
        </p:txBody>
      </p:sp>
      <p:pic>
        <p:nvPicPr>
          <p:cNvPr id="25617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WordArt 33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0</a:t>
            </a:r>
          </a:p>
        </p:txBody>
      </p:sp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785495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78978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786447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7854950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7850188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7848600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7391400" y="5105400"/>
            <a:ext cx="1752600" cy="1752600"/>
            <a:chOff x="4320" y="2928"/>
            <a:chExt cx="1104" cy="1104"/>
          </a:xfrm>
        </p:grpSpPr>
        <p:sp>
          <p:nvSpPr>
            <p:cNvPr id="2563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2563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3</a:t>
            </a:r>
          </a:p>
        </p:txBody>
      </p:sp>
      <p:sp>
        <p:nvSpPr>
          <p:cNvPr id="25637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728788" y="838200"/>
            <a:ext cx="6348412" cy="1171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Tính giá trị biểu thức?</a:t>
            </a:r>
          </a:p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</a:rPr>
              <a:t>250 + m với m = 80</a:t>
            </a:r>
          </a:p>
        </p:txBody>
      </p:sp>
      <p:grpSp>
        <p:nvGrpSpPr>
          <p:cNvPr id="26626" name="Group 51"/>
          <p:cNvGrpSpPr/>
          <p:nvPr/>
        </p:nvGrpSpPr>
        <p:grpSpPr bwMode="auto">
          <a:xfrm>
            <a:off x="196850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666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 panose="020B720000000000000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752600" y="3048000"/>
            <a:ext cx="5638800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m = 80 + 250 = 330 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067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115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3888" y="32004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30263" y="3276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728788" y="4038600"/>
            <a:ext cx="56626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m = 250 + 80 = 330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42973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40751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41910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38200" y="42672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28788" y="5029200"/>
            <a:ext cx="5662612" cy="673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r"/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</a:rPr>
              <a:t>250 + m = 250 + 80 = 230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8" y="5287963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029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09600" y="510540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62000" y="51816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544513" y="10318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62025" y="1400175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4</a:t>
            </a:r>
          </a:p>
        </p:txBody>
      </p:sp>
      <p:pic>
        <p:nvPicPr>
          <p:cNvPr id="26644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4763" y="755650"/>
            <a:ext cx="9144001" cy="9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2388" y="-185738"/>
            <a:ext cx="1652588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001000" y="30480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80010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80010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924800" y="2895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16" name="Group 56"/>
          <p:cNvGrpSpPr/>
          <p:nvPr/>
        </p:nvGrpSpPr>
        <p:grpSpPr bwMode="auto">
          <a:xfrm>
            <a:off x="7543800" y="3810000"/>
            <a:ext cx="1752600" cy="1752600"/>
            <a:chOff x="4866" y="816"/>
            <a:chExt cx="1104" cy="1104"/>
          </a:xfrm>
        </p:grpSpPr>
        <p:sp>
          <p:nvSpPr>
            <p:cNvPr id="26664" name="AutoShape 50"/>
            <p:cNvSpPr>
              <a:spLocks noChangeArrowheads="1"/>
            </p:cNvSpPr>
            <p:nvPr/>
          </p:nvSpPr>
          <p:spPr bwMode="auto">
            <a:xfrm>
              <a:off x="4866" y="816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2666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5088" y="960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2666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2" grpId="0" animBg="1"/>
      <p:bldP spid="72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11461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873 – n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70</a:t>
            </a:r>
          </a:p>
        </p:txBody>
      </p:sp>
      <p:grpSp>
        <p:nvGrpSpPr>
          <p:cNvPr id="27650" name="Group 51"/>
          <p:cNvGrpSpPr/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76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 panose="020B720000000000000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873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803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813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B</a:t>
            </a:r>
          </a:p>
        </p:txBody>
      </p:sp>
      <p:pic>
        <p:nvPicPr>
          <p:cNvPr id="27665" name="Picture 29" descr="Picture1"/>
          <p:cNvPicPr>
            <a:picLocks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1534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2004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77200" y="3276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7543800" y="4114800"/>
            <a:ext cx="1752600" cy="1752600"/>
            <a:chOff x="4320" y="2928"/>
            <a:chExt cx="1104" cy="1104"/>
          </a:xfrm>
        </p:grpSpPr>
        <p:sp>
          <p:nvSpPr>
            <p:cNvPr id="27686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2768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5</a:t>
            </a:r>
          </a:p>
        </p:txBody>
      </p:sp>
      <p:sp>
        <p:nvSpPr>
          <p:cNvPr id="27685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1371600" y="835025"/>
            <a:ext cx="7772400" cy="9175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Giá trị của biểu thức </a:t>
            </a:r>
          </a:p>
          <a:p>
            <a:pPr algn="ctr"/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+ m với m = 0 là?</a:t>
            </a:r>
          </a:p>
        </p:txBody>
      </p:sp>
      <p:grpSp>
        <p:nvGrpSpPr>
          <p:cNvPr id="29698" name="Group 51"/>
          <p:cNvGrpSpPr/>
          <p:nvPr/>
        </p:nvGrpSpPr>
        <p:grpSpPr bwMode="auto">
          <a:xfrm>
            <a:off x="6350" y="14288"/>
            <a:ext cx="320675" cy="68580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latin typeface=".VnTime" panose="020B7200000000000000" pitchFamily="34" charset="0"/>
                <a:cs typeface="+mn-cs"/>
              </a:endParaRPr>
            </a:p>
          </p:txBody>
        </p:sp>
        <p:sp>
          <p:nvSpPr>
            <p:cNvPr id="2973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 altLang="en-US" sz="2000">
                <a:latin typeface=".VnTime" panose="020B720000000000000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anose="020B7200000000000000" pitchFamily="34" charset="0"/>
                <a:cs typeface="+mn-cs"/>
              </a:endParaRPr>
            </a:p>
          </p:txBody>
        </p:sp>
      </p:grpSp>
      <p:sp>
        <p:nvSpPr>
          <p:cNvPr id="38" name="AutoShape 51"/>
          <p:cNvSpPr>
            <a:spLocks noChangeArrowheads="1"/>
          </p:cNvSpPr>
          <p:nvPr/>
        </p:nvSpPr>
        <p:spPr bwMode="auto">
          <a:xfrm>
            <a:off x="1552575" y="3200400"/>
            <a:ext cx="6067425" cy="914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250 + m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813" y="33020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1242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1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33388" y="315277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2" name="WordArt 226"/>
          <p:cNvSpPr>
            <a:spLocks noChangeArrowheads="1" noChangeShapeType="1" noTextEdit="1"/>
          </p:cNvSpPr>
          <p:nvPr/>
        </p:nvSpPr>
        <p:spPr bwMode="auto">
          <a:xfrm>
            <a:off x="639763" y="3265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A</a:t>
            </a:r>
          </a:p>
        </p:txBody>
      </p:sp>
      <p:sp>
        <p:nvSpPr>
          <p:cNvPr id="43" name="AutoShape 51"/>
          <p:cNvSpPr>
            <a:spLocks noChangeArrowheads="1"/>
          </p:cNvSpPr>
          <p:nvPr/>
        </p:nvSpPr>
        <p:spPr bwMode="auto">
          <a:xfrm>
            <a:off x="1600200" y="5486400"/>
            <a:ext cx="6019800" cy="8001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250</a:t>
            </a: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5795963"/>
            <a:ext cx="593726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55737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6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14338" y="4330700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en-US" altLang="en-US" sz="2000">
              <a:latin typeface=".VnTime" panose="020B7200000000000000"/>
            </a:endParaRPr>
          </a:p>
        </p:txBody>
      </p:sp>
      <p:sp>
        <p:nvSpPr>
          <p:cNvPr id="47" name="WordArt 226"/>
          <p:cNvSpPr>
            <a:spLocks noChangeArrowheads="1" noChangeShapeType="1" noTextEdit="1"/>
          </p:cNvSpPr>
          <p:nvPr/>
        </p:nvSpPr>
        <p:spPr bwMode="auto">
          <a:xfrm>
            <a:off x="620713" y="5759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C</a:t>
            </a: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1554163" y="4343400"/>
            <a:ext cx="6065837" cy="8477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200</a:t>
            </a: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3" y="4508500"/>
            <a:ext cx="593726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138" y="428625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2" name="WordArt 226"/>
          <p:cNvSpPr>
            <a:spLocks noChangeArrowheads="1" noChangeShapeType="1" noTextEdit="1"/>
          </p:cNvSpPr>
          <p:nvPr/>
        </p:nvSpPr>
        <p:spPr bwMode="auto">
          <a:xfrm>
            <a:off x="620713" y="4471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/>
              </a:rPr>
              <a:t>B</a:t>
            </a:r>
          </a:p>
        </p:txBody>
      </p:sp>
      <p:pic>
        <p:nvPicPr>
          <p:cNvPr id="29713" name="Picture 29" descr="Picture1"/>
          <p:cNvPicPr>
            <a:picLocks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741363"/>
            <a:ext cx="9144000" cy="9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WordArt 34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</a:t>
            </a:r>
          </a:p>
        </p:txBody>
      </p:sp>
      <p:sp>
        <p:nvSpPr>
          <p:cNvPr id="61" name="WordArt 35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2</a:t>
            </a:r>
          </a:p>
        </p:txBody>
      </p: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3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4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5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6</a:t>
            </a:r>
          </a:p>
        </p:txBody>
      </p:sp>
      <p:sp>
        <p:nvSpPr>
          <p:cNvPr id="66" name="WordArt 40"/>
          <p:cNvSpPr>
            <a:spLocks noChangeArrowheads="1" noChangeShapeType="1" noTextEdit="1"/>
          </p:cNvSpPr>
          <p:nvPr/>
        </p:nvSpPr>
        <p:spPr bwMode="auto">
          <a:xfrm>
            <a:off x="81534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7</a:t>
            </a:r>
          </a:p>
        </p:txBody>
      </p:sp>
      <p:sp>
        <p:nvSpPr>
          <p:cNvPr id="67" name="WordArt 41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8</a:t>
            </a:r>
          </a:p>
        </p:txBody>
      </p:sp>
      <p:sp>
        <p:nvSpPr>
          <p:cNvPr id="68" name="WordArt 42"/>
          <p:cNvSpPr>
            <a:spLocks noChangeArrowheads="1" noChangeShapeType="1" noTextEdit="1"/>
          </p:cNvSpPr>
          <p:nvPr/>
        </p:nvSpPr>
        <p:spPr bwMode="auto">
          <a:xfrm>
            <a:off x="80772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9</a:t>
            </a:r>
          </a:p>
        </p:txBody>
      </p:sp>
      <p:sp>
        <p:nvSpPr>
          <p:cNvPr id="69" name="WordArt 43"/>
          <p:cNvSpPr>
            <a:spLocks noChangeArrowheads="1" noChangeShapeType="1" noTextEdit="1"/>
          </p:cNvSpPr>
          <p:nvPr/>
        </p:nvSpPr>
        <p:spPr bwMode="auto">
          <a:xfrm>
            <a:off x="8001000" y="3124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/>
              </a:rPr>
              <a:t>10</a:t>
            </a: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7391400" y="4191000"/>
            <a:ext cx="1752600" cy="1752600"/>
            <a:chOff x="4320" y="2928"/>
            <a:chExt cx="1104" cy="1104"/>
          </a:xfrm>
        </p:grpSpPr>
        <p:sp>
          <p:nvSpPr>
            <p:cNvPr id="29734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6000" b="1">
                <a:solidFill>
                  <a:srgbClr val="FF0066"/>
                </a:solidFill>
                <a:latin typeface=".VnHelvetInsH" panose="020B7200000000000000"/>
              </a:endParaRPr>
            </a:p>
          </p:txBody>
        </p:sp>
        <p:sp>
          <p:nvSpPr>
            <p:cNvPr id="2973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/>
                  <a:cs typeface="Times New Roman" panose="02020603050405020304"/>
                </a:rPr>
                <a:t>Hết giờ</a:t>
              </a:r>
            </a:p>
          </p:txBody>
        </p:sp>
      </p:grp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828675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381000" y="1219200"/>
            <a:ext cx="781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Caâu 6</a:t>
            </a:r>
          </a:p>
        </p:txBody>
      </p:sp>
      <p:sp>
        <p:nvSpPr>
          <p:cNvPr id="29733" name="WordArt 30"/>
          <p:cNvSpPr>
            <a:spLocks noChangeArrowheads="1" noChangeShapeType="1" noTextEdit="1"/>
          </p:cNvSpPr>
          <p:nvPr/>
        </p:nvSpPr>
        <p:spPr bwMode="auto">
          <a:xfrm>
            <a:off x="1676400" y="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Rung chuông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1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0"/>
                                    </p:animMotion>
                                    <p:animRot by="1500000">
                                      <p:cBhvr>
                                        <p:cTn id="1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87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6" grpId="0" animBg="1"/>
      <p:bldP spid="47" grpId="0" animBg="1"/>
      <p:bldP spid="52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219" grpId="0" animBg="1"/>
      <p:bldP spid="8219" grpId="1" animBg="1"/>
      <p:bldP spid="8219" grpId="2" animBg="1"/>
      <p:bldP spid="8220" grpId="0" animBg="1"/>
      <p:bldP spid="82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thieu_nhi_the_gioi_lien_hoan-nhieu_nghe_s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1524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BJ_SMP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0" cmpd="thickThin">
            <a:solidFill>
              <a:srgbClr val="CC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itle 7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Lopchungtadoanket-NguyenDucHuy_cfj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6" fill="hold"/>
                                        <p:tgtEl>
                                          <p:spTgt spid="12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76200" y="-246063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76200" y="-246063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76200" y="-246063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76200" y="-17463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76200" y="-246063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91" name="Rectangle 28"/>
          <p:cNvSpPr>
            <a:spLocks noChangeArrowheads="1"/>
          </p:cNvSpPr>
          <p:nvPr/>
        </p:nvSpPr>
        <p:spPr bwMode="auto">
          <a:xfrm>
            <a:off x="76200" y="-246063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 sz="24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SpPr>
        <p:spPr bwMode="auto">
          <a:xfrm>
            <a:off x="-669925" y="6440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84" name="WordArt 21"/>
          <p:cNvSpPr>
            <a:spLocks noChangeArrowheads="1" noChangeShapeType="1" noTextEdit="1"/>
          </p:cNvSpPr>
          <p:nvPr/>
        </p:nvSpPr>
        <p:spPr bwMode="auto">
          <a:xfrm>
            <a:off x="2247900" y="579438"/>
            <a:ext cx="4648200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</a:p>
        </p:txBody>
      </p:sp>
      <p:sp>
        <p:nvSpPr>
          <p:cNvPr id="3085" name="WordArt 23"/>
          <p:cNvSpPr>
            <a:spLocks noChangeArrowheads="1" noChangeShapeType="1" noTextEdit="1"/>
          </p:cNvSpPr>
          <p:nvPr/>
        </p:nvSpPr>
        <p:spPr bwMode="auto">
          <a:xfrm>
            <a:off x="260350" y="1697038"/>
            <a:ext cx="8686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Biểu thức có chứa một chữ</a:t>
            </a:r>
            <a:endParaRPr lang="vi-VN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84" grpId="0" animBg="1"/>
      <p:bldP spid="3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5159" y="1516064"/>
            <a:ext cx="5278899" cy="80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800" b="1">
                <a:solidFill>
                  <a:schemeClr val="bg1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8551" y="2362200"/>
            <a:ext cx="814681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3" tIns="34286" rIns="68573" bIns="34286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4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Biểu</a:t>
            </a:r>
            <a:r>
              <a:rPr lang="en-US" altLang="vi-VN" sz="4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thức</a:t>
            </a:r>
            <a:r>
              <a:rPr lang="en-US" altLang="vi-VN" sz="4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có</a:t>
            </a:r>
            <a:r>
              <a:rPr lang="en-US" altLang="vi-VN" sz="4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chứa</a:t>
            </a:r>
            <a:r>
              <a:rPr lang="en-US" altLang="vi-VN" sz="4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một</a:t>
            </a:r>
            <a:r>
              <a:rPr lang="en-US" altLang="vi-VN" sz="44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chữ</a:t>
            </a:r>
            <a:endParaRPr lang="vi-VN" altLang="vi-VN" sz="4400" b="1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51815" y="2033587"/>
            <a:ext cx="4054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*Tính giá trị của biểu thức: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953000" y="4191000"/>
            <a:ext cx="533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7800" y="2743200"/>
            <a:ext cx="3581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C00FF"/>
                </a:solidFill>
                <a:latin typeface=".VnTime" panose="020B720000000000000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+ 130 x 2 =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29150" y="2766060"/>
            <a:ext cx="35814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CC00FF"/>
                </a:solidFill>
                <a:latin typeface=".VnTime" panose="020B720000000000000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+ 260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67200" y="3384550"/>
            <a:ext cx="21336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1752600" y="366713"/>
            <a:ext cx="52578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Kiểm tra bài cũ</a:t>
            </a:r>
            <a:endParaRPr lang="vi-VN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73" grpId="0"/>
      <p:bldP spid="14339" grpId="0"/>
      <p:bldP spid="2" grpId="0"/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95400" y="838200"/>
            <a:ext cx="6553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" y="1600200"/>
            <a:ext cx="89154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8" name="Group 30"/>
          <p:cNvGraphicFramePr>
            <a:graphicFrameLocks noGrp="1"/>
          </p:cNvGraphicFramePr>
          <p:nvPr/>
        </p:nvGraphicFramePr>
        <p:xfrm>
          <a:off x="83820" y="2895600"/>
          <a:ext cx="8915400" cy="3604064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0" y="3505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9836" y="3505200"/>
            <a:ext cx="116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2816" y="4038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9836" y="4116163"/>
            <a:ext cx="116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7158" y="4648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9836" y="4716596"/>
            <a:ext cx="131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8160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2091" y="52064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5257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2884" y="5816025"/>
            <a:ext cx="130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+ a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5943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66800" y="1908976"/>
            <a:ext cx="91440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6740" y="2733519"/>
            <a:ext cx="60198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066800" y="3372486"/>
            <a:ext cx="9372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9600" y="3955098"/>
            <a:ext cx="6172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066800" y="4648200"/>
            <a:ext cx="8153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5240" y="5486400"/>
            <a:ext cx="8915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  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</a:t>
            </a:r>
          </a:p>
        </p:txBody>
      </p:sp>
      <p:sp>
        <p:nvSpPr>
          <p:cNvPr id="6153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419600" y="457200"/>
            <a:ext cx="609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4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22470" y="1524000"/>
            <a:ext cx="3124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6155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94860" y="2733519"/>
            <a:ext cx="3276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 = 5</a:t>
            </a:r>
          </a:p>
        </p:txBody>
      </p:sp>
      <p:sp>
        <p:nvSpPr>
          <p:cNvPr id="6158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09318" y="3951924"/>
            <a:ext cx="2544763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+ 3 = 6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291590" y="888087"/>
            <a:ext cx="6553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6153" grpId="0"/>
      <p:bldP spid="6153" grpId="1"/>
      <p:bldP spid="6154" grpId="0"/>
      <p:bldP spid="6155" grpId="0"/>
      <p:bldP spid="615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515744"/>
            <a:ext cx="8991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27710" y="2117724"/>
            <a:ext cx="3886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6 – b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= 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3000" y="2697162"/>
            <a:ext cx="4267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115 – c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7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43000" y="3276600"/>
            <a:ext cx="4267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a +  80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15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2390" y="4229736"/>
            <a:ext cx="73914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– b =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3940017"/>
            <a:ext cx="152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14400" y="5242560"/>
            <a:ext cx="71628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 = 7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 – c = 115 – 7 = 108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76300" y="6080125"/>
            <a:ext cx="7200900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= 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+ 80 = 15 + 80 = 95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334000" y="4419600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– 4 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6400800" y="4419600"/>
            <a:ext cx="1219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8600" y="457278"/>
            <a:ext cx="6553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l"/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  <p:bldP spid="9220" grpId="0"/>
      <p:bldP spid="9222" grpId="0" animBg="1"/>
      <p:bldP spid="9224" grpId="1" animBg="1"/>
      <p:bldP spid="2" grpId="0"/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48" name="Group 32"/>
          <p:cNvGraphicFramePr>
            <a:graphicFrameLocks noGrp="1"/>
          </p:cNvGraphicFramePr>
          <p:nvPr/>
        </p:nvGraphicFramePr>
        <p:xfrm>
          <a:off x="76200" y="1676400"/>
          <a:ext cx="8955915" cy="18027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3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+ 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1828800" y="2681287"/>
            <a:ext cx="2133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+ 8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3048000" y="2667000"/>
            <a:ext cx="1066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133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038600" y="2667000"/>
            <a:ext cx="1981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+ 30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5410200" y="2667000"/>
            <a:ext cx="1260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155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6553200" y="2667000"/>
            <a:ext cx="21336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+ 100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8077200" y="2667000"/>
            <a:ext cx="10668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225</a:t>
            </a:r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609600" y="838200"/>
            <a:ext cx="5715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2057400" y="838200"/>
            <a:ext cx="1150938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4" name="Group 32"/>
          <p:cNvGraphicFramePr>
            <a:graphicFrameLocks noGrp="1"/>
          </p:cNvGraphicFramePr>
          <p:nvPr/>
        </p:nvGraphicFramePr>
        <p:xfrm>
          <a:off x="111885" y="4521850"/>
          <a:ext cx="8955915" cy="1802750"/>
        </p:xfrm>
        <a:graphic>
          <a:graphicData uri="http://schemas.openxmlformats.org/drawingml/2006/table">
            <a:tbl>
              <a:tblPr/>
              <a:tblGrid>
                <a:gridCol w="1335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7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- 20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914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3657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1524000" y="5486400"/>
            <a:ext cx="2362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– 20 = 180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3962400" y="5486400"/>
            <a:ext cx="2362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 – 20 = 940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6400800" y="5486400"/>
            <a:ext cx="2743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1350 – 20 = 1330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82" grpId="0"/>
      <p:bldP spid="10288" grpId="0"/>
      <p:bldP spid="10289" grpId="0"/>
      <p:bldP spid="10290" grpId="0"/>
      <p:bldP spid="10291" grpId="0"/>
      <p:bldP spid="10297" grpId="0"/>
      <p:bldP spid="9242" grpId="0" animBg="1"/>
      <p:bldP spid="9243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80772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10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873 - n = 873 - 10 = 863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79248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0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873 - n =  873 - 0  = 873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76962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873 - n    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 = 10; n =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 n = 70; n = 300.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19400" y="1676400"/>
            <a:ext cx="28194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295400" y="990600"/>
            <a:ext cx="2016125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4495800"/>
            <a:ext cx="79248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873 - n =  873 -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79248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873 - n =  873 -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572000" y="926926"/>
            <a:ext cx="1600199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1269" grpId="0"/>
      <p:bldP spid="11270" grpId="0"/>
      <p:bldP spid="10248" grpId="0" animBg="1"/>
      <p:bldP spid="7" grpId="0"/>
      <p:bldP spid="8" grpId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732</Words>
  <Application>Microsoft Office PowerPoint</Application>
  <PresentationFormat>On-screen Show (4:3)</PresentationFormat>
  <Paragraphs>213</Paragraphs>
  <Slides>17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.VnHelvetInsH</vt:lpstr>
      <vt:lpstr>.VnTime</vt:lpstr>
      <vt:lpstr>.VnTimeH</vt:lpstr>
      <vt:lpstr>Arial</vt:lpstr>
      <vt:lpstr>Calibri</vt:lpstr>
      <vt:lpstr>HP001 5Ha</vt:lpstr>
      <vt:lpstr>Impact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Administrator</cp:lastModifiedBy>
  <cp:revision>62</cp:revision>
  <dcterms:created xsi:type="dcterms:W3CDTF">2015-09-28T12:16:00Z</dcterms:created>
  <dcterms:modified xsi:type="dcterms:W3CDTF">2023-04-04T14:03:32Z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