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12" r:id="rId5"/>
  </p:sldMasterIdLst>
  <p:notesMasterIdLst>
    <p:notesMasterId r:id="rId27"/>
  </p:notesMasterIdLst>
  <p:sldIdLst>
    <p:sldId id="258" r:id="rId6"/>
    <p:sldId id="262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79" r:id="rId16"/>
    <p:sldId id="271" r:id="rId17"/>
    <p:sldId id="283" r:id="rId18"/>
    <p:sldId id="285" r:id="rId19"/>
    <p:sldId id="276" r:id="rId20"/>
    <p:sldId id="290" r:id="rId21"/>
    <p:sldId id="286" r:id="rId22"/>
    <p:sldId id="292" r:id="rId23"/>
    <p:sldId id="29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9E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53FC-45E5-4E96-8BC0-4BE4E14E78F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C1AB0-DA81-4FEB-AB24-E9005340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1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8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4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7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0F949-A4D7-4891-BB22-A7B25BADE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4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0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7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68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19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15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3167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38815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948804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66821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5062"/>
      </p:ext>
    </p:extLst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287841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0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13724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072079"/>
      </p:ext>
    </p:extLst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5099"/>
      </p:ext>
    </p:extLst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90553"/>
      </p:ext>
    </p:extLst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95787"/>
      </p:ext>
    </p:extLst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386080" y="386080"/>
            <a:ext cx="11348720" cy="6014720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475" r="22839" b="31612"/>
          <a:stretch/>
        </p:blipFill>
        <p:spPr>
          <a:xfrm>
            <a:off x="10227069" y="-94366"/>
            <a:ext cx="2153496" cy="24360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85" r="83475" b="68338"/>
          <a:stretch/>
        </p:blipFill>
        <p:spPr>
          <a:xfrm>
            <a:off x="9660996" y="4491902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386080" y="386080"/>
            <a:ext cx="11348720" cy="6014720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475" r="22839" b="31612"/>
          <a:stretch/>
        </p:blipFill>
        <p:spPr>
          <a:xfrm>
            <a:off x="10227069" y="-94366"/>
            <a:ext cx="2153496" cy="24360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85" r="83475" b="68338"/>
          <a:stretch/>
        </p:blipFill>
        <p:spPr>
          <a:xfrm>
            <a:off x="9660996" y="4491902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619934" y="588936"/>
            <a:ext cx="10910806" cy="5811864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63B8A3F-31DB-9242-9D38-11F9B0061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912"/>
          <a:stretch/>
        </p:blipFill>
        <p:spPr>
          <a:xfrm>
            <a:off x="0" y="5098942"/>
            <a:ext cx="12192000" cy="17823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E7ACBA-7071-7744-985F-27B9E114F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704" t="55980" r="66059"/>
          <a:stretch/>
        </p:blipFill>
        <p:spPr>
          <a:xfrm>
            <a:off x="-284023" y="3928429"/>
            <a:ext cx="2779249" cy="31335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8475" r="22839" b="31612"/>
          <a:stretch/>
        </p:blipFill>
        <p:spPr>
          <a:xfrm>
            <a:off x="9216094" y="-78503"/>
            <a:ext cx="2975905" cy="42010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9236988" y="4431084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401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1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6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2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1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6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1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7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8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9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627F-F78E-46FB-8831-05D35228C8B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169-A0A7-48B1-BFF7-B1FE32A5A7E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audio" Target="../media/media1.mp3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844" y="-1189430"/>
            <a:ext cx="16758449" cy="9564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131" y="3775066"/>
            <a:ext cx="4571081" cy="3242643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2291207" y="1387994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3952347" y="141756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5641381" y="144341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7612334" y="1352106"/>
            <a:ext cx="746043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3399115" y="3350309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4955491" y="3391875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6698521" y="3379940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8348969" y="3326412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5" y="0"/>
            <a:ext cx="1885950" cy="1885950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7D7E2B2D-BC19-E1E7-DC83-35593012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9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50455" y="249883"/>
            <a:ext cx="2286000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41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53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44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46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37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58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606963" y="315262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606963" y="1025040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582420" y="1730412"/>
            <a:ext cx="2459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492663" y="2396522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620818" y="3059868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75901" y="376713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582420" y="4474396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492663" y="5181038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02463" y="177800"/>
            <a:ext cx="6911109" cy="1773004"/>
            <a:chOff x="4702463" y="177800"/>
            <a:chExt cx="6911109" cy="1773004"/>
          </a:xfrm>
        </p:grpSpPr>
        <p:sp>
          <p:nvSpPr>
            <p:cNvPr id="3" name="Cloud Callout 2"/>
            <p:cNvSpPr/>
            <p:nvPr/>
          </p:nvSpPr>
          <p:spPr>
            <a:xfrm>
              <a:off x="4702463" y="177800"/>
              <a:ext cx="6911109" cy="1773004"/>
            </a:xfrm>
            <a:prstGeom prst="cloudCallout">
              <a:avLst>
                <a:gd name="adj1" fmla="val 11108"/>
                <a:gd name="adj2" fmla="val 102613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23344" y="484539"/>
              <a:ext cx="5514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77" y="3102971"/>
            <a:ext cx="3425386" cy="3646580"/>
          </a:xfrm>
          <a:prstGeom prst="rect">
            <a:avLst/>
          </a:prstGeom>
        </p:spPr>
      </p:pic>
      <p:pic>
        <p:nvPicPr>
          <p:cNvPr id="6" name="Picture 174" descr="logo">
            <a:extLst>
              <a:ext uri="{FF2B5EF4-FFF2-40B4-BE49-F238E27FC236}">
                <a16:creationId xmlns:a16="http://schemas.microsoft.com/office/drawing/2014/main" id="{FF59910A-E375-9396-E2F0-BB5638D0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381000"/>
            <a:ext cx="77724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ví dụ: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5.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5" y="2647950"/>
            <a:ext cx="5613400" cy="4210050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BFA315D9-B711-853F-AE5D-0E76117B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3" y="169191"/>
            <a:ext cx="10760364" cy="444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lvl="0">
              <a:lnSpc>
                <a:spcPct val="114000"/>
              </a:lnSpc>
            </a:pP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hoặc 5 thì chia hết cho 5.</a:t>
            </a:r>
          </a:p>
          <a:p>
            <a:pPr lvl="0">
              <a:lnSpc>
                <a:spcPct val="114000"/>
              </a:lnSpc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không có chữ số tận cùng là 0 hoặc 5 thì không chia hết cho 5.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4474034"/>
            <a:ext cx="4075383" cy="2383966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C721FE11-0EFE-BDD9-E308-5439820B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5663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1609725"/>
            <a:ext cx="9315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CFE80590-B635-B211-97E3-EDC84745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4359B0-FB0A-753C-A04F-0EE46B60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71780"/>
            <a:ext cx="11379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85; 56; 98; 1110; 617; 714; 9000; 2015; 						3430; 1053: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5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5 ?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EBFF4D38-D714-C0F8-33A5-C251092D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86480"/>
            <a:ext cx="11520488" cy="1042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60A3236-EF26-5634-5E30-9FD03B96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4600893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7FE215-C596-B695-C3FC-3D501763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896" y="4587583"/>
            <a:ext cx="1198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1110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A4FFC1E-F2AD-B0E7-0725-46DA65DE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4581843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9000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79EC0CF-B398-FA4A-3417-727EF1D7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697" y="4527868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2015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FD0F95A9-1779-4309-4712-4B8C4A52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5159693"/>
            <a:ext cx="11520487" cy="1044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6728383-12CD-DE23-AEDF-9A857D5D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377180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31E1C54-79ED-3700-C46C-6B26AEB6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5383530"/>
            <a:ext cx="833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98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B5DBF83B-DD1A-14FA-91E1-8C7B318E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350193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617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C873A9C-EDD5-1F87-746D-A780FFC5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5347018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714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72B2957-5DFC-8597-8A31-31B9AC9A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297" y="5331510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1053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4E2470E-A4CD-81D6-578B-9C5D9E14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502" y="4485959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3430</a:t>
            </a:r>
          </a:p>
        </p:txBody>
      </p:sp>
      <p:pic>
        <p:nvPicPr>
          <p:cNvPr id="28" name="Picture 174" descr="logo">
            <a:extLst>
              <a:ext uri="{FF2B5EF4-FFF2-40B4-BE49-F238E27FC236}">
                <a16:creationId xmlns:a16="http://schemas.microsoft.com/office/drawing/2014/main" id="{383DC8E0-38D1-41AC-5595-4A2EECBE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rgbClr val="E9E65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9208" y="-109608"/>
            <a:ext cx="8670587" cy="1044101"/>
          </a:xfrm>
          <a:prstGeom prst="roundRect">
            <a:avLst>
              <a:gd name="adj" fmla="val 16667"/>
            </a:avLst>
          </a:prstGeom>
          <a:noFill/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3600" b="1" dirty="0">
                <a:solidFill>
                  <a:srgbClr val="002060"/>
                </a:solidFill>
                <a:latin typeface="VNI-Times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546" y="5338731"/>
            <a:ext cx="11079993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0A2A32-3883-4057-A917-A59472676D84}"/>
              </a:ext>
            </a:extLst>
          </p:cNvPr>
          <p:cNvSpPr txBox="1"/>
          <p:nvPr/>
        </p:nvSpPr>
        <p:spPr>
          <a:xfrm>
            <a:off x="371316" y="2151727"/>
            <a:ext cx="115884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Các số chia hết cho 5 và chia hết cho 2 là: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514350" indent="-514350" algn="l">
              <a:buAutoNum type="alphaLcParenR"/>
            </a:pP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Các số chia hết cho 5 nhưng không chia hết cho 2 là: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c) Số chia hết cho 2 nhưng không chia hết cho 5 là: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AA50650-0F00-3D7E-4F94-038A1012CB75}"/>
              </a:ext>
            </a:extLst>
          </p:cNvPr>
          <p:cNvSpPr txBox="1"/>
          <p:nvPr/>
        </p:nvSpPr>
        <p:spPr>
          <a:xfrm>
            <a:off x="1496730" y="934493"/>
            <a:ext cx="9096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Trong các số 35; 8; 57; 660; 3000; 945; 5553; 800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87CBCAA-6F58-88C9-83FC-28899B3A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879" y="2211422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1B0C270-4E12-2216-B944-0743681B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85" y="2211421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660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D68B997-62C3-177B-49B9-DFB13F8C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074" y="2176858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800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B206234-B35A-D6E4-B701-D4615887C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752" y="3071337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5DA645D-FC23-A0D4-D04E-05D3134EC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745" y="3056823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945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5035811-77DF-7089-60D1-3AA08C67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795" y="412001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5" name="Picture 174" descr="logo">
            <a:extLst>
              <a:ext uri="{FF2B5EF4-FFF2-40B4-BE49-F238E27FC236}">
                <a16:creationId xmlns:a16="http://schemas.microsoft.com/office/drawing/2014/main" id="{1B5199EF-2484-5699-5725-B7681C6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9" grpId="0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7" y="86330"/>
            <a:ext cx="11342574" cy="1139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04" y="1241547"/>
            <a:ext cx="688884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5; 7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82458" y="1479028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10534090" y="1248945"/>
            <a:ext cx="748368" cy="522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556608" y="1771415"/>
            <a:ext cx="740340" cy="516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144125" y="884300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95306" y="202365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6" name="Straight Arrow Connector 35"/>
          <p:cNvCxnSpPr>
            <a:endCxn id="39" idx="3"/>
          </p:cNvCxnSpPr>
          <p:nvPr/>
        </p:nvCxnSpPr>
        <p:spPr>
          <a:xfrm flipH="1" flipV="1">
            <a:off x="9639922" y="1205788"/>
            <a:ext cx="541214" cy="11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90381" y="2316047"/>
            <a:ext cx="652223" cy="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21973" y="2033612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9957" y="913400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03326" y="3602127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10654958" y="3372044"/>
            <a:ext cx="748368" cy="522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677476" y="3894514"/>
            <a:ext cx="740340" cy="516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64993" y="300739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316174" y="4146758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45" name="Straight Arrow Connector 44"/>
          <p:cNvCxnSpPr>
            <a:endCxn id="48" idx="3"/>
          </p:cNvCxnSpPr>
          <p:nvPr/>
        </p:nvCxnSpPr>
        <p:spPr>
          <a:xfrm flipH="1" flipV="1">
            <a:off x="9760790" y="3328887"/>
            <a:ext cx="541214" cy="11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711249" y="4439146"/>
            <a:ext cx="652223" cy="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42841" y="4156711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70825" y="303649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57" y="5309617"/>
            <a:ext cx="11557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  <a:p>
            <a:r>
              <a:rPr lang="en-US" sz="3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ba chữ số 0; 5; 7 ta viết được các số có cả ba chữ số đó và chia hết cho 5 là: 750; 570; 705.</a:t>
            </a:r>
            <a:endParaRPr lang="en-US" sz="3000" b="1"/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5C35DC0E-8690-4B5A-8908-4FD0D27F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89" y="-2008"/>
            <a:ext cx="1101611" cy="5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8" grpId="0"/>
      <p:bldP spid="39" grpId="0"/>
      <p:bldP spid="40" grpId="0"/>
      <p:bldP spid="43" grpId="0"/>
      <p:bldP spid="44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47" y="211924"/>
            <a:ext cx="94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039" y="945126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230&lt;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.&lt; 240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5037" y="1773090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4525 &lt;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4535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038" y="2601054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175; 180; 185;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………;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200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05" y="92035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5844" y="174223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1058" y="2601054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3643" y="2601054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D6F8A46B-954C-D3EC-7748-E66C049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24" y="396805"/>
            <a:ext cx="1016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4" y="2014341"/>
            <a:ext cx="1016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421395" y="3640507"/>
            <a:ext cx="1001895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4267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267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267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67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8924" y="231928"/>
            <a:ext cx="971005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 ; 2 ; 4 ; 6;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023" y="1818482"/>
            <a:ext cx="953195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884411" y="5188872"/>
            <a:ext cx="8306263" cy="146930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4C9785FD-0CDA-622A-A170-DC4EB2DA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74153" y="61180"/>
            <a:ext cx="801213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a.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b.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hê't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c.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pic>
        <p:nvPicPr>
          <p:cNvPr id="2052" name="Picture 4" descr="Giải Toán 4 VNEN Bài 54: Dấu hiệu chia hết cho 2. Dấu hiệu chia hết cho 5 | Hay nhất Giải bài tập Toán 4 V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6" y="3188566"/>
            <a:ext cx="8094661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52321C97-F8A8-2DE2-61AC-968A5001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3508" y="635361"/>
            <a:ext cx="6997778" cy="3233855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r>
              <a:rPr lang="en-US" sz="3200" b="1" i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; 3 ; 8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 ; 9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 ; 3 ; 7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94558" y="631467"/>
            <a:ext cx="335270" cy="3289128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750971" y="631464"/>
            <a:ext cx="170805" cy="328913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9043B664-4C1C-1C82-1085-61FF5CB7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0445" y="312433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05" y="3790494"/>
            <a:ext cx="2881437" cy="3067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25" y="2231949"/>
            <a:ext cx="10760364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hoặc 5 thì chia hết cho 5.</a:t>
            </a:r>
          </a:p>
          <a:p>
            <a:pPr lvl="0">
              <a:lnSpc>
                <a:spcPct val="114000"/>
              </a:lnSpc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không có chữ số tận cùng là 0 hoặc 5 thì không chia hết cho 5.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0FDFB4EE-F934-D58E-6688-1313BDFF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2" y="649842"/>
            <a:ext cx="8159237" cy="301368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7438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06" y="2202953"/>
            <a:ext cx="2066925" cy="6380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521" y="4003442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4" y="150882"/>
            <a:ext cx="1033815" cy="99877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2" y="4409359"/>
            <a:ext cx="8442416" cy="23366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1" y="92891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62" y="201939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9" y="116789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73" y="2288237"/>
            <a:ext cx="1978442" cy="141496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275454" y="672248"/>
            <a:ext cx="70707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Chúc các em học tốt</a:t>
            </a:r>
            <a:endParaRPr kumimoji="0" lang="zh-CN" altLang="en-US" sz="8800" b="1" i="0" u="none" strike="noStrike" kern="1200" cap="none" spc="0" normalizeH="0" baseline="0" noProof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" y="512055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688027" y="2560118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3429" y="111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2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2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2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29383" y="605606"/>
            <a:ext cx="7314331" cy="3176329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123 ; 246 ; 467 ; 101 ; 8734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; 101 ; 8743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; 246 ; 8734  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467 ; 101 ; 8734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43270" y="631467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8CF863CD-A4CC-04ED-67BC-DE0FEFF3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792681" y="751039"/>
            <a:ext cx="7753725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r>
              <a:rPr lang="en-US" sz="2800" b="1" i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7.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385778" y="631467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AD44413A-BD9B-8238-7575-0B343ABB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6864" y="406471"/>
            <a:ext cx="18723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3199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918" y="1129101"/>
            <a:ext cx="8883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D6788EE6-E344-C127-7419-CCAD5A55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770" y="1717013"/>
            <a:ext cx="93322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CAAE415F-13F8-16B5-91D4-047D128B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 bwMode="auto">
          <a:xfrm>
            <a:off x="1666875" y="523876"/>
            <a:ext cx="2552700" cy="1038224"/>
            <a:chOff x="990600" y="1828800"/>
            <a:chExt cx="1828800" cy="7620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5467350" y="123826"/>
            <a:ext cx="1914525" cy="1616388"/>
            <a:chOff x="4191000" y="1676400"/>
            <a:chExt cx="1524000" cy="1066800"/>
          </a:xfrm>
        </p:grpSpPr>
        <p:sp>
          <p:nvSpPr>
            <p:cNvPr id="10" name="Regular Pentagon 9"/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598185" y="1935489"/>
              <a:ext cx="846567" cy="60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8234362" y="366702"/>
            <a:ext cx="2338387" cy="1195398"/>
            <a:chOff x="6834832" y="1962326"/>
            <a:chExt cx="1524000" cy="914400"/>
          </a:xfrm>
        </p:grpSpPr>
        <p:sp>
          <p:nvSpPr>
            <p:cNvPr id="13" name="Folded Corner 12"/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70040" y="1984184"/>
              <a:ext cx="838200" cy="77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6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8638532" y="2591228"/>
            <a:ext cx="2258068" cy="1237821"/>
            <a:chOff x="7010400" y="3993416"/>
            <a:chExt cx="1507523" cy="914400"/>
          </a:xfrm>
        </p:grpSpPr>
        <p:sp>
          <p:nvSpPr>
            <p:cNvPr id="16" name="Plaque 15"/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77877" y="4160281"/>
              <a:ext cx="1151239" cy="61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18" name="Group 22"/>
          <p:cNvGrpSpPr/>
          <p:nvPr/>
        </p:nvGrpSpPr>
        <p:grpSpPr bwMode="auto">
          <a:xfrm>
            <a:off x="6051674" y="2385609"/>
            <a:ext cx="1495426" cy="1346201"/>
            <a:chOff x="4933510" y="4018342"/>
            <a:chExt cx="1066800" cy="959707"/>
          </a:xfrm>
        </p:grpSpPr>
        <p:sp>
          <p:nvSpPr>
            <p:cNvPr id="19" name="Cross 18"/>
            <p:cNvSpPr/>
            <p:nvPr/>
          </p:nvSpPr>
          <p:spPr>
            <a:xfrm>
              <a:off x="4933510" y="4018342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162110" y="4196538"/>
              <a:ext cx="838200" cy="5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3362325" y="2093734"/>
            <a:ext cx="2228850" cy="1254125"/>
            <a:chOff x="2590800" y="3190963"/>
            <a:chExt cx="1828800" cy="914400"/>
          </a:xfrm>
        </p:grpSpPr>
        <p:sp>
          <p:nvSpPr>
            <p:cNvPr id="22" name="Flowchart: Decision 21"/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3194914" y="3317787"/>
              <a:ext cx="838200" cy="60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1181924" y="2362200"/>
            <a:ext cx="1449387" cy="958850"/>
            <a:chOff x="647700" y="3810000"/>
            <a:chExt cx="1257299" cy="959584"/>
          </a:xfrm>
        </p:grpSpPr>
        <p:sp>
          <p:nvSpPr>
            <p:cNvPr id="25" name="Oval 24"/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708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126125" y="4377205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                                             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10607" y="5141236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; 15 ;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4660                                               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59B62166-B49B-4ACF-8CBA-31564AF1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26393" y="358180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26443" y="1307694"/>
            <a:ext cx="2971800" cy="3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 : 5 = 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110244" y="1307694"/>
            <a:ext cx="228600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41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53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44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46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37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58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175505" y="13076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099305" y="201558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226257" y="2723466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226257" y="343135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175505" y="4139238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69149" y="1306791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766630" y="198255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679138" y="2581308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75007" y="323310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713107" y="387831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634791" y="450125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713107" y="5103825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69427" y="5783012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13" y="3988092"/>
            <a:ext cx="2695825" cy="2869908"/>
          </a:xfrm>
          <a:prstGeom prst="rect">
            <a:avLst/>
          </a:prstGeom>
        </p:spPr>
      </p:pic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2DBA3B97-B798-4F60-2A72-9258458A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81142" y="696529"/>
            <a:ext cx="2971800" cy="38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 : 5 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59459" y="70749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608488" y="1474629"/>
            <a:ext cx="638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759459" y="2257340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759459" y="3013019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59459" y="3782460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1487" y="775457"/>
            <a:ext cx="7041997" cy="2140734"/>
            <a:chOff x="3751487" y="775457"/>
            <a:chExt cx="7041997" cy="2140734"/>
          </a:xfrm>
        </p:grpSpPr>
        <p:sp>
          <p:nvSpPr>
            <p:cNvPr id="2" name="Cloud Callout 1"/>
            <p:cNvSpPr/>
            <p:nvPr/>
          </p:nvSpPr>
          <p:spPr>
            <a:xfrm>
              <a:off x="3751487" y="775457"/>
              <a:ext cx="7041997" cy="2140734"/>
            </a:xfrm>
            <a:prstGeom prst="cloudCallout">
              <a:avLst>
                <a:gd name="adj1" fmla="val 19611"/>
                <a:gd name="adj2" fmla="val 78058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5509" y="1245659"/>
              <a:ext cx="4933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96" y="3386393"/>
            <a:ext cx="3176342" cy="338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142" y="4666522"/>
            <a:ext cx="719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và nhận xét số bị chia. </a:t>
            </a:r>
          </a:p>
        </p:txBody>
      </p:sp>
      <p:pic>
        <p:nvPicPr>
          <p:cNvPr id="4" name="Picture 174" descr="logo">
            <a:extLst>
              <a:ext uri="{FF2B5EF4-FFF2-40B4-BE49-F238E27FC236}">
                <a16:creationId xmlns:a16="http://schemas.microsoft.com/office/drawing/2014/main" id="{F3F88502-49D4-6310-C75F-1392CF43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1293</Words>
  <Application>Microsoft Office PowerPoint</Application>
  <PresentationFormat>Widescreen</PresentationFormat>
  <Paragraphs>222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微软雅黑</vt:lpstr>
      <vt:lpstr>宋体</vt:lpstr>
      <vt:lpstr>.VnBlack</vt:lpstr>
      <vt:lpstr>Arial</vt:lpstr>
      <vt:lpstr>Arial Black</vt:lpstr>
      <vt:lpstr>Calibri</vt:lpstr>
      <vt:lpstr>Calibri Light</vt:lpstr>
      <vt:lpstr>等线</vt:lpstr>
      <vt:lpstr>DFGothic-EB</vt:lpstr>
      <vt:lpstr>Times New Roman</vt:lpstr>
      <vt:lpstr>VNI-Times</vt:lpstr>
      <vt:lpstr>华康少女文字W5</vt:lpstr>
      <vt:lpstr>字魂70号-灵悦黑体</vt:lpstr>
      <vt:lpstr>方正卡通简体</vt:lpstr>
      <vt:lpstr>方正少儿简体</vt:lpstr>
      <vt:lpstr>方正黑体简体</vt:lpstr>
      <vt:lpstr>Office Theme</vt:lpstr>
      <vt:lpstr>1_Office 主题</vt:lpstr>
      <vt:lpstr>2_Office Theme</vt:lpstr>
      <vt:lpstr>Office 主题​​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</cp:revision>
  <dcterms:created xsi:type="dcterms:W3CDTF">2021-12-12T08:43:09Z</dcterms:created>
  <dcterms:modified xsi:type="dcterms:W3CDTF">2023-04-04T14:07:34Z</dcterms:modified>
</cp:coreProperties>
</file>