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5" r:id="rId2"/>
    <p:sldId id="299" r:id="rId3"/>
    <p:sldId id="312" r:id="rId4"/>
    <p:sldId id="317" r:id="rId5"/>
    <p:sldId id="316" r:id="rId6"/>
    <p:sldId id="313" r:id="rId7"/>
    <p:sldId id="300" r:id="rId8"/>
    <p:sldId id="301" r:id="rId9"/>
    <p:sldId id="314" r:id="rId10"/>
    <p:sldId id="315" r:id="rId11"/>
    <p:sldId id="309" r:id="rId12"/>
    <p:sldId id="284" r:id="rId13"/>
    <p:sldId id="308" r:id="rId14"/>
    <p:sldId id="290" r:id="rId15"/>
    <p:sldId id="310" r:id="rId16"/>
    <p:sldId id="311" r:id="rId17"/>
    <p:sldId id="287" r:id="rId18"/>
    <p:sldId id="306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BDC6E7-3979-4997-8C27-21E1FD4A7B7C}">
          <p14:sldIdLst>
            <p14:sldId id="305"/>
            <p14:sldId id="299"/>
            <p14:sldId id="312"/>
          </p14:sldIdLst>
        </p14:section>
        <p14:section name="Untitled Section" id="{4B5D6C82-C31B-49C9-B5A0-E5F1B3B0CFCD}">
          <p14:sldIdLst>
            <p14:sldId id="317"/>
            <p14:sldId id="316"/>
            <p14:sldId id="313"/>
            <p14:sldId id="300"/>
            <p14:sldId id="301"/>
            <p14:sldId id="314"/>
            <p14:sldId id="315"/>
            <p14:sldId id="309"/>
            <p14:sldId id="284"/>
            <p14:sldId id="308"/>
            <p14:sldId id="290"/>
            <p14:sldId id="310"/>
            <p14:sldId id="311"/>
            <p14:sldId id="287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AF6"/>
    <a:srgbClr val="FFFBCD"/>
    <a:srgbClr val="FDDEEB"/>
    <a:srgbClr val="FFF789"/>
    <a:srgbClr val="E07235"/>
    <a:srgbClr val="EB54E9"/>
    <a:srgbClr val="D34CD6"/>
    <a:srgbClr val="D8F3FC"/>
    <a:srgbClr val="EF5F5F"/>
    <a:srgbClr val="9CD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8F461-5315-48EC-848C-2D7057405A25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58A34-FDDE-4F40-BA50-EDB55590F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9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CCA8F8-B6A2-47E2-ACBF-721B4D652E8E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CCA8F8-B6A2-47E2-ACBF-721B4D652E8E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8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CB20C0-DCC0-4B4D-98FC-90E592D932ED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3A688F-3708-4FB2-A9CD-6C44B2C86E9D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8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518"/>
            <a:ext cx="2844800" cy="366183"/>
          </a:xfrm>
          <a:prstGeom prst="rect">
            <a:avLst/>
          </a:prstGeom>
        </p:spPr>
        <p:txBody>
          <a:bodyPr/>
          <a:lstStyle>
            <a:lvl1pPr defTabSz="1217624"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518"/>
            <a:ext cx="3860800" cy="366183"/>
          </a:xfrm>
          <a:prstGeom prst="rect">
            <a:avLst/>
          </a:prstGeom>
        </p:spPr>
        <p:txBody>
          <a:bodyPr/>
          <a:lstStyle>
            <a:lvl1pPr defTabSz="1217624"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518"/>
            <a:ext cx="2844800" cy="366183"/>
          </a:xfrm>
          <a:prstGeom prst="rect">
            <a:avLst/>
          </a:prstGeom>
        </p:spPr>
        <p:txBody>
          <a:bodyPr/>
          <a:lstStyle>
            <a:lvl1pPr defTabSz="1217624"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3BD12FBE-6ACE-4090-8ED8-432167FE5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77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hyperlink" Target="https://www.youtube.com/watch?v=utoYEdVJDg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7.gif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7.gif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64635" y="2995084"/>
            <a:ext cx="10945284" cy="3581400"/>
          </a:xfrm>
          <a:prstGeom prst="rect">
            <a:avLst/>
          </a:prstGeom>
        </p:spPr>
        <p:txBody>
          <a:bodyPr spcFirstLastPara="1" wrap="none" lIns="121768" tIns="60884" rIns="121768" bIns="60884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121762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228358" name="Picture 15" descr="http://i80.photobucket.com/albums/j177/xangaxinh/divided/3954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"/>
            <a:ext cx="12192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15" descr="http://i80.photobucket.com/albums/j177/xangaxinh/divided/3954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1402"/>
            <a:ext cx="12192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1" name="Picture 4" descr="http://i80.photobucket.com/albums/j177/xangaxinh/divided/z604489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8" y="355697"/>
            <a:ext cx="347133" cy="61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2" name="Picture 4" descr="http://i80.photobucket.com/albums/j177/xangaxinh/divided/z604489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355600"/>
            <a:ext cx="334433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3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15854">
            <a:off x="11043263" y="69649"/>
            <a:ext cx="1006007" cy="137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4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5" y="270942"/>
            <a:ext cx="1157491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5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8592">
            <a:off x="11132433" y="5419518"/>
            <a:ext cx="870033" cy="119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6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5" y="5338377"/>
            <a:ext cx="1157491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8477" y="1929405"/>
            <a:ext cx="11277600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115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TOÁN 3</a:t>
            </a:r>
            <a:endParaRPr lang="en-US" sz="115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99" y="4060465"/>
            <a:ext cx="197485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7" y="39381"/>
            <a:ext cx="19637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02" y="3791453"/>
            <a:ext cx="3462336" cy="244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633" y="-247389"/>
            <a:ext cx="3257481" cy="35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83" y="3685890"/>
            <a:ext cx="21701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3731927"/>
            <a:ext cx="15176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952" y="3792644"/>
            <a:ext cx="1145381" cy="116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1986312"/>
            <a:ext cx="17430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1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1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" y="596635"/>
            <a:ext cx="10401300" cy="21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00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98" y="6529589"/>
            <a:ext cx="1903887" cy="32841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1" y="869171"/>
            <a:ext cx="2381582" cy="9526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270483" y="2507185"/>
            <a:ext cx="51773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66502" y="2510047"/>
            <a:ext cx="19556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61575" y="2906089"/>
            <a:ext cx="4448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06058" y="2934671"/>
            <a:ext cx="6429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Số bi lúc đầu Việt có bằng tổng số bi còn lại và số bi đã cho.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82585" y="3912528"/>
            <a:ext cx="3130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23396" y="4413401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HP001 5H" pitchFamily="34" charset="0"/>
                <a:cs typeface="HP001 5H" pitchFamily="34" charset="0"/>
              </a:rPr>
              <a:t>3 + 5 = 8 (viên)</a:t>
            </a:r>
            <a:endParaRPr lang="en-US" sz="3200" b="1" dirty="0"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931" y="1734342"/>
            <a:ext cx="10330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a) Tìm số bị trừ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Việt có một số viên bi. Việt đã cho bạn 5 viên, còn lại 3 viên bi. 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Hỏi lúc đầu Việt có bao nhiêu viên bi?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3" y="3084221"/>
            <a:ext cx="3903133" cy="322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21467" y="375990"/>
            <a:ext cx="706695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TÌM SỐ BỊ TRỪ, SỐ TRỪ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4192" y="5293727"/>
            <a:ext cx="638327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Trong phép trừ trên, “?” được gọi là gì? 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5 được gọi là gì? 3 được gọi là gì?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1574" y="5826196"/>
            <a:ext cx="1095825" cy="317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35200" y="5852790"/>
            <a:ext cx="1016000" cy="250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86667" y="5852790"/>
            <a:ext cx="1024466" cy="250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30699" y="5066763"/>
            <a:ext cx="6426768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Vậy muốn tìm số bị trừ, ta làm như thế nào?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4615287" y="5076426"/>
            <a:ext cx="6457591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6" grpId="0"/>
      <p:bldP spid="17" grpId="0" animBg="1"/>
      <p:bldP spid="18" grpId="0" animBg="1"/>
      <p:bldP spid="19" grpId="0" animBg="1"/>
      <p:bldP spid="21" grpId="0" animBg="1"/>
      <p:bldP spid="24" grpId="0" animBg="1"/>
      <p:bldP spid="10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98" y="6529589"/>
            <a:ext cx="1903887" cy="32841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1" y="259571"/>
            <a:ext cx="2381582" cy="9526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58816" y="1965318"/>
            <a:ext cx="50683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46369" y="2035913"/>
            <a:ext cx="18509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4110" y="2358774"/>
            <a:ext cx="4448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08997" y="2946436"/>
            <a:ext cx="5808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 đã cho bạn số viên bi là: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00207" y="3496247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prstClr val="black"/>
                </a:solidFill>
                <a:latin typeface="HP001 5H" pitchFamily="34" charset="0"/>
                <a:cs typeface="HP001 5H" pitchFamily="34" charset="0"/>
              </a:rPr>
              <a:t>8 – 3 = 5 (viên)</a:t>
            </a:r>
            <a:endParaRPr lang="en-US" sz="3600" b="1" dirty="0">
              <a:solidFill>
                <a:prstClr val="black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931" y="1158445"/>
            <a:ext cx="10330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Tìm số trừ</a:t>
            </a:r>
          </a:p>
          <a:p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 có 8 viên bi, Nam cho bạn một số bi và còn lại 3 viên. </a:t>
            </a:r>
          </a:p>
          <a:p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 Nam đã cho bạn mấy viên bi?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2" y="2878843"/>
            <a:ext cx="3660245" cy="214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80417" y="5327134"/>
            <a:ext cx="751265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Vậy muốn tìm số trừ, ta làm như thế nào?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0086" y="5320267"/>
            <a:ext cx="753298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 tìm số trừ, ta lấy số bị trừ trừ đi hiệu.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98" y="6529589"/>
            <a:ext cx="1903887" cy="328412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36" y="2226672"/>
            <a:ext cx="300081" cy="300081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5" y="2818640"/>
            <a:ext cx="300081" cy="30008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52" y="4791058"/>
            <a:ext cx="431225" cy="27681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14" y="5252723"/>
            <a:ext cx="431225" cy="276813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93" y="4775153"/>
            <a:ext cx="431225" cy="27681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69" y="5252723"/>
            <a:ext cx="431225" cy="27681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5" y="458197"/>
            <a:ext cx="10044351" cy="297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8" y="3503967"/>
            <a:ext cx="9782342" cy="25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4203042" y="1916871"/>
            <a:ext cx="469819" cy="481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40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898565" y="4550125"/>
            <a:ext cx="469819" cy="4818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10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3" y="1083733"/>
            <a:ext cx="9855200" cy="357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76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598" y="1367011"/>
            <a:ext cx="94657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Chọn câu trả lời đúng.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Biết số trừ là 36, hiệu là 25, số bị trừ là: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51                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11                 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61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b) Biết số bị trừ là 52, hiệu là 28, số trừ là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80               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34                 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endParaRPr lang="vi-VN" dirty="0"/>
          </a:p>
        </p:txBody>
      </p:sp>
      <p:sp>
        <p:nvSpPr>
          <p:cNvPr id="4" name="Oval 3"/>
          <p:cNvSpPr/>
          <p:nvPr/>
        </p:nvSpPr>
        <p:spPr>
          <a:xfrm>
            <a:off x="5271334" y="3056873"/>
            <a:ext cx="677333" cy="609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71334" y="4774962"/>
            <a:ext cx="677333" cy="609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98" y="6529589"/>
            <a:ext cx="1903887" cy="32841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637696" y="1489132"/>
            <a:ext cx="3506446" cy="25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25275" y="1941163"/>
            <a:ext cx="2569814" cy="2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94410" y="1051929"/>
            <a:ext cx="2854217" cy="13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87057" y="616045"/>
            <a:ext cx="94836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Bài 2: Lúc đầu có 64 con vịt ở trên bờ. Lúc sau có một số con vịt xuống ao bơi lội, số vịt còn lại ở trên bờ là 24 con. Hỏi có bao nhiêu con vịt xuống ao ?</a:t>
            </a:r>
          </a:p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42" y="2863083"/>
            <a:ext cx="6315464" cy="331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668" y="1464732"/>
            <a:ext cx="1040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Bài toán: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Lúc đầu có 146 con chim đang ăn thóc. Lúc sau có một số con con chim bay đi, số chim còn lại ở đang ăn thóc là 73 con. Hỏi có bao nhiêu con chim bay đi ?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7549" y="782302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/>
              <a:t>Vận</a:t>
            </a:r>
            <a:r>
              <a:rPr lang="en-US" sz="3600" b="1" dirty="0"/>
              <a:t> </a:t>
            </a:r>
            <a:r>
              <a:rPr lang="en-US" sz="3600" b="1" dirty="0" err="1"/>
              <a:t>dụng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4067" y="2752636"/>
            <a:ext cx="767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u="sng" dirty="0">
                <a:solidFill>
                  <a:srgbClr val="0070C0"/>
                </a:solidFill>
              </a:rPr>
              <a:t>Bài giải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Có tất cả số con chim bay đi là: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146 - 73 = 73 (con)</a:t>
            </a: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                     Đáp số: 73 con</a:t>
            </a:r>
          </a:p>
        </p:txBody>
      </p:sp>
    </p:spTree>
    <p:extLst>
      <p:ext uri="{BB962C8B-B14F-4D97-AF65-F5344CB8AC3E}">
        <p14:creationId xmlns:p14="http://schemas.microsoft.com/office/powerpoint/2010/main" val="13133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64635" y="2995084"/>
            <a:ext cx="10945284" cy="3581400"/>
          </a:xfrm>
          <a:prstGeom prst="rect">
            <a:avLst/>
          </a:prstGeom>
        </p:spPr>
        <p:txBody>
          <a:bodyPr spcFirstLastPara="1" wrap="none" lIns="121768" tIns="60884" rIns="121768" bIns="60884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121762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3039772" y="2182369"/>
            <a:ext cx="6913095" cy="13234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91324" tIns="45685" rIns="91324" bIns="45685">
            <a:spAutoFit/>
          </a:bodyPr>
          <a:lstStyle/>
          <a:p>
            <a:pPr algn="ctr" defTabSz="9131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28358" name="Picture 15" descr="http://i80.photobucket.com/albums/j177/xangaxinh/divided/3954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"/>
            <a:ext cx="12192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15" descr="http://i80.photobucket.com/albums/j177/xangaxinh/divided/3954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1402"/>
            <a:ext cx="12192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0" name="Picture 19" descr="http://sucai.heima.com/sucai/icon/Gif0405_1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7" y="3916890"/>
            <a:ext cx="2603500" cy="190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1" name="Picture 4" descr="http://i80.photobucket.com/albums/j177/xangaxinh/divided/z604489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8" y="355697"/>
            <a:ext cx="347133" cy="612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2" name="Picture 4" descr="http://i80.photobucket.com/albums/j177/xangaxinh/divided/z604489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355600"/>
            <a:ext cx="334433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3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15854">
            <a:off x="11043263" y="69649"/>
            <a:ext cx="1006007" cy="137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4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5" y="270942"/>
            <a:ext cx="1157491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5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8592">
            <a:off x="11132433" y="5419518"/>
            <a:ext cx="870033" cy="119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6" name="Picture 17" descr="http://sucai.heima.com/sucai/icon/Gif0405_12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5" y="5338377"/>
            <a:ext cx="1157491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4601A2D-31D5-4F6D-8681-280B1856F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988" y="1268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  </a:t>
            </a:r>
            <a:r>
              <a:rPr kumimoji="0" lang="en-US" altLang="en-US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2:56 Đang phát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  </a:t>
            </a:r>
            <a:r>
              <a:rPr kumimoji="0" lang="en-US" altLang="en-US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 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Xem sau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Xem sau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Thêm vào danh sách chờ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Thêm vào danh sách chờ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2" descr="https://i.ytimg.com/vi/utoYEdVJDgw/hq720.jpg?sqp=-oaymwEcCOgCEMoBSFXyq4qpAw4IARUAAIhCGAFwAcABBg==&amp;rs=AOn4CLB-UuzlBQKbSv4b3C2m8WkilCiXew">
            <a:hlinkClick r:id="rId7"/>
            <a:extLst>
              <a:ext uri="{FF2B5EF4-FFF2-40B4-BE49-F238E27FC236}">
                <a16:creationId xmlns:a16="http://schemas.microsoft.com/office/drawing/2014/main" id="{80F74C45-BDBC-43C5-9D55-E996432C03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16563" y="2936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3" descr="https://i.ytimg.com/an_webp/utoYEdVJDgw/mqdefault_6s.webp?du=3000&amp;sqp=CJCAkJwG&amp;rs=AOn4CLCbp6zpvtS1RrJw2nwEMqD382tR-g">
            <a:extLst>
              <a:ext uri="{FF2B5EF4-FFF2-40B4-BE49-F238E27FC236}">
                <a16:creationId xmlns:a16="http://schemas.microsoft.com/office/drawing/2014/main" id="{67E27281-846C-4478-A5AA-3BEA22639C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16563" y="857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EB1E62AB-0DB9-40E3-B89A-35F34394D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27" y="89452"/>
            <a:ext cx="12032974" cy="67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1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" y="777667"/>
            <a:ext cx="12131255" cy="53411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95296" y="2258703"/>
            <a:ext cx="469819" cy="481866"/>
          </a:xfrm>
          <a:prstGeom prst="rect">
            <a:avLst/>
          </a:prstGeom>
          <a:solidFill>
            <a:srgbClr val="E2DAF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61111" y="3207295"/>
            <a:ext cx="469819" cy="481866"/>
          </a:xfrm>
          <a:prstGeom prst="rect">
            <a:avLst/>
          </a:prstGeom>
          <a:solidFill>
            <a:srgbClr val="E2DAF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50876" y="4221605"/>
            <a:ext cx="469819" cy="481866"/>
          </a:xfrm>
          <a:prstGeom prst="rect">
            <a:avLst/>
          </a:prstGeom>
          <a:solidFill>
            <a:srgbClr val="E2DAF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2464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84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75750" y="322263"/>
            <a:ext cx="11095567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55263" y="1339855"/>
            <a:ext cx="9753600" cy="42513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04" tIns="45703" rIns="91404" bIns="45703" anchor="ctr"/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179" name="AutoShape 14">
            <a:hlinkClick r:id="" action="ppaction://noaction" highlightClick="1">
              <a:snd r:embed="rId8" name="camera.wav"/>
            </a:hlinkClick>
          </p:cNvPr>
          <p:cNvSpPr>
            <a:spLocks noChangeArrowheads="1"/>
          </p:cNvSpPr>
          <p:nvPr/>
        </p:nvSpPr>
        <p:spPr bwMode="auto">
          <a:xfrm>
            <a:off x="10689167" y="5795986"/>
            <a:ext cx="734484" cy="477837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04" tIns="45703" rIns="91404" bIns="45703" anchor="ctr"/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937000" y="2590814"/>
            <a:ext cx="4512734" cy="584202"/>
            <a:chOff x="996" y="1632"/>
            <a:chExt cx="2132" cy="368"/>
          </a:xfrm>
        </p:grpSpPr>
        <p:pic>
          <p:nvPicPr>
            <p:cNvPr id="7193" name="Picture 17" descr="a_md_wht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" y="1689"/>
              <a:ext cx="24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4" name="Text Box 18"/>
            <p:cNvSpPr txBox="1">
              <a:spLocks noChangeArrowheads="1"/>
            </p:cNvSpPr>
            <p:nvPr/>
          </p:nvSpPr>
          <p:spPr bwMode="auto">
            <a:xfrm>
              <a:off x="1208" y="1632"/>
              <a:ext cx="19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91403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. 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</a:rPr>
                <a:t>20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895616" y="4267200"/>
            <a:ext cx="4521716" cy="609600"/>
            <a:chOff x="960" y="2362"/>
            <a:chExt cx="1846" cy="384"/>
          </a:xfrm>
        </p:grpSpPr>
        <p:sp>
          <p:nvSpPr>
            <p:cNvPr id="7191" name="Text Box 20"/>
            <p:cNvSpPr txBox="1">
              <a:spLocks noChangeArrowheads="1"/>
            </p:cNvSpPr>
            <p:nvPr/>
          </p:nvSpPr>
          <p:spPr bwMode="auto">
            <a:xfrm>
              <a:off x="1174" y="2362"/>
              <a:ext cx="163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91403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. 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</a:rPr>
                <a:t>30</a:t>
              </a:r>
            </a:p>
          </p:txBody>
        </p:sp>
        <p:pic>
          <p:nvPicPr>
            <p:cNvPr id="7192" name="Picture 21" descr="c_md_wht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419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937000" y="3454405"/>
            <a:ext cx="5625744" cy="584199"/>
            <a:chOff x="984" y="1987"/>
            <a:chExt cx="2904" cy="368"/>
          </a:xfrm>
        </p:grpSpPr>
        <p:pic>
          <p:nvPicPr>
            <p:cNvPr id="7189" name="Picture 23" descr="b_md_wht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2064"/>
              <a:ext cx="24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0" name="Text Box 24"/>
            <p:cNvSpPr txBox="1">
              <a:spLocks noChangeArrowheads="1"/>
            </p:cNvSpPr>
            <p:nvPr/>
          </p:nvSpPr>
          <p:spPr bwMode="auto">
            <a:xfrm>
              <a:off x="1152" y="1987"/>
              <a:ext cx="273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91403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</a:rPr>
                <a:t> . 30mm</a:t>
              </a:r>
            </a:p>
          </p:txBody>
        </p:sp>
      </p:grpSp>
      <p:pic>
        <p:nvPicPr>
          <p:cNvPr id="91162" name="j0216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6388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561489" y="1371600"/>
            <a:ext cx="6172200" cy="1143000"/>
            <a:chOff x="576" y="1200"/>
            <a:chExt cx="1479" cy="419"/>
          </a:xfrm>
        </p:grpSpPr>
        <p:pic>
          <p:nvPicPr>
            <p:cNvPr id="7187" name="Picture 2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200"/>
              <a:ext cx="1479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8" name="Text Box 29"/>
            <p:cNvSpPr txBox="1">
              <a:spLocks noChangeArrowheads="1"/>
            </p:cNvSpPr>
            <p:nvPr/>
          </p:nvSpPr>
          <p:spPr bwMode="auto">
            <a:xfrm>
              <a:off x="676" y="1287"/>
              <a:ext cx="1339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03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u="sng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Câu 1</a:t>
              </a:r>
              <a:r>
                <a:rPr lang="en-US" sz="3600" b="1" dirty="0">
                  <a:solidFill>
                    <a:srgbClr val="FFFFFF"/>
                  </a:solidFill>
                  <a:latin typeface=".VnTime" pitchFamily="34" charset="0"/>
                </a:rPr>
                <a:t>:  60mm : 2 = …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317627" y="683179"/>
            <a:ext cx="5107355" cy="584737"/>
          </a:xfrm>
          <a:prstGeom prst="rect">
            <a:avLst/>
          </a:prstGeom>
        </p:spPr>
        <p:txBody>
          <a:bodyPr wrap="square" lIns="91270" tIns="45685" rIns="91270" bIns="456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25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CHỌN ĐÁP ÁN ĐÚNG</a:t>
            </a:r>
          </a:p>
        </p:txBody>
      </p:sp>
      <p:sp>
        <p:nvSpPr>
          <p:cNvPr id="91151" name="Oval 15"/>
          <p:cNvSpPr>
            <a:spLocks noChangeArrowheads="1"/>
          </p:cNvSpPr>
          <p:nvPr/>
        </p:nvSpPr>
        <p:spPr bwMode="auto">
          <a:xfrm>
            <a:off x="3827092" y="3480285"/>
            <a:ext cx="661251" cy="63338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algn="ctr" defTabSz="9140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35549"/>
      </p:ext>
    </p:extLst>
  </p:cSld>
  <p:clrMapOvr>
    <a:masterClrMapping/>
  </p:clrMapOvr>
  <p:transition spd="med">
    <p:wheel spokes="1"/>
    <p:sndAc>
      <p:stSnd>
        <p:snd r:embed="rId5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5" fill="hold"/>
                                        <p:tgtEl>
                                          <p:spTgt spid="91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6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62"/>
                </p:tgtEl>
              </p:cMediaNode>
            </p:audio>
          </p:childTnLst>
        </p:cTn>
      </p:par>
    </p:tnLst>
    <p:bldLst>
      <p:bldP spid="91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75747" y="322263"/>
            <a:ext cx="11095567" cy="61722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422400" y="1220807"/>
            <a:ext cx="9652000" cy="42513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04" tIns="45703" rIns="91404" bIns="45703" anchor="ctr"/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203" name="AutoShape 14">
            <a:hlinkClick r:id="" action="ppaction://noaction" highlightClick="1">
              <a:snd r:embed="rId8" name="camera.wav"/>
            </a:hlinkClick>
          </p:cNvPr>
          <p:cNvSpPr>
            <a:spLocks noChangeArrowheads="1"/>
          </p:cNvSpPr>
          <p:nvPr/>
        </p:nvSpPr>
        <p:spPr bwMode="auto">
          <a:xfrm>
            <a:off x="10689167" y="5795982"/>
            <a:ext cx="734484" cy="477837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04" tIns="45703" rIns="91404" bIns="45703" anchor="ctr"/>
          <a:lstStyle/>
          <a:p>
            <a:pPr defTabSz="914036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987801" y="2438392"/>
            <a:ext cx="4546602" cy="584199"/>
            <a:chOff x="1008" y="1689"/>
            <a:chExt cx="2148" cy="368"/>
          </a:xfrm>
        </p:grpSpPr>
        <p:pic>
          <p:nvPicPr>
            <p:cNvPr id="8217" name="Picture 17" descr="a_md_wht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725"/>
              <a:ext cx="2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8" name="Text Box 18"/>
            <p:cNvSpPr txBox="1">
              <a:spLocks noChangeArrowheads="1"/>
            </p:cNvSpPr>
            <p:nvPr/>
          </p:nvSpPr>
          <p:spPr bwMode="auto">
            <a:xfrm>
              <a:off x="1236" y="1689"/>
              <a:ext cx="192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91403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. 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</a:rPr>
                <a:t>50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979337" y="3886185"/>
            <a:ext cx="2379669" cy="584199"/>
            <a:chOff x="1008" y="2433"/>
            <a:chExt cx="1130" cy="368"/>
          </a:xfrm>
        </p:grpSpPr>
        <p:sp>
          <p:nvSpPr>
            <p:cNvPr id="8215" name="Text Box 20"/>
            <p:cNvSpPr txBox="1">
              <a:spLocks noChangeArrowheads="1"/>
            </p:cNvSpPr>
            <p:nvPr/>
          </p:nvSpPr>
          <p:spPr bwMode="auto">
            <a:xfrm>
              <a:off x="1236" y="2433"/>
              <a:ext cx="9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91403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. 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</a:rPr>
                <a:t>50mm</a:t>
              </a:r>
            </a:p>
          </p:txBody>
        </p:sp>
        <p:pic>
          <p:nvPicPr>
            <p:cNvPr id="8216" name="Picture 21" descr="c_md_wht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442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013200" y="3124209"/>
            <a:ext cx="2089150" cy="584202"/>
            <a:chOff x="984" y="2035"/>
            <a:chExt cx="987" cy="368"/>
          </a:xfrm>
        </p:grpSpPr>
        <p:pic>
          <p:nvPicPr>
            <p:cNvPr id="8213" name="Picture 23" descr="b_md_wht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2083"/>
              <a:ext cx="240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 Box 24"/>
            <p:cNvSpPr txBox="1">
              <a:spLocks noChangeArrowheads="1"/>
            </p:cNvSpPr>
            <p:nvPr/>
          </p:nvSpPr>
          <p:spPr bwMode="auto">
            <a:xfrm>
              <a:off x="1200" y="2035"/>
              <a:ext cx="77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914036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</a:rPr>
                <a:t>. 2mm</a:t>
              </a:r>
            </a:p>
          </p:txBody>
        </p:sp>
      </p:grpSp>
      <p:pic>
        <p:nvPicPr>
          <p:cNvPr id="93210" name="j0217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6388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543909" y="1295400"/>
            <a:ext cx="7514491" cy="1155700"/>
            <a:chOff x="576" y="1105"/>
            <a:chExt cx="1479" cy="514"/>
          </a:xfrm>
        </p:grpSpPr>
        <p:pic>
          <p:nvPicPr>
            <p:cNvPr id="8211" name="Picture 2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105"/>
              <a:ext cx="1479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2" name="Text Box 29"/>
            <p:cNvSpPr txBox="1">
              <a:spLocks noChangeArrowheads="1"/>
            </p:cNvSpPr>
            <p:nvPr/>
          </p:nvSpPr>
          <p:spPr bwMode="auto">
            <a:xfrm>
              <a:off x="611" y="1230"/>
              <a:ext cx="140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03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3600" b="1" u="sng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Câu 2</a:t>
              </a:r>
              <a:r>
                <a:rPr lang="en-US" sz="3600" b="1" dirty="0">
                  <a:solidFill>
                    <a:srgbClr val="FFFFFF"/>
                  </a:solidFill>
                  <a:latin typeface=".VnTime" pitchFamily="34" charset="0"/>
                </a:rPr>
                <a:t>:   </a:t>
              </a:r>
              <a:r>
                <a: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10mm </a:t>
              </a: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247289" y="612842"/>
            <a:ext cx="5107355" cy="584737"/>
          </a:xfrm>
          <a:prstGeom prst="rect">
            <a:avLst/>
          </a:prstGeom>
        </p:spPr>
        <p:txBody>
          <a:bodyPr wrap="square" lIns="91270" tIns="45685" rIns="91270" bIns="45685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25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CHỌN ĐÁP ÁN ĐÚNG</a:t>
            </a:r>
          </a:p>
        </p:txBody>
      </p:sp>
      <p:sp>
        <p:nvSpPr>
          <p:cNvPr id="93199" name="Oval 15"/>
          <p:cNvSpPr>
            <a:spLocks noChangeArrowheads="1"/>
          </p:cNvSpPr>
          <p:nvPr/>
        </p:nvSpPr>
        <p:spPr bwMode="auto">
          <a:xfrm>
            <a:off x="3886200" y="3810000"/>
            <a:ext cx="635000" cy="66038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algn="ctr" defTabSz="91403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53029"/>
      </p:ext>
    </p:extLst>
  </p:cSld>
  <p:clrMapOvr>
    <a:masterClrMapping/>
  </p:clrMapOvr>
  <p:transition spd="med">
    <p:wheel spokes="1"/>
    <p:sndAc>
      <p:stSnd>
        <p:snd r:embed="rId5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3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5" fill="hold"/>
                                        <p:tgtEl>
                                          <p:spTgt spid="93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10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10"/>
                </p:tgtEl>
              </p:cMediaNode>
            </p:audio>
          </p:childTnLst>
        </p:cTn>
      </p:par>
    </p:tnLst>
    <p:bldLst>
      <p:bldP spid="93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122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434</Words>
  <Application>Microsoft Office PowerPoint</Application>
  <PresentationFormat>Widescreen</PresentationFormat>
  <Paragraphs>64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.VnTime</vt:lpstr>
      <vt:lpstr>Arial</vt:lpstr>
      <vt:lpstr>Calibri</vt:lpstr>
      <vt:lpstr>HP001 5H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204</cp:revision>
  <dcterms:created xsi:type="dcterms:W3CDTF">2021-06-02T01:34:28Z</dcterms:created>
  <dcterms:modified xsi:type="dcterms:W3CDTF">2022-11-28T01:29:40Z</dcterms:modified>
</cp:coreProperties>
</file>