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91" r:id="rId2"/>
    <p:sldId id="262" r:id="rId3"/>
    <p:sldId id="284" r:id="rId4"/>
    <p:sldId id="7748" r:id="rId5"/>
    <p:sldId id="7755" r:id="rId6"/>
    <p:sldId id="27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74" d="100"/>
          <a:sy n="74" d="100"/>
        </p:scale>
        <p:origin x="-364" y="-2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A74471-F8DC-4DEA-8142-97BEDA0EC42B}" type="datetimeFigureOut">
              <a:rPr lang="en-US" smtClean="0"/>
              <a:t>10/18/2022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102A02-3C49-441C-B802-CC8430399F55}" type="slidenum">
              <a:rPr lang="en-US" smtClean="0"/>
              <a:t>‹#›</a:t>
            </a:fld>
            <a:endParaRPr lang="en-US"/>
          </a:p>
        </p:txBody>
      </p:sp>
    </p:spTree>
    <p:extLst>
      <p:ext uri="{BB962C8B-B14F-4D97-AF65-F5344CB8AC3E}">
        <p14:creationId xmlns:p14="http://schemas.microsoft.com/office/powerpoint/2010/main" val="776085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2022/10/18</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1465818297"/>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2022/10/18</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455601361"/>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2022/10/18</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3331726709"/>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2022/10/18</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478978176"/>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2022/10/18</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1358447331"/>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2022/10/18</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6" name="页脚占位符 5"/>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7" name="灯片编号占位符 6"/>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2180643626"/>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2022/10/18</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8" name="页脚占位符 7"/>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9" name="灯片编号占位符 8"/>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413413077"/>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2022/10/18</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4" name="页脚占位符 3"/>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5" name="灯片编号占位符 4"/>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3527846284"/>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2022/10/18</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3" name="页脚占位符 2"/>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4" name="灯片编号占位符 3"/>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1635388263"/>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2022/10/18</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6" name="页脚占位符 5"/>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7" name="灯片编号占位符 6"/>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3561414820"/>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8CDB048-F2B4-4DFA-807C-EA2795D2E412}" type="datetimeFigureOut">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2022/10/18</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6" name="页脚占位符 5"/>
          <p:cNvSpPr>
            <a:spLocks noGrp="1"/>
          </p:cNvSpPr>
          <p:nvPr>
            <p:ph type="ftr" sz="quarter" idx="11"/>
          </p:nvPr>
        </p:nvSpPr>
        <p:spPr>
          <a:xfrm>
            <a:off x="4038600" y="6356350"/>
            <a:ext cx="411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
        <p:nvSpPr>
          <p:cNvPr id="7" name="灯片编号占位符 6"/>
          <p:cNvSpPr>
            <a:spLocks noGrp="1"/>
          </p:cNvSpPr>
          <p:nvPr>
            <p:ph type="sldNum" sz="quarter" idx="12"/>
          </p:nvPr>
        </p:nvSpPr>
        <p:spPr>
          <a:xfrm>
            <a:off x="8610600" y="6356350"/>
            <a:ext cx="27432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9A3744E-B88F-420A-94CE-F07990E79741}" type="slidenum">
              <a:rPr kumimoji="0" lang="zh-CN" altLang="en-US" sz="1800" b="0" i="0" u="none" strike="noStrike" kern="1200" cap="none" spc="0" normalizeH="0" baseline="0" noProof="0" smtClean="0">
                <a:ln>
                  <a:noFill/>
                </a:ln>
                <a:solidFill>
                  <a:prstClr val="black"/>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a:cs typeface="+mn-cs"/>
            </a:endParaRPr>
          </a:p>
        </p:txBody>
      </p:sp>
    </p:spTree>
    <p:extLst>
      <p:ext uri="{BB962C8B-B14F-4D97-AF65-F5344CB8AC3E}">
        <p14:creationId xmlns:p14="http://schemas.microsoft.com/office/powerpoint/2010/main" val="359553808"/>
      </p:ext>
    </p:extLst>
  </p:cSld>
  <p:clrMapOvr>
    <a:masterClrMapping/>
  </p:clrMapOvr>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31" name="图片 130"/>
          <p:cNvPicPr>
            <a:picLocks noChangeAspect="1"/>
          </p:cNvPicPr>
          <p:nvPr userDrawn="1"/>
        </p:nvPicPr>
        <p:blipFill rotWithShape="1">
          <a:blip r:embed="rId13" cstate="screen">
            <a:extLst>
              <a:ext uri="{28A0092B-C50C-407E-A947-70E740481C1C}">
                <a14:useLocalDpi xmlns:a14="http://schemas.microsoft.com/office/drawing/2010/main"/>
              </a:ext>
            </a:extLst>
          </a:blip>
          <a:srcRect l="5579" r="5579"/>
          <a:stretch>
            <a:fillRect/>
          </a:stretch>
        </p:blipFill>
        <p:spPr>
          <a:xfrm>
            <a:off x="1270" y="-932"/>
            <a:ext cx="12192000" cy="6858594"/>
          </a:xfrm>
          <a:prstGeom prst="rect">
            <a:avLst/>
          </a:prstGeom>
        </p:spPr>
      </p:pic>
      <p:sp>
        <p:nvSpPr>
          <p:cNvPr id="7" name="文本框 6"/>
          <p:cNvSpPr txBox="1"/>
          <p:nvPr userDrawn="1"/>
        </p:nvSpPr>
        <p:spPr>
          <a:xfrm>
            <a:off x="3878580" y="2419350"/>
            <a:ext cx="4730115" cy="1476375"/>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alpha val="0"/>
                  </a:prstClr>
                </a:solidFill>
                <a:effectLst/>
                <a:uLnTx/>
                <a:uFillTx/>
                <a:latin typeface="微软雅黑" panose="020B0503020204020204" charset="-122"/>
                <a:ea typeface="微软雅黑" panose="020B0503020204020204" charset="-122"/>
                <a:cs typeface="+mn-cs"/>
                <a:sym typeface="+mn-ea"/>
              </a:rPr>
              <a:t>感谢您下载包图网平台上提供的</a:t>
            </a:r>
            <a:r>
              <a:rPr kumimoji="0" lang="en-US" altLang="zh-CN" sz="1800" b="0" i="0" u="none" strike="noStrike" kern="1200" cap="none" spc="0" normalizeH="0" baseline="0" noProof="0" dirty="0">
                <a:ln>
                  <a:noFill/>
                </a:ln>
                <a:solidFill>
                  <a:prstClr val="black">
                    <a:lumMod val="75000"/>
                    <a:lumOff val="25000"/>
                    <a:alpha val="0"/>
                  </a:prstClr>
                </a:solidFill>
                <a:effectLst/>
                <a:uLnTx/>
                <a:uFillTx/>
                <a:latin typeface="微软雅黑" panose="020B0503020204020204" charset="-122"/>
                <a:ea typeface="微软雅黑" panose="020B0503020204020204" charset="-122"/>
                <a:cs typeface="+mn-cs"/>
                <a:sym typeface="+mn-ea"/>
              </a:rPr>
              <a:t>PPT</a:t>
            </a:r>
            <a:r>
              <a:rPr kumimoji="0" lang="zh-CN" altLang="en-US" sz="1800" b="0" i="0" u="none" strike="noStrike" kern="1200" cap="none" spc="0" normalizeH="0" baseline="0" noProof="0" dirty="0">
                <a:ln>
                  <a:noFill/>
                </a:ln>
                <a:solidFill>
                  <a:prstClr val="black">
                    <a:lumMod val="75000"/>
                    <a:lumOff val="25000"/>
                    <a:alpha val="0"/>
                  </a:prstClr>
                </a:solidFill>
                <a:effectLst/>
                <a:uLnTx/>
                <a:uFillTx/>
                <a:latin typeface="微软雅黑" panose="020B0503020204020204" charset="-122"/>
                <a:ea typeface="微软雅黑" panose="020B0503020204020204" charset="-122"/>
                <a:cs typeface="+mn-cs"/>
                <a:sym typeface="+mn-ea"/>
              </a:rPr>
              <a:t>作品，</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alpha val="0"/>
                  </a:prstClr>
                </a:solidFill>
                <a:effectLst/>
                <a:uLnTx/>
                <a:uFillTx/>
                <a:latin typeface="微软雅黑" panose="020B0503020204020204" charset="-122"/>
                <a:ea typeface="微软雅黑" panose="020B0503020204020204" charset="-122"/>
                <a:cs typeface="+mn-cs"/>
                <a:sym typeface="+mn-ea"/>
              </a:rPr>
              <a:t>为了您和包图网以及原创作者的利益，请</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alpha val="0"/>
                  </a:prstClr>
                </a:solidFill>
                <a:effectLst/>
                <a:uLnTx/>
                <a:uFillTx/>
                <a:latin typeface="微软雅黑" panose="020B0503020204020204" charset="-122"/>
                <a:ea typeface="微软雅黑" panose="020B0503020204020204" charset="-122"/>
                <a:cs typeface="+mn-cs"/>
                <a:sym typeface="+mn-ea"/>
              </a:rPr>
              <a:t>勿复制、传播、销售，否则将承担法律责</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alpha val="0"/>
                  </a:prstClr>
                </a:solidFill>
                <a:effectLst/>
                <a:uLnTx/>
                <a:uFillTx/>
                <a:latin typeface="微软雅黑" panose="020B0503020204020204" charset="-122"/>
                <a:ea typeface="微软雅黑" panose="020B0503020204020204" charset="-122"/>
                <a:cs typeface="+mn-cs"/>
                <a:sym typeface="+mn-ea"/>
              </a:rPr>
              <a:t>任！包图网将对作品进行维权，按照传播</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alpha val="0"/>
                  </a:prstClr>
                </a:solidFill>
                <a:effectLst/>
                <a:uLnTx/>
                <a:uFillTx/>
                <a:latin typeface="微软雅黑" panose="020B0503020204020204" charset="-122"/>
                <a:ea typeface="微软雅黑" panose="020B0503020204020204" charset="-122"/>
                <a:cs typeface="+mn-cs"/>
                <a:sym typeface="+mn-ea"/>
              </a:rPr>
              <a:t>下载次数进行十倍的索取赔偿！</a:t>
            </a:r>
          </a:p>
        </p:txBody>
      </p:sp>
      <p:pic>
        <p:nvPicPr>
          <p:cNvPr id="3" name="Picture 2" descr="Shape&#10;&#10;Description automatically generated with medium confidence">
            <a:extLst>
              <a:ext uri="{FF2B5EF4-FFF2-40B4-BE49-F238E27FC236}">
                <a16:creationId xmlns="" xmlns:a16="http://schemas.microsoft.com/office/drawing/2014/main" id="{92A8F3E6-F8F9-48DB-8B37-95018FE31424}"/>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619250" y="285452"/>
            <a:ext cx="1257300" cy="1257300"/>
          </a:xfrm>
          <a:prstGeom prst="rect">
            <a:avLst/>
          </a:prstGeom>
        </p:spPr>
      </p:pic>
    </p:spTree>
    <p:extLst>
      <p:ext uri="{BB962C8B-B14F-4D97-AF65-F5344CB8AC3E}">
        <p14:creationId xmlns:p14="http://schemas.microsoft.com/office/powerpoint/2010/main" val="8161639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20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5.sv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244;p45"/>
          <p:cNvSpPr/>
          <p:nvPr/>
        </p:nvSpPr>
        <p:spPr>
          <a:xfrm>
            <a:off x="367169" y="201206"/>
            <a:ext cx="11662906" cy="1173392"/>
          </a:xfrm>
          <a:prstGeom prst="hexagon">
            <a:avLst>
              <a:gd name="adj" fmla="val 25000"/>
              <a:gd name="vf" fmla="val 115470"/>
            </a:avLst>
          </a:prstGeom>
          <a:solidFill>
            <a:srgbClr val="00B0F0">
              <a:alpha val="5363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 name="TextBox 4">
            <a:extLst>
              <a:ext uri="{FF2B5EF4-FFF2-40B4-BE49-F238E27FC236}">
                <a16:creationId xmlns="" xmlns:a16="http://schemas.microsoft.com/office/drawing/2014/main" id="{C25133DE-CDA0-45CC-8B57-DA29957F6AEF}"/>
              </a:ext>
            </a:extLst>
          </p:cNvPr>
          <p:cNvSpPr txBox="1"/>
          <p:nvPr/>
        </p:nvSpPr>
        <p:spPr>
          <a:xfrm>
            <a:off x="367169" y="152412"/>
            <a:ext cx="10544175" cy="1138773"/>
          </a:xfrm>
          <a:prstGeom prst="rect">
            <a:avLst/>
          </a:prstGeom>
          <a:noFill/>
        </p:spPr>
        <p:txBody>
          <a:bodyPr wrap="square" rtlCol="0">
            <a:spAutoFit/>
          </a:bodyPr>
          <a:lstStyle/>
          <a:p>
            <a:pPr lvl="0" algn="ctr">
              <a:defRPr/>
            </a:pPr>
            <a:r>
              <a:rPr lang="" sz="3400" b="1" dirty="0" smtClean="0">
                <a:solidFill>
                  <a:srgbClr val="FF0000"/>
                </a:solidFill>
                <a:latin typeface="Arial-Rounded" panose="020B0500000000000000" pitchFamily="34" charset="0"/>
                <a:ea typeface="Arial-Rounded" panose="020B0500000000000000" pitchFamily="34" charset="0"/>
                <a:cs typeface="Arial-Rounded" panose="020B0500000000000000" pitchFamily="34" charset="0"/>
              </a:rPr>
              <a:t>1.</a:t>
            </a:r>
            <a:r>
              <a:rPr lang="vi-VN" sz="3400" dirty="0" smtClean="0">
                <a:solidFill>
                  <a:srgbClr val="FF0000"/>
                </a:solidFill>
                <a:ea typeface="Arial-Rounded" panose="020B0500000000000000" pitchFamily="34" charset="0"/>
                <a:cs typeface="Arial-Rounded" panose="020B0500000000000000" pitchFamily="34" charset="0"/>
              </a:rPr>
              <a:t>Các </a:t>
            </a:r>
            <a:r>
              <a:rPr lang="vi-VN" sz="3400" dirty="0">
                <a:solidFill>
                  <a:srgbClr val="FF0000"/>
                </a:solidFill>
                <a:ea typeface="Arial-Rounded" panose="020B0500000000000000" pitchFamily="34" charset="0"/>
                <a:cs typeface="Arial-Rounded" panose="020B0500000000000000" pitchFamily="34" charset="0"/>
              </a:rPr>
              <a:t>câu trong đoạn dưới đây được gọi là câu kể. Hãy sắp xếp các câu đó vào nhóm thích hợp.</a:t>
            </a:r>
          </a:p>
        </p:txBody>
      </p:sp>
      <p:sp>
        <p:nvSpPr>
          <p:cNvPr id="20" name="Rounded Rectangle 21">
            <a:extLst>
              <a:ext uri="{FF2B5EF4-FFF2-40B4-BE49-F238E27FC236}">
                <a16:creationId xmlns="" xmlns:a16="http://schemas.microsoft.com/office/drawing/2014/main" id="{C9052330-910F-4A1C-A7D1-3EB0ED78E2A9}"/>
              </a:ext>
            </a:extLst>
          </p:cNvPr>
          <p:cNvSpPr/>
          <p:nvPr/>
        </p:nvSpPr>
        <p:spPr>
          <a:xfrm>
            <a:off x="3685670" y="1789440"/>
            <a:ext cx="4201030" cy="1440794"/>
          </a:xfrm>
          <a:prstGeom prst="cloud">
            <a:avLst/>
          </a:prstGeom>
          <a:ln w="5715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err="1">
                <a:ln>
                  <a:noFill/>
                </a:ln>
                <a:solidFill>
                  <a:srgbClr val="002060"/>
                </a:solidFill>
                <a:effectLst/>
                <a:uLnTx/>
                <a:uFillTx/>
                <a:latin typeface="Arial" panose="020B0604020202020204" pitchFamily="34" charset="0"/>
                <a:ea typeface="Arial-Rounded"/>
                <a:cs typeface="Arial" panose="020B0604020202020204" pitchFamily="34" charset="0"/>
              </a:rPr>
              <a:t>Câu</a:t>
            </a:r>
            <a:r>
              <a:rPr kumimoji="0" lang="en-US" sz="3600" b="1" i="0" u="none" strike="noStrike" kern="0" cap="none" spc="0" normalizeH="0" noProof="0" dirty="0">
                <a:ln>
                  <a:noFill/>
                </a:ln>
                <a:solidFill>
                  <a:srgbClr val="002060"/>
                </a:solidFill>
                <a:effectLst/>
                <a:uLnTx/>
                <a:uFillTx/>
                <a:latin typeface="Arial" panose="020B0604020202020204" pitchFamily="34" charset="0"/>
                <a:ea typeface="Arial-Rounded"/>
                <a:cs typeface="Arial" panose="020B0604020202020204" pitchFamily="34" charset="0"/>
              </a:rPr>
              <a:t> </a:t>
            </a:r>
            <a:r>
              <a:rPr kumimoji="0" lang="en-US" sz="3600" b="1" i="0" u="none" strike="noStrike" kern="0" cap="none" spc="0" normalizeH="0" noProof="0" dirty="0" err="1">
                <a:ln>
                  <a:noFill/>
                </a:ln>
                <a:solidFill>
                  <a:srgbClr val="002060"/>
                </a:solidFill>
                <a:effectLst/>
                <a:uLnTx/>
                <a:uFillTx/>
                <a:latin typeface="Arial" panose="020B0604020202020204" pitchFamily="34" charset="0"/>
                <a:ea typeface="Arial-Rounded"/>
                <a:cs typeface="Arial" panose="020B0604020202020204" pitchFamily="34" charset="0"/>
              </a:rPr>
              <a:t>nêu</a:t>
            </a:r>
            <a:r>
              <a:rPr kumimoji="0" lang="en-US" sz="3600" b="1" i="0" u="none" strike="noStrike" kern="0" cap="none" spc="0" normalizeH="0" noProof="0" dirty="0">
                <a:ln>
                  <a:noFill/>
                </a:ln>
                <a:solidFill>
                  <a:srgbClr val="002060"/>
                </a:solidFill>
                <a:effectLst/>
                <a:uLnTx/>
                <a:uFillTx/>
                <a:latin typeface="Arial" panose="020B0604020202020204" pitchFamily="34" charset="0"/>
                <a:ea typeface="Arial-Rounded"/>
                <a:cs typeface="Arial" panose="020B0604020202020204" pitchFamily="34" charset="0"/>
              </a:rPr>
              <a:t> </a:t>
            </a:r>
            <a:r>
              <a:rPr kumimoji="0" lang="en-US" sz="3600" b="1" i="0" u="none" strike="noStrike" kern="0" cap="none" spc="0" normalizeH="0" noProof="0" dirty="0" err="1">
                <a:ln>
                  <a:noFill/>
                </a:ln>
                <a:solidFill>
                  <a:srgbClr val="002060"/>
                </a:solidFill>
                <a:effectLst/>
                <a:uLnTx/>
                <a:uFillTx/>
                <a:latin typeface="Arial" panose="020B0604020202020204" pitchFamily="34" charset="0"/>
                <a:ea typeface="Arial-Rounded"/>
                <a:cs typeface="Arial" panose="020B0604020202020204" pitchFamily="34" charset="0"/>
              </a:rPr>
              <a:t>đặc</a:t>
            </a:r>
            <a:r>
              <a:rPr kumimoji="0" lang="en-US" sz="3600" b="1" i="0" u="none" strike="noStrike" kern="0" cap="none" spc="0" normalizeH="0" noProof="0" dirty="0">
                <a:ln>
                  <a:noFill/>
                </a:ln>
                <a:solidFill>
                  <a:srgbClr val="002060"/>
                </a:solidFill>
                <a:effectLst/>
                <a:uLnTx/>
                <a:uFillTx/>
                <a:latin typeface="Arial" panose="020B0604020202020204" pitchFamily="34" charset="0"/>
                <a:ea typeface="Arial-Rounded"/>
                <a:cs typeface="Arial" panose="020B0604020202020204" pitchFamily="34" charset="0"/>
              </a:rPr>
              <a:t> </a:t>
            </a:r>
            <a:r>
              <a:rPr kumimoji="0" lang="en-US" sz="3600" b="1" i="0" u="none" strike="noStrike" kern="0" cap="none" spc="0" normalizeH="0" noProof="0" dirty="0" err="1">
                <a:ln>
                  <a:noFill/>
                </a:ln>
                <a:solidFill>
                  <a:srgbClr val="002060"/>
                </a:solidFill>
                <a:effectLst/>
                <a:uLnTx/>
                <a:uFillTx/>
                <a:latin typeface="Arial" panose="020B0604020202020204" pitchFamily="34" charset="0"/>
                <a:ea typeface="Arial-Rounded"/>
                <a:cs typeface="Arial" panose="020B0604020202020204" pitchFamily="34" charset="0"/>
              </a:rPr>
              <a:t>điểm</a:t>
            </a:r>
            <a:endParaRPr kumimoji="0" lang="en-US" sz="3600" b="1" i="0" u="none" strike="noStrike" kern="0" cap="none" spc="0" normalizeH="0" baseline="0" noProof="0" dirty="0">
              <a:ln>
                <a:noFill/>
              </a:ln>
              <a:solidFill>
                <a:srgbClr val="002060"/>
              </a:solidFill>
              <a:effectLst/>
              <a:uLnTx/>
              <a:uFillTx/>
              <a:latin typeface="Arial" panose="020B0604020202020204" pitchFamily="34" charset="0"/>
              <a:ea typeface="Arial-Rounded"/>
              <a:cs typeface="Arial" panose="020B0604020202020204" pitchFamily="34" charset="0"/>
            </a:endParaRPr>
          </a:p>
        </p:txBody>
      </p:sp>
      <p:sp>
        <p:nvSpPr>
          <p:cNvPr id="21" name="Rounded Rectangle 21">
            <a:extLst>
              <a:ext uri="{FF2B5EF4-FFF2-40B4-BE49-F238E27FC236}">
                <a16:creationId xmlns="" xmlns:a16="http://schemas.microsoft.com/office/drawing/2014/main" id="{9376AE1B-A113-4F5F-A189-977FFF886992}"/>
              </a:ext>
            </a:extLst>
          </p:cNvPr>
          <p:cNvSpPr/>
          <p:nvPr/>
        </p:nvSpPr>
        <p:spPr>
          <a:xfrm>
            <a:off x="8305800" y="1704975"/>
            <a:ext cx="3724275" cy="1609725"/>
          </a:xfrm>
          <a:prstGeom prst="cloud">
            <a:avLst/>
          </a:prstGeom>
          <a:ln w="5715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err="1">
                <a:ln>
                  <a:noFill/>
                </a:ln>
                <a:solidFill>
                  <a:srgbClr val="002060"/>
                </a:solidFill>
                <a:effectLst/>
                <a:uLnTx/>
                <a:uFillTx/>
                <a:latin typeface="Arial" panose="020B0604020202020204" pitchFamily="34" charset="0"/>
                <a:ea typeface="Arial-Rounded"/>
                <a:cs typeface="Arial" panose="020B0604020202020204" pitchFamily="34" charset="0"/>
              </a:rPr>
              <a:t>Câu</a:t>
            </a:r>
            <a:r>
              <a:rPr kumimoji="0" lang="en-US" sz="3600" b="1" i="0" u="none" strike="noStrike" kern="0" cap="none" spc="0" normalizeH="0" noProof="0" dirty="0">
                <a:ln>
                  <a:noFill/>
                </a:ln>
                <a:solidFill>
                  <a:srgbClr val="002060"/>
                </a:solidFill>
                <a:effectLst/>
                <a:uLnTx/>
                <a:uFillTx/>
                <a:latin typeface="Arial" panose="020B0604020202020204" pitchFamily="34" charset="0"/>
                <a:ea typeface="Arial-Rounded"/>
                <a:cs typeface="Arial" panose="020B0604020202020204" pitchFamily="34" charset="0"/>
              </a:rPr>
              <a:t> </a:t>
            </a:r>
            <a:r>
              <a:rPr kumimoji="0" lang="en-US" sz="3600" b="1" i="0" u="none" strike="noStrike" kern="0" cap="none" spc="0" normalizeH="0" noProof="0" dirty="0" err="1">
                <a:ln>
                  <a:noFill/>
                </a:ln>
                <a:solidFill>
                  <a:srgbClr val="002060"/>
                </a:solidFill>
                <a:effectLst/>
                <a:uLnTx/>
                <a:uFillTx/>
                <a:latin typeface="Arial" panose="020B0604020202020204" pitchFamily="34" charset="0"/>
                <a:ea typeface="Arial-Rounded"/>
                <a:cs typeface="Arial" panose="020B0604020202020204" pitchFamily="34" charset="0"/>
              </a:rPr>
              <a:t>nêu</a:t>
            </a:r>
            <a:r>
              <a:rPr kumimoji="0" lang="en-US" sz="3600" b="1" i="0" u="none" strike="noStrike" kern="0" cap="none" spc="0" normalizeH="0" noProof="0" dirty="0">
                <a:ln>
                  <a:noFill/>
                </a:ln>
                <a:solidFill>
                  <a:srgbClr val="002060"/>
                </a:solidFill>
                <a:effectLst/>
                <a:uLnTx/>
                <a:uFillTx/>
                <a:latin typeface="Arial" panose="020B0604020202020204" pitchFamily="34" charset="0"/>
                <a:ea typeface="Arial-Rounded"/>
                <a:cs typeface="Arial" panose="020B0604020202020204" pitchFamily="34" charset="0"/>
              </a:rPr>
              <a:t> </a:t>
            </a:r>
            <a:r>
              <a:rPr kumimoji="0" lang="en-US" sz="3600" b="1" i="0" u="none" strike="noStrike" kern="0" cap="none" spc="0" normalizeH="0" noProof="0" dirty="0" err="1">
                <a:ln>
                  <a:noFill/>
                </a:ln>
                <a:solidFill>
                  <a:srgbClr val="002060"/>
                </a:solidFill>
                <a:effectLst/>
                <a:uLnTx/>
                <a:uFillTx/>
                <a:latin typeface="Arial" panose="020B0604020202020204" pitchFamily="34" charset="0"/>
                <a:ea typeface="Arial-Rounded"/>
                <a:cs typeface="Arial" panose="020B0604020202020204" pitchFamily="34" charset="0"/>
              </a:rPr>
              <a:t>hoạt</a:t>
            </a:r>
            <a:r>
              <a:rPr kumimoji="0" lang="en-US" sz="3600" b="1" i="0" u="none" strike="noStrike" kern="0" cap="none" spc="0" normalizeH="0" noProof="0" dirty="0">
                <a:ln>
                  <a:noFill/>
                </a:ln>
                <a:solidFill>
                  <a:srgbClr val="002060"/>
                </a:solidFill>
                <a:effectLst/>
                <a:uLnTx/>
                <a:uFillTx/>
                <a:latin typeface="Arial" panose="020B0604020202020204" pitchFamily="34" charset="0"/>
                <a:ea typeface="Arial-Rounded"/>
                <a:cs typeface="Arial" panose="020B0604020202020204" pitchFamily="34" charset="0"/>
              </a:rPr>
              <a:t> </a:t>
            </a:r>
            <a:r>
              <a:rPr kumimoji="0" lang="en-US" sz="3600" b="1" i="0" u="none" strike="noStrike" kern="0" cap="none" spc="0" normalizeH="0" noProof="0" dirty="0" err="1">
                <a:ln>
                  <a:noFill/>
                </a:ln>
                <a:solidFill>
                  <a:srgbClr val="002060"/>
                </a:solidFill>
                <a:effectLst/>
                <a:uLnTx/>
                <a:uFillTx/>
                <a:latin typeface="Arial" panose="020B0604020202020204" pitchFamily="34" charset="0"/>
                <a:ea typeface="Arial-Rounded"/>
                <a:cs typeface="Arial" panose="020B0604020202020204" pitchFamily="34" charset="0"/>
              </a:rPr>
              <a:t>động</a:t>
            </a:r>
            <a:endParaRPr kumimoji="0" lang="en-US" sz="3600" b="1" i="0" u="none" strike="noStrike" kern="0" cap="none" spc="0" normalizeH="0" baseline="0" noProof="0" dirty="0">
              <a:ln>
                <a:noFill/>
              </a:ln>
              <a:solidFill>
                <a:srgbClr val="002060"/>
              </a:solidFill>
              <a:effectLst/>
              <a:uLnTx/>
              <a:uFillTx/>
              <a:latin typeface="Arial" panose="020B0604020202020204" pitchFamily="34" charset="0"/>
              <a:ea typeface="Arial-Rounded"/>
              <a:cs typeface="Arial" panose="020B0604020202020204" pitchFamily="34" charset="0"/>
            </a:endParaRPr>
          </a:p>
        </p:txBody>
      </p:sp>
      <p:sp>
        <p:nvSpPr>
          <p:cNvPr id="22" name="Rounded Rectangle 21">
            <a:extLst>
              <a:ext uri="{FF2B5EF4-FFF2-40B4-BE49-F238E27FC236}">
                <a16:creationId xmlns="" xmlns:a16="http://schemas.microsoft.com/office/drawing/2014/main" id="{4C661DB8-ED42-4043-AD41-2D9E3A450865}"/>
              </a:ext>
            </a:extLst>
          </p:cNvPr>
          <p:cNvSpPr/>
          <p:nvPr/>
        </p:nvSpPr>
        <p:spPr>
          <a:xfrm>
            <a:off x="104775" y="1988206"/>
            <a:ext cx="3320001" cy="1326494"/>
          </a:xfrm>
          <a:prstGeom prst="cloud">
            <a:avLst/>
          </a:prstGeom>
          <a:ln w="5715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err="1">
                <a:ln>
                  <a:noFill/>
                </a:ln>
                <a:solidFill>
                  <a:srgbClr val="002060"/>
                </a:solidFill>
                <a:effectLst/>
                <a:uLnTx/>
                <a:uFillTx/>
                <a:latin typeface="Arial" panose="020B0604020202020204" pitchFamily="34" charset="0"/>
                <a:ea typeface="Arial-Rounded"/>
                <a:cs typeface="Arial" panose="020B0604020202020204" pitchFamily="34" charset="0"/>
              </a:rPr>
              <a:t>Câu</a:t>
            </a:r>
            <a:r>
              <a:rPr kumimoji="0" lang="en-US" sz="3600" b="1" i="0" u="none" strike="noStrike" kern="0" cap="none" spc="0" normalizeH="0" noProof="0" dirty="0">
                <a:ln>
                  <a:noFill/>
                </a:ln>
                <a:solidFill>
                  <a:srgbClr val="002060"/>
                </a:solidFill>
                <a:effectLst/>
                <a:uLnTx/>
                <a:uFillTx/>
                <a:latin typeface="Arial" panose="020B0604020202020204" pitchFamily="34" charset="0"/>
                <a:ea typeface="Arial-Rounded"/>
                <a:cs typeface="Arial" panose="020B0604020202020204" pitchFamily="34" charset="0"/>
              </a:rPr>
              <a:t> </a:t>
            </a:r>
            <a:r>
              <a:rPr kumimoji="0" lang="en-US" sz="3600" b="1" i="0" u="none" strike="noStrike" kern="0" cap="none" spc="0" normalizeH="0" noProof="0" dirty="0" err="1">
                <a:ln>
                  <a:noFill/>
                </a:ln>
                <a:solidFill>
                  <a:srgbClr val="002060"/>
                </a:solidFill>
                <a:effectLst/>
                <a:uLnTx/>
                <a:uFillTx/>
                <a:latin typeface="Arial" panose="020B0604020202020204" pitchFamily="34" charset="0"/>
                <a:ea typeface="Arial-Rounded"/>
                <a:cs typeface="Arial" panose="020B0604020202020204" pitchFamily="34" charset="0"/>
              </a:rPr>
              <a:t>giới</a:t>
            </a:r>
            <a:r>
              <a:rPr kumimoji="0" lang="en-US" sz="3600" b="1" i="0" u="none" strike="noStrike" kern="0" cap="none" spc="0" normalizeH="0" noProof="0" dirty="0">
                <a:ln>
                  <a:noFill/>
                </a:ln>
                <a:solidFill>
                  <a:srgbClr val="002060"/>
                </a:solidFill>
                <a:effectLst/>
                <a:uLnTx/>
                <a:uFillTx/>
                <a:latin typeface="Arial" panose="020B0604020202020204" pitchFamily="34" charset="0"/>
                <a:ea typeface="Arial-Rounded"/>
                <a:cs typeface="Arial" panose="020B0604020202020204" pitchFamily="34" charset="0"/>
              </a:rPr>
              <a:t> </a:t>
            </a:r>
            <a:r>
              <a:rPr kumimoji="0" lang="en-US" sz="3600" b="1" i="0" u="none" strike="noStrike" kern="0" cap="none" spc="0" normalizeH="0" noProof="0" dirty="0" err="1">
                <a:ln>
                  <a:noFill/>
                </a:ln>
                <a:solidFill>
                  <a:srgbClr val="002060"/>
                </a:solidFill>
                <a:effectLst/>
                <a:uLnTx/>
                <a:uFillTx/>
                <a:latin typeface="Arial" panose="020B0604020202020204" pitchFamily="34" charset="0"/>
                <a:ea typeface="Arial-Rounded"/>
                <a:cs typeface="Arial" panose="020B0604020202020204" pitchFamily="34" charset="0"/>
              </a:rPr>
              <a:t>thiệu</a:t>
            </a:r>
            <a:endParaRPr kumimoji="0" lang="en-US" sz="3600" b="1" i="0" u="none" strike="noStrike" kern="0" cap="none" spc="0" normalizeH="0" baseline="0" noProof="0" dirty="0">
              <a:ln>
                <a:noFill/>
              </a:ln>
              <a:solidFill>
                <a:srgbClr val="002060"/>
              </a:solidFill>
              <a:effectLst/>
              <a:uLnTx/>
              <a:uFillTx/>
              <a:latin typeface="Arial" panose="020B0604020202020204" pitchFamily="34" charset="0"/>
              <a:ea typeface="Arial-Rounded"/>
              <a:cs typeface="Arial" panose="020B0604020202020204" pitchFamily="34" charset="0"/>
            </a:endParaRPr>
          </a:p>
        </p:txBody>
      </p:sp>
      <p:sp>
        <p:nvSpPr>
          <p:cNvPr id="2" name="TextBox 1">
            <a:extLst>
              <a:ext uri="{FF2B5EF4-FFF2-40B4-BE49-F238E27FC236}">
                <a16:creationId xmlns="" xmlns:a16="http://schemas.microsoft.com/office/drawing/2014/main" id="{F0E52632-629D-4EB3-8135-AF50704BC82C}"/>
              </a:ext>
            </a:extLst>
          </p:cNvPr>
          <p:cNvSpPr txBox="1"/>
          <p:nvPr/>
        </p:nvSpPr>
        <p:spPr>
          <a:xfrm>
            <a:off x="233565" y="3750423"/>
            <a:ext cx="11658599" cy="2708434"/>
          </a:xfrm>
          <a:prstGeom prst="rect">
            <a:avLst/>
          </a:prstGeom>
          <a:noFill/>
        </p:spPr>
        <p:txBody>
          <a:bodyPr wrap="square" rtlCol="0">
            <a:spAutoFit/>
          </a:bodyPr>
          <a:lstStyle/>
          <a:p>
            <a:pPr algn="just"/>
            <a:r>
              <a:rPr lang="vi-VN" sz="3400" dirty="0">
                <a:latin typeface="Arial-Rounded" panose="020B0500000000000000" pitchFamily="34" charset="0"/>
                <a:ea typeface="Arial-Rounded" panose="020B0500000000000000" pitchFamily="34" charset="0"/>
                <a:cs typeface="Arial-Rounded" panose="020B0500000000000000" pitchFamily="34" charset="0"/>
              </a:rPr>
              <a:t>(1) Tớ là bút nâu. (2) Tớ cao nhất hộp bút vì hiếm khi được gọt. (3) Đây là bút đỏ, bạn của tớ. (4) Bút đỏ thì thấp một mẩu vì được gọt quá nhiều. (5) Tớ dùng keo gắn bút đỏ vào bên cạnh tớ để bạn nhìn được ra ngoài hộp bút.</a:t>
            </a:r>
          </a:p>
          <a:p>
            <a:pPr algn="r"/>
            <a:r>
              <a:rPr lang="vi-VN" sz="3400" dirty="0">
                <a:latin typeface="Arial-Rounded" panose="020B0500000000000000" pitchFamily="34" charset="0"/>
                <a:ea typeface="Arial-Rounded" panose="020B0500000000000000" pitchFamily="34" charset="0"/>
                <a:cs typeface="Arial-Rounded" panose="020B0500000000000000" pitchFamily="34" charset="0"/>
              </a:rPr>
              <a:t>(Theo Nguyễn Trà)</a:t>
            </a:r>
          </a:p>
        </p:txBody>
      </p:sp>
      <p:cxnSp>
        <p:nvCxnSpPr>
          <p:cNvPr id="6" name="Straight Connector 5">
            <a:extLst>
              <a:ext uri="{FF2B5EF4-FFF2-40B4-BE49-F238E27FC236}">
                <a16:creationId xmlns="" xmlns:a16="http://schemas.microsoft.com/office/drawing/2014/main" id="{3F4B85E8-C931-4D8D-BACC-438C429802ED}"/>
              </a:ext>
            </a:extLst>
          </p:cNvPr>
          <p:cNvCxnSpPr/>
          <p:nvPr/>
        </p:nvCxnSpPr>
        <p:spPr>
          <a:xfrm>
            <a:off x="6926355" y="1207171"/>
            <a:ext cx="278431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 xmlns:a16="http://schemas.microsoft.com/office/drawing/2014/main" id="{3F4B85E8-C931-4D8D-BACC-438C429802ED}"/>
              </a:ext>
            </a:extLst>
          </p:cNvPr>
          <p:cNvCxnSpPr/>
          <p:nvPr/>
        </p:nvCxnSpPr>
        <p:spPr>
          <a:xfrm>
            <a:off x="2349780" y="1207171"/>
            <a:ext cx="116205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5440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iterate type="lt">
                                    <p:tmPct val="0"/>
                                  </p:iterate>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grpId="0" nodeType="withEffect">
                                  <p:stCondLst>
                                    <p:cond delay="0"/>
                                  </p:stCondLst>
                                  <p:iterate type="lt">
                                    <p:tmPct val="0"/>
                                  </p:iterate>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inVertical)">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barn(inVertical)">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animBg="1"/>
      <p:bldP spid="21" grpId="0" animBg="1"/>
      <p:bldP spid="22" grpId="0" animBg="1"/>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2987769247"/>
              </p:ext>
            </p:extLst>
          </p:nvPr>
        </p:nvGraphicFramePr>
        <p:xfrm>
          <a:off x="270457" y="296214"/>
          <a:ext cx="11616743" cy="6503693"/>
        </p:xfrm>
        <a:graphic>
          <a:graphicData uri="http://schemas.openxmlformats.org/drawingml/2006/table">
            <a:tbl>
              <a:tblPr firstRow="1" bandRow="1">
                <a:tableStyleId>{8A107856-5554-42FB-B03E-39F5DBC370BA}</a:tableStyleId>
              </a:tblPr>
              <a:tblGrid>
                <a:gridCol w="3949519"/>
                <a:gridCol w="3833612"/>
                <a:gridCol w="3833612"/>
              </a:tblGrid>
              <a:tr h="202313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err="1" smtClean="0">
                          <a:ln>
                            <a:noFill/>
                          </a:ln>
                          <a:solidFill>
                            <a:srgbClr val="FF0000"/>
                          </a:solidFill>
                          <a:effectLst/>
                          <a:uLnTx/>
                          <a:uFillTx/>
                          <a:latin typeface="Arial-Rounded"/>
                          <a:ea typeface="Arial-Rounded"/>
                          <a:cs typeface="+mn-cs"/>
                        </a:rPr>
                        <a:t>Câu</a:t>
                      </a:r>
                      <a:r>
                        <a:rPr kumimoji="0" lang="en-US" sz="3600" b="1" i="0" u="none" strike="noStrike" kern="0" cap="none" spc="0" normalizeH="0" noProof="0" dirty="0" smtClean="0">
                          <a:ln>
                            <a:noFill/>
                          </a:ln>
                          <a:solidFill>
                            <a:srgbClr val="FF0000"/>
                          </a:solidFill>
                          <a:effectLst/>
                          <a:uLnTx/>
                          <a:uFillTx/>
                          <a:latin typeface="Arial-Rounded"/>
                          <a:ea typeface="Arial-Rounded"/>
                          <a:cs typeface="+mn-cs"/>
                        </a:rPr>
                        <a:t> </a:t>
                      </a:r>
                      <a:r>
                        <a:rPr kumimoji="0" lang="en-US" sz="3600" b="1" i="0" u="none" strike="noStrike" kern="0" cap="none" spc="0" normalizeH="0" noProof="0" dirty="0" err="1" smtClean="0">
                          <a:ln>
                            <a:noFill/>
                          </a:ln>
                          <a:solidFill>
                            <a:srgbClr val="FF0000"/>
                          </a:solidFill>
                          <a:effectLst/>
                          <a:uLnTx/>
                          <a:uFillTx/>
                          <a:latin typeface="Arial-Rounded"/>
                          <a:ea typeface="Arial-Rounded"/>
                          <a:cs typeface="+mn-cs"/>
                        </a:rPr>
                        <a:t>giới</a:t>
                      </a:r>
                      <a:r>
                        <a:rPr kumimoji="0" lang="en-US" sz="3600" b="1" i="0" u="none" strike="noStrike" kern="0" cap="none" spc="0" normalizeH="0" noProof="0" dirty="0" smtClean="0">
                          <a:ln>
                            <a:noFill/>
                          </a:ln>
                          <a:solidFill>
                            <a:srgbClr val="FF0000"/>
                          </a:solidFill>
                          <a:effectLst/>
                          <a:uLnTx/>
                          <a:uFillTx/>
                          <a:latin typeface="Arial-Rounded"/>
                          <a:ea typeface="Arial-Rounded"/>
                          <a:cs typeface="+mn-cs"/>
                        </a:rPr>
                        <a:t> </a:t>
                      </a:r>
                      <a:r>
                        <a:rPr kumimoji="0" lang="en-US" sz="3600" b="1" i="0" u="none" strike="noStrike" kern="0" cap="none" spc="0" normalizeH="0" noProof="0" dirty="0" err="1" smtClean="0">
                          <a:ln>
                            <a:noFill/>
                          </a:ln>
                          <a:solidFill>
                            <a:srgbClr val="FF0000"/>
                          </a:solidFill>
                          <a:effectLst/>
                          <a:uLnTx/>
                          <a:uFillTx/>
                          <a:latin typeface="Arial-Rounded"/>
                          <a:ea typeface="Arial-Rounded"/>
                          <a:cs typeface="+mn-cs"/>
                        </a:rPr>
                        <a:t>thiệu</a:t>
                      </a:r>
                      <a:endParaRPr kumimoji="0" lang="en-US" sz="3600" b="1" i="0" u="none" strike="noStrike" kern="0" cap="none" spc="0" normalizeH="0" baseline="0" noProof="0" dirty="0" smtClean="0">
                        <a:ln>
                          <a:noFill/>
                        </a:ln>
                        <a:solidFill>
                          <a:srgbClr val="FF0000"/>
                        </a:solidFill>
                        <a:effectLst/>
                        <a:uLnTx/>
                        <a:uFillTx/>
                        <a:latin typeface="Arial-Rounded"/>
                        <a:ea typeface="Arial-Rounded"/>
                        <a:cs typeface="+mn-cs"/>
                      </a:endParaRPr>
                    </a:p>
                    <a:p>
                      <a:pPr algn="ctr"/>
                      <a:endParaRPr lang="en-US" sz="3600" dirty="0">
                        <a:solidFill>
                          <a:srgbClr val="FF0000"/>
                        </a:solidFill>
                      </a:endParaRPr>
                    </a:p>
                  </a:txBody>
                  <a:tcPr>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err="1" smtClean="0">
                          <a:ln>
                            <a:noFill/>
                          </a:ln>
                          <a:solidFill>
                            <a:srgbClr val="FF0000"/>
                          </a:solidFill>
                          <a:effectLst/>
                          <a:uLnTx/>
                          <a:uFillTx/>
                          <a:latin typeface="Arial-Rounded"/>
                          <a:ea typeface="Arial-Rounded"/>
                          <a:cs typeface="+mn-cs"/>
                        </a:rPr>
                        <a:t>Câu</a:t>
                      </a:r>
                      <a:r>
                        <a:rPr kumimoji="0" lang="en-US" sz="3600" b="1" i="0" u="none" strike="noStrike" kern="0" cap="none" spc="0" normalizeH="0" noProof="0" dirty="0" smtClean="0">
                          <a:ln>
                            <a:noFill/>
                          </a:ln>
                          <a:solidFill>
                            <a:srgbClr val="FF0000"/>
                          </a:solidFill>
                          <a:effectLst/>
                          <a:uLnTx/>
                          <a:uFillTx/>
                          <a:latin typeface="Arial-Rounded"/>
                          <a:ea typeface="Arial-Rounded"/>
                          <a:cs typeface="+mn-cs"/>
                        </a:rPr>
                        <a:t> </a:t>
                      </a:r>
                      <a:r>
                        <a:rPr kumimoji="0" lang="en-US" sz="3600" b="1" i="0" u="none" strike="noStrike" kern="0" cap="none" spc="0" normalizeH="0" noProof="0" dirty="0" err="1" smtClean="0">
                          <a:ln>
                            <a:noFill/>
                          </a:ln>
                          <a:solidFill>
                            <a:srgbClr val="FF0000"/>
                          </a:solidFill>
                          <a:effectLst/>
                          <a:uLnTx/>
                          <a:uFillTx/>
                          <a:latin typeface="Arial-Rounded"/>
                          <a:ea typeface="Arial-Rounded"/>
                          <a:cs typeface="+mn-cs"/>
                        </a:rPr>
                        <a:t>nêu</a:t>
                      </a:r>
                      <a:r>
                        <a:rPr kumimoji="0" lang="en-US" sz="3600" b="1" i="0" u="none" strike="noStrike" kern="0" cap="none" spc="0" normalizeH="0" noProof="0" dirty="0" smtClean="0">
                          <a:ln>
                            <a:noFill/>
                          </a:ln>
                          <a:solidFill>
                            <a:srgbClr val="FF0000"/>
                          </a:solidFill>
                          <a:effectLst/>
                          <a:uLnTx/>
                          <a:uFillTx/>
                          <a:latin typeface="Arial-Rounded"/>
                          <a:ea typeface="Arial-Rounded"/>
                          <a:cs typeface="+mn-cs"/>
                        </a:rPr>
                        <a:t> </a:t>
                      </a:r>
                      <a:r>
                        <a:rPr kumimoji="0" lang="en-US" sz="3600" b="1" i="0" u="none" strike="noStrike" kern="0" cap="none" spc="0" normalizeH="0" noProof="0" dirty="0" err="1" smtClean="0">
                          <a:ln>
                            <a:noFill/>
                          </a:ln>
                          <a:solidFill>
                            <a:srgbClr val="FF0000"/>
                          </a:solidFill>
                          <a:effectLst/>
                          <a:uLnTx/>
                          <a:uFillTx/>
                          <a:latin typeface="Arial-Rounded"/>
                          <a:ea typeface="Arial-Rounded"/>
                          <a:cs typeface="+mn-cs"/>
                        </a:rPr>
                        <a:t>đặc</a:t>
                      </a:r>
                      <a:r>
                        <a:rPr kumimoji="0" lang="en-US" sz="3600" b="1" i="0" u="none" strike="noStrike" kern="0" cap="none" spc="0" normalizeH="0" noProof="0" dirty="0" smtClean="0">
                          <a:ln>
                            <a:noFill/>
                          </a:ln>
                          <a:solidFill>
                            <a:srgbClr val="FF0000"/>
                          </a:solidFill>
                          <a:effectLst/>
                          <a:uLnTx/>
                          <a:uFillTx/>
                          <a:latin typeface="Arial-Rounded"/>
                          <a:ea typeface="Arial-Rounded"/>
                          <a:cs typeface="+mn-cs"/>
                        </a:rPr>
                        <a:t> </a:t>
                      </a:r>
                      <a:r>
                        <a:rPr kumimoji="0" lang="en-US" sz="3600" b="1" i="0" u="none" strike="noStrike" kern="0" cap="none" spc="0" normalizeH="0" noProof="0" dirty="0" err="1" smtClean="0">
                          <a:ln>
                            <a:noFill/>
                          </a:ln>
                          <a:solidFill>
                            <a:srgbClr val="FF0000"/>
                          </a:solidFill>
                          <a:effectLst/>
                          <a:uLnTx/>
                          <a:uFillTx/>
                          <a:latin typeface="Arial-Rounded"/>
                          <a:ea typeface="Arial-Rounded"/>
                          <a:cs typeface="+mn-cs"/>
                        </a:rPr>
                        <a:t>điểm</a:t>
                      </a:r>
                      <a:endParaRPr kumimoji="0" lang="en-US" sz="3600" b="1" i="0" u="none" strike="noStrike" kern="0" cap="none" spc="0" normalizeH="0" baseline="0" noProof="0" dirty="0" smtClean="0">
                        <a:ln>
                          <a:noFill/>
                        </a:ln>
                        <a:solidFill>
                          <a:srgbClr val="FF0000"/>
                        </a:solidFill>
                        <a:effectLst/>
                        <a:uLnTx/>
                        <a:uFillTx/>
                        <a:latin typeface="Arial-Rounded"/>
                        <a:ea typeface="Arial-Rounded"/>
                        <a:cs typeface="+mn-cs"/>
                      </a:endParaRPr>
                    </a:p>
                    <a:p>
                      <a:pPr algn="ctr"/>
                      <a:endParaRPr lang="en-US" sz="3600" dirty="0">
                        <a:solidFill>
                          <a:srgbClr val="FF0000"/>
                        </a:solidFill>
                      </a:endParaRPr>
                    </a:p>
                  </a:txBody>
                  <a:tcPr>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err="1" smtClean="0">
                          <a:ln>
                            <a:noFill/>
                          </a:ln>
                          <a:solidFill>
                            <a:srgbClr val="FF0000"/>
                          </a:solidFill>
                          <a:effectLst/>
                          <a:uLnTx/>
                          <a:uFillTx/>
                          <a:latin typeface="Arial-Rounded"/>
                          <a:ea typeface="Arial-Rounded"/>
                          <a:cs typeface="+mn-cs"/>
                        </a:rPr>
                        <a:t>Câu</a:t>
                      </a:r>
                      <a:r>
                        <a:rPr kumimoji="0" lang="en-US" sz="3600" b="1" i="0" u="none" strike="noStrike" kern="0" cap="none" spc="0" normalizeH="0" noProof="0" dirty="0" smtClean="0">
                          <a:ln>
                            <a:noFill/>
                          </a:ln>
                          <a:solidFill>
                            <a:srgbClr val="FF0000"/>
                          </a:solidFill>
                          <a:effectLst/>
                          <a:uLnTx/>
                          <a:uFillTx/>
                          <a:latin typeface="Arial-Rounded"/>
                          <a:ea typeface="Arial-Rounded"/>
                          <a:cs typeface="+mn-cs"/>
                        </a:rPr>
                        <a:t> </a:t>
                      </a:r>
                      <a:r>
                        <a:rPr kumimoji="0" lang="en-US" sz="3600" b="1" i="0" u="none" strike="noStrike" kern="0" cap="none" spc="0" normalizeH="0" noProof="0" dirty="0" err="1" smtClean="0">
                          <a:ln>
                            <a:noFill/>
                          </a:ln>
                          <a:solidFill>
                            <a:srgbClr val="FF0000"/>
                          </a:solidFill>
                          <a:effectLst/>
                          <a:uLnTx/>
                          <a:uFillTx/>
                          <a:latin typeface="Arial-Rounded"/>
                          <a:ea typeface="Arial-Rounded"/>
                          <a:cs typeface="+mn-cs"/>
                        </a:rPr>
                        <a:t>nêu</a:t>
                      </a:r>
                      <a:r>
                        <a:rPr kumimoji="0" lang="en-US" sz="3600" b="1" i="0" u="none" strike="noStrike" kern="0" cap="none" spc="0" normalizeH="0" noProof="0" dirty="0" smtClean="0">
                          <a:ln>
                            <a:noFill/>
                          </a:ln>
                          <a:solidFill>
                            <a:srgbClr val="FF0000"/>
                          </a:solidFill>
                          <a:effectLst/>
                          <a:uLnTx/>
                          <a:uFillTx/>
                          <a:latin typeface="Arial-Rounded"/>
                          <a:ea typeface="Arial-Rounded"/>
                          <a:cs typeface="+mn-cs"/>
                        </a:rPr>
                        <a:t> </a:t>
                      </a:r>
                      <a:r>
                        <a:rPr kumimoji="0" lang="en-US" sz="3600" b="1" i="0" u="none" strike="noStrike" kern="0" cap="none" spc="0" normalizeH="0" noProof="0" dirty="0" err="1" smtClean="0">
                          <a:ln>
                            <a:noFill/>
                          </a:ln>
                          <a:solidFill>
                            <a:srgbClr val="FF0000"/>
                          </a:solidFill>
                          <a:effectLst/>
                          <a:uLnTx/>
                          <a:uFillTx/>
                          <a:latin typeface="Arial-Rounded"/>
                          <a:ea typeface="Arial-Rounded"/>
                          <a:cs typeface="+mn-cs"/>
                        </a:rPr>
                        <a:t>hoạt</a:t>
                      </a:r>
                      <a:r>
                        <a:rPr kumimoji="0" lang="en-US" sz="3600" b="1" i="0" u="none" strike="noStrike" kern="0" cap="none" spc="0" normalizeH="0" noProof="0" dirty="0" smtClean="0">
                          <a:ln>
                            <a:noFill/>
                          </a:ln>
                          <a:solidFill>
                            <a:srgbClr val="FF0000"/>
                          </a:solidFill>
                          <a:effectLst/>
                          <a:uLnTx/>
                          <a:uFillTx/>
                          <a:latin typeface="Arial-Rounded"/>
                          <a:ea typeface="Arial-Rounded"/>
                          <a:cs typeface="+mn-cs"/>
                        </a:rPr>
                        <a:t> </a:t>
                      </a:r>
                      <a:r>
                        <a:rPr kumimoji="0" lang="en-US" sz="3600" b="1" i="0" u="none" strike="noStrike" kern="0" cap="none" spc="0" normalizeH="0" noProof="0" dirty="0" err="1" smtClean="0">
                          <a:ln>
                            <a:noFill/>
                          </a:ln>
                          <a:solidFill>
                            <a:srgbClr val="FF0000"/>
                          </a:solidFill>
                          <a:effectLst/>
                          <a:uLnTx/>
                          <a:uFillTx/>
                          <a:latin typeface="Arial-Rounded"/>
                          <a:ea typeface="Arial-Rounded"/>
                          <a:cs typeface="+mn-cs"/>
                        </a:rPr>
                        <a:t>động</a:t>
                      </a:r>
                      <a:endParaRPr kumimoji="0" lang="en-US" sz="3600" b="1" i="0" u="none" strike="noStrike" kern="0" cap="none" spc="0" normalizeH="0" baseline="0" noProof="0" dirty="0" smtClean="0">
                        <a:ln>
                          <a:noFill/>
                        </a:ln>
                        <a:solidFill>
                          <a:srgbClr val="FF0000"/>
                        </a:solidFill>
                        <a:effectLst/>
                        <a:uLnTx/>
                        <a:uFillTx/>
                        <a:latin typeface="Arial-Rounded"/>
                        <a:ea typeface="Arial-Rounded"/>
                        <a:cs typeface="+mn-cs"/>
                      </a:endParaRPr>
                    </a:p>
                    <a:p>
                      <a:pPr algn="ctr"/>
                      <a:endParaRPr lang="en-US" sz="3600" dirty="0">
                        <a:solidFill>
                          <a:srgbClr val="FF0000"/>
                        </a:solidFill>
                      </a:endParaRPr>
                    </a:p>
                  </a:txBody>
                  <a:tcPr>
                    <a:solidFill>
                      <a:srgbClr val="FFFF00"/>
                    </a:solidFill>
                  </a:tcPr>
                </a:tc>
              </a:tr>
              <a:tr h="4210242">
                <a:tc>
                  <a:txBody>
                    <a:bodyPr/>
                    <a:lstStyle/>
                    <a:p>
                      <a:pPr algn="just"/>
                      <a:r>
                        <a:rPr lang="" sz="3600" dirty="0" smtClean="0">
                          <a:solidFill>
                            <a:srgbClr val="FF0000"/>
                          </a:solidFill>
                          <a:latin typeface="Arial-Rounded" panose="020B0500000000000000" pitchFamily="34" charset="0"/>
                          <a:ea typeface="Arial-Rounded" panose="020B0500000000000000" pitchFamily="34" charset="0"/>
                          <a:cs typeface="Arial-Rounded" panose="020B0500000000000000" pitchFamily="34" charset="0"/>
                        </a:rPr>
                        <a:t>1</a:t>
                      </a:r>
                      <a:r>
                        <a:rPr lang="" sz="3600" dirty="0" smtClean="0">
                          <a:solidFill>
                            <a:srgbClr val="002060"/>
                          </a:solidFill>
                          <a:latin typeface="Arial-Rounded" panose="020B0500000000000000" pitchFamily="34" charset="0"/>
                          <a:ea typeface="Arial-Rounded" panose="020B0500000000000000" pitchFamily="34" charset="0"/>
                          <a:cs typeface="Arial-Rounded" panose="020B0500000000000000" pitchFamily="34" charset="0"/>
                        </a:rPr>
                        <a:t>.</a:t>
                      </a:r>
                      <a:r>
                        <a:rPr lang="vi-VN" sz="3600" dirty="0" smtClean="0">
                          <a:solidFill>
                            <a:srgbClr val="002060"/>
                          </a:solidFill>
                          <a:latin typeface="Arial-Rounded" panose="020B0500000000000000" pitchFamily="34" charset="0"/>
                          <a:ea typeface="Arial-Rounded" panose="020B0500000000000000" pitchFamily="34" charset="0"/>
                          <a:cs typeface="Arial-Rounded" panose="020B0500000000000000" pitchFamily="34" charset="0"/>
                        </a:rPr>
                        <a:t>Tớ là bút nâu.</a:t>
                      </a:r>
                      <a:endParaRPr lang="" sz="3600" dirty="0" smtClean="0">
                        <a:solidFill>
                          <a:srgbClr val="002060"/>
                        </a:solidFill>
                        <a:latin typeface="Arial-Rounded" panose="020B0500000000000000" pitchFamily="34" charset="0"/>
                        <a:ea typeface="Arial-Rounded" panose="020B0500000000000000" pitchFamily="34" charset="0"/>
                        <a:cs typeface="Arial-Rounded" panose="020B0500000000000000" pitchFamily="34" charset="0"/>
                      </a:endParaRPr>
                    </a:p>
                    <a:p>
                      <a:pPr algn="just"/>
                      <a:r>
                        <a:rPr lang="vi-VN" sz="3600" dirty="0" smtClean="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endParaRPr lang="" sz="3600" dirty="0" smtClean="0">
                        <a:solidFill>
                          <a:srgbClr val="002060"/>
                        </a:solidFill>
                        <a:latin typeface="Arial-Rounded" panose="020B0500000000000000" pitchFamily="34" charset="0"/>
                        <a:ea typeface="Arial-Rounded" panose="020B0500000000000000" pitchFamily="34" charset="0"/>
                        <a:cs typeface="Arial-Rounded" panose="020B0500000000000000" pitchFamily="34" charset="0"/>
                      </a:endParaRPr>
                    </a:p>
                    <a:p>
                      <a:pPr algn="just"/>
                      <a:r>
                        <a:rPr lang="" sz="3600" dirty="0" smtClean="0">
                          <a:solidFill>
                            <a:srgbClr val="FF0000"/>
                          </a:solidFill>
                          <a:latin typeface="Arial-Rounded" panose="020B0500000000000000" pitchFamily="34" charset="0"/>
                          <a:ea typeface="Arial-Rounded" panose="020B0500000000000000" pitchFamily="34" charset="0"/>
                          <a:cs typeface="Arial-Rounded" panose="020B0500000000000000" pitchFamily="34" charset="0"/>
                        </a:rPr>
                        <a:t>3</a:t>
                      </a:r>
                      <a:r>
                        <a:rPr lang="" sz="3600" dirty="0" smtClean="0">
                          <a:solidFill>
                            <a:srgbClr val="002060"/>
                          </a:solidFill>
                          <a:latin typeface="Arial-Rounded" panose="020B0500000000000000" pitchFamily="34" charset="0"/>
                          <a:ea typeface="Arial-Rounded" panose="020B0500000000000000" pitchFamily="34" charset="0"/>
                          <a:cs typeface="Arial-Rounded" panose="020B0500000000000000" pitchFamily="34" charset="0"/>
                        </a:rPr>
                        <a:t>.</a:t>
                      </a:r>
                      <a:r>
                        <a:rPr lang="" sz="3600" baseline="0" dirty="0" smtClean="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vi-VN" sz="3600" dirty="0" smtClean="0">
                          <a:solidFill>
                            <a:srgbClr val="002060"/>
                          </a:solidFill>
                          <a:latin typeface="Arial-Rounded" panose="020B0500000000000000" pitchFamily="34" charset="0"/>
                          <a:ea typeface="Arial-Rounded" panose="020B0500000000000000" pitchFamily="34" charset="0"/>
                          <a:cs typeface="Arial-Rounded" panose="020B0500000000000000" pitchFamily="34" charset="0"/>
                        </a:rPr>
                        <a:t>Đây là bút đỏ, bạn của tớ.</a:t>
                      </a:r>
                      <a:endParaRPr lang="en-US" sz="3600" dirty="0" smtClean="0">
                        <a:solidFill>
                          <a:srgbClr val="002060"/>
                        </a:solidFill>
                        <a:latin typeface="Arial-Rounded" panose="020B0500000000000000" pitchFamily="34" charset="0"/>
                        <a:ea typeface="Arial-Rounded" panose="020B0500000000000000" pitchFamily="34" charset="0"/>
                        <a:cs typeface="Arial-Rounded" panose="020B0500000000000000" pitchFamily="34" charset="0"/>
                      </a:endParaRPr>
                    </a:p>
                    <a:p>
                      <a:endParaRPr lang="en-US" sz="3600" dirty="0"/>
                    </a:p>
                  </a:txBody>
                  <a:tcPr/>
                </a:tc>
                <a:tc>
                  <a:txBody>
                    <a:bodyPr/>
                    <a:lstStyle/>
                    <a:p>
                      <a:pPr algn="just"/>
                      <a:r>
                        <a:rPr lang="" sz="3600" dirty="0" smtClean="0">
                          <a:solidFill>
                            <a:srgbClr val="FF0000"/>
                          </a:solidFill>
                          <a:latin typeface="Arial-Rounded" panose="020B0500000000000000" pitchFamily="34" charset="0"/>
                          <a:ea typeface="Arial-Rounded" panose="020B0500000000000000" pitchFamily="34" charset="0"/>
                          <a:cs typeface="Arial-Rounded" panose="020B0500000000000000" pitchFamily="34" charset="0"/>
                        </a:rPr>
                        <a:t>2. </a:t>
                      </a:r>
                      <a:r>
                        <a:rPr lang="vi-VN" sz="3600" dirty="0" smtClean="0">
                          <a:solidFill>
                            <a:schemeClr val="tx1"/>
                          </a:solidFill>
                          <a:latin typeface="Arial-Rounded" panose="020B0500000000000000" pitchFamily="34" charset="0"/>
                          <a:ea typeface="Arial-Rounded" panose="020B0500000000000000" pitchFamily="34" charset="0"/>
                          <a:cs typeface="Arial-Rounded" panose="020B0500000000000000" pitchFamily="34" charset="0"/>
                        </a:rPr>
                        <a:t>Tớ cao nhất hộp bút vì hiếm khi được gọt. </a:t>
                      </a:r>
                      <a:endParaRPr lang="" sz="3600" dirty="0" smtClean="0">
                        <a:solidFill>
                          <a:schemeClr val="tx1"/>
                        </a:solidFill>
                        <a:latin typeface="Arial-Rounded" panose="020B0500000000000000" pitchFamily="34" charset="0"/>
                        <a:ea typeface="Arial-Rounded" panose="020B0500000000000000" pitchFamily="34" charset="0"/>
                        <a:cs typeface="Arial-Rounded" panose="020B0500000000000000" pitchFamily="34" charset="0"/>
                      </a:endParaRPr>
                    </a:p>
                    <a:p>
                      <a:pPr algn="just"/>
                      <a:endParaRPr lang="" sz="3600" dirty="0" smtClean="0">
                        <a:solidFill>
                          <a:schemeClr val="tx1"/>
                        </a:solidFill>
                        <a:latin typeface="Arial-Rounded" panose="020B0500000000000000" pitchFamily="34" charset="0"/>
                        <a:ea typeface="Arial-Rounded" panose="020B0500000000000000" pitchFamily="34" charset="0"/>
                        <a:cs typeface="Arial-Rounded" panose="020B0500000000000000" pitchFamily="34" charset="0"/>
                      </a:endParaRPr>
                    </a:p>
                    <a:p>
                      <a:pPr algn="just"/>
                      <a:r>
                        <a:rPr lang="" sz="3600" dirty="0" smtClean="0">
                          <a:solidFill>
                            <a:srgbClr val="FF0000"/>
                          </a:solidFill>
                          <a:latin typeface="Arial-Rounded" panose="020B0500000000000000" pitchFamily="34" charset="0"/>
                          <a:ea typeface="Arial-Rounded" panose="020B0500000000000000" pitchFamily="34" charset="0"/>
                          <a:cs typeface="Arial-Rounded" panose="020B0500000000000000" pitchFamily="34" charset="0"/>
                        </a:rPr>
                        <a:t>4</a:t>
                      </a:r>
                      <a:r>
                        <a:rPr lang="" sz="3600" dirty="0" smtClean="0">
                          <a:solidFill>
                            <a:schemeClr val="tx1"/>
                          </a:solidFill>
                          <a:latin typeface="Arial-Rounded" panose="020B0500000000000000" pitchFamily="34" charset="0"/>
                          <a:ea typeface="Arial-Rounded" panose="020B0500000000000000" pitchFamily="34" charset="0"/>
                          <a:cs typeface="Arial-Rounded" panose="020B0500000000000000" pitchFamily="34" charset="0"/>
                        </a:rPr>
                        <a:t>. </a:t>
                      </a:r>
                      <a:r>
                        <a:rPr lang="vi-VN" sz="3600" dirty="0" smtClean="0">
                          <a:solidFill>
                            <a:schemeClr val="tx1"/>
                          </a:solidFill>
                          <a:latin typeface="Arial-Rounded" panose="020B0500000000000000" pitchFamily="34" charset="0"/>
                          <a:ea typeface="Arial-Rounded" panose="020B0500000000000000" pitchFamily="34" charset="0"/>
                          <a:cs typeface="Arial-Rounded" panose="020B0500000000000000" pitchFamily="34" charset="0"/>
                        </a:rPr>
                        <a:t>Bút đỏ thì thấp một mẩu vì được gọt quá nhiều.</a:t>
                      </a:r>
                      <a:endParaRPr lang="en-US" sz="3600" dirty="0" smtClean="0">
                        <a:solidFill>
                          <a:schemeClr val="tx1"/>
                        </a:solidFill>
                        <a:latin typeface="Arial-Rounded" panose="020B0500000000000000" pitchFamily="34" charset="0"/>
                        <a:ea typeface="Arial-Rounded" panose="020B0500000000000000" pitchFamily="34" charset="0"/>
                        <a:cs typeface="Arial-Rounded" panose="020B0500000000000000" pitchFamily="34" charset="0"/>
                      </a:endParaRPr>
                    </a:p>
                    <a:p>
                      <a:endParaRPr lang="en-US" sz="3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 sz="3600" dirty="0" smtClean="0">
                          <a:solidFill>
                            <a:srgbClr val="FF0000"/>
                          </a:solidFill>
                          <a:latin typeface="Arial" panose="020B0604020202020204" pitchFamily="34" charset="0"/>
                          <a:ea typeface="Arial-Rounded" panose="020B0500000000000000" pitchFamily="34" charset="0"/>
                          <a:cs typeface="Arial" panose="020B0604020202020204" pitchFamily="34" charset="0"/>
                        </a:rPr>
                        <a:t>5. </a:t>
                      </a:r>
                      <a:r>
                        <a:rPr lang="vi-VN" sz="3600" dirty="0" smtClean="0">
                          <a:solidFill>
                            <a:srgbClr val="002060"/>
                          </a:solidFill>
                          <a:latin typeface="+mn-lt"/>
                          <a:ea typeface="Arial-Rounded" panose="020B0500000000000000" pitchFamily="34" charset="0"/>
                          <a:cs typeface="Arial" panose="020B0604020202020204" pitchFamily="34" charset="0"/>
                        </a:rPr>
                        <a:t>Tớ dùng keo gắn bút đỏ vào bên cạnh tớ để bạn nhìn được ra ngoài hộp bút.</a:t>
                      </a:r>
                      <a:endParaRPr lang="en-US" sz="3600" dirty="0" smtClean="0">
                        <a:solidFill>
                          <a:srgbClr val="002060"/>
                        </a:solidFill>
                        <a:latin typeface="Arial" panose="020B0604020202020204" pitchFamily="34" charset="0"/>
                        <a:ea typeface="Arial-Rounded" panose="020B0500000000000000" pitchFamily="34" charset="0"/>
                        <a:cs typeface="Arial" panose="020B0604020202020204" pitchFamily="34" charset="0"/>
                      </a:endParaRPr>
                    </a:p>
                    <a:p>
                      <a:endParaRPr lang="en-US" sz="3600" dirty="0"/>
                    </a:p>
                  </a:txBody>
                  <a:tcPr/>
                </a:tc>
              </a:tr>
            </a:tbl>
          </a:graphicData>
        </a:graphic>
      </p:graphicFrame>
    </p:spTree>
    <p:extLst>
      <p:ext uri="{BB962C8B-B14F-4D97-AF65-F5344CB8AC3E}">
        <p14:creationId xmlns:p14="http://schemas.microsoft.com/office/powerpoint/2010/main" val="1771487011"/>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351690" y="158805"/>
            <a:ext cx="9488620" cy="668878"/>
            <a:chOff x="-169487" y="89773"/>
            <a:chExt cx="5404973" cy="668878"/>
          </a:xfrm>
        </p:grpSpPr>
        <p:sp>
          <p:nvSpPr>
            <p:cNvPr id="2" name="Google Shape;1244;p45"/>
            <p:cNvSpPr/>
            <p:nvPr/>
          </p:nvSpPr>
          <p:spPr>
            <a:xfrm>
              <a:off x="81324" y="89773"/>
              <a:ext cx="4903350" cy="668878"/>
            </a:xfrm>
            <a:prstGeom prst="hexagon">
              <a:avLst>
                <a:gd name="adj" fmla="val 25000"/>
                <a:gd name="vf" fmla="val 115470"/>
              </a:avLst>
            </a:prstGeom>
            <a:solidFill>
              <a:srgbClr val="00B0F0">
                <a:alpha val="5363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sp>
          <p:nvSpPr>
            <p:cNvPr id="3" name="TextBox 2">
              <a:extLst>
                <a:ext uri="{FF2B5EF4-FFF2-40B4-BE49-F238E27FC236}">
                  <a16:creationId xmlns="" xmlns:a16="http://schemas.microsoft.com/office/drawing/2014/main" id="{C25133DE-CDA0-45CC-8B57-DA29957F6AEF}"/>
                </a:ext>
              </a:extLst>
            </p:cNvPr>
            <p:cNvSpPr txBox="1"/>
            <p:nvPr/>
          </p:nvSpPr>
          <p:spPr>
            <a:xfrm>
              <a:off x="-169487" y="131824"/>
              <a:ext cx="5404973" cy="61555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2.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Chọn</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thông</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tin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đúng</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về</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câu</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kể</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a:t>
              </a:r>
            </a:p>
          </p:txBody>
        </p:sp>
      </p:grpSp>
      <p:sp>
        <p:nvSpPr>
          <p:cNvPr id="13" name="Rounded Rectangle 13">
            <a:extLst>
              <a:ext uri="{FF2B5EF4-FFF2-40B4-BE49-F238E27FC236}">
                <a16:creationId xmlns="" xmlns:a16="http://schemas.microsoft.com/office/drawing/2014/main" id="{63E040A5-D2AE-4C5D-AE11-2DFF5073E35D}"/>
              </a:ext>
            </a:extLst>
          </p:cNvPr>
          <p:cNvSpPr/>
          <p:nvPr/>
        </p:nvSpPr>
        <p:spPr>
          <a:xfrm>
            <a:off x="1791998" y="1313779"/>
            <a:ext cx="3124201" cy="1144927"/>
          </a:xfrm>
          <a:prstGeom prst="roundRect">
            <a:avLst/>
          </a:prstGeom>
          <a:solidFill>
            <a:srgbClr val="92D050"/>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Dùng</a:t>
            </a:r>
            <a:r>
              <a:rPr kumimoji="0" lang="en-US" sz="3200" b="0" i="0" u="none" strike="noStrike" kern="1200" cap="none" spc="0" normalizeH="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0" i="0" u="none" strike="noStrike" kern="1200" cap="none" spc="0" normalizeH="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để</a:t>
            </a:r>
            <a:r>
              <a:rPr kumimoji="0" lang="en-US" sz="3200" b="0" i="0" u="none" strike="noStrike" kern="1200" cap="none" spc="0" normalizeH="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0" i="0" u="none" strike="noStrike" kern="1200" cap="none" spc="0" normalizeH="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kể</a:t>
            </a:r>
            <a:r>
              <a:rPr kumimoji="0" lang="en-US" sz="3200" b="0" i="0" u="none" strike="noStrike" kern="1200" cap="none" spc="0" normalizeH="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0" i="0" u="none" strike="noStrike" kern="1200" cap="none" spc="0" normalizeH="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tả</a:t>
            </a:r>
            <a:r>
              <a:rPr kumimoji="0" lang="en-US" sz="3200" b="0" i="0" u="none" strike="noStrike" kern="1200" cap="none" spc="0" normalizeH="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0" i="0" u="none" strike="noStrike" kern="1200" cap="none" spc="0" normalizeH="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giới</a:t>
            </a:r>
            <a:r>
              <a:rPr kumimoji="0" lang="en-US" sz="3200" b="0" i="0" u="none" strike="noStrike" kern="1200" cap="none" spc="0" normalizeH="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0" i="0" u="none" strike="noStrike" kern="1200" cap="none" spc="0" normalizeH="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thiệu</a:t>
            </a:r>
            <a:endParaRPr kumimoji="0" lang="en-US" sz="3200" b="0" i="0" u="none" strike="noStrike" kern="1200" cap="none" spc="0" normalizeH="0" baseline="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endParaRPr>
          </a:p>
        </p:txBody>
      </p:sp>
      <p:sp>
        <p:nvSpPr>
          <p:cNvPr id="14" name="Rounded Rectangle 14">
            <a:extLst>
              <a:ext uri="{FF2B5EF4-FFF2-40B4-BE49-F238E27FC236}">
                <a16:creationId xmlns="" xmlns:a16="http://schemas.microsoft.com/office/drawing/2014/main" id="{33218967-BBC4-4B5C-AE71-750C93B8AF02}"/>
              </a:ext>
            </a:extLst>
          </p:cNvPr>
          <p:cNvSpPr/>
          <p:nvPr/>
        </p:nvSpPr>
        <p:spPr>
          <a:xfrm>
            <a:off x="7924800" y="1313779"/>
            <a:ext cx="2829408" cy="1144927"/>
          </a:xfrm>
          <a:prstGeom prst="roundRect">
            <a:avLst/>
          </a:prstGeom>
          <a:solidFill>
            <a:srgbClr val="92D050"/>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Dùng</a:t>
            </a:r>
            <a:r>
              <a:rPr kumimoji="0" lang="en-US" sz="3200" b="0" i="0" u="none" strike="noStrike" kern="1200" cap="none" spc="0" normalizeH="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0" i="0" u="none" strike="noStrike" kern="1200" cap="none" spc="0" normalizeH="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để</a:t>
            </a:r>
            <a:r>
              <a:rPr kumimoji="0" lang="en-US" sz="3200" b="0" i="0" u="none" strike="noStrike" kern="1200" cap="none" spc="0" normalizeH="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0" i="0" u="none" strike="noStrike" kern="1200" cap="none" spc="0" normalizeH="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hỏi</a:t>
            </a:r>
            <a:endParaRPr kumimoji="0" lang="en-US" sz="3200" b="0" i="0" u="none" strike="noStrike" kern="1200" cap="none" spc="0" normalizeH="0" baseline="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endParaRPr>
          </a:p>
        </p:txBody>
      </p:sp>
      <p:sp>
        <p:nvSpPr>
          <p:cNvPr id="15" name="Rounded Rectangle 15">
            <a:extLst>
              <a:ext uri="{FF2B5EF4-FFF2-40B4-BE49-F238E27FC236}">
                <a16:creationId xmlns="" xmlns:a16="http://schemas.microsoft.com/office/drawing/2014/main" id="{4339FDA9-1B11-46DE-B319-748DB5468708}"/>
              </a:ext>
            </a:extLst>
          </p:cNvPr>
          <p:cNvSpPr/>
          <p:nvPr/>
        </p:nvSpPr>
        <p:spPr>
          <a:xfrm>
            <a:off x="1724026" y="3244171"/>
            <a:ext cx="3192173" cy="1328764"/>
          </a:xfrm>
          <a:prstGeom prst="roundRect">
            <a:avLst/>
          </a:prstGeom>
          <a:solidFill>
            <a:srgbClr val="92D050"/>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Kết</a:t>
            </a:r>
            <a:r>
              <a:rPr kumimoji="0" lang="en-US" sz="3200" b="0" i="0" u="none" strike="noStrike" kern="1200" cap="none" spc="0" normalizeH="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0" i="0" u="none" strike="noStrike" kern="1200" cap="none" spc="0" normalizeH="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thúc</a:t>
            </a:r>
            <a:r>
              <a:rPr kumimoji="0" lang="en-US" sz="3200" b="0" i="0" u="none" strike="noStrike" kern="1200" cap="none" spc="0" normalizeH="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0" i="0" u="none" strike="noStrike" kern="1200" cap="none" spc="0" normalizeH="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bằng</a:t>
            </a:r>
            <a:r>
              <a:rPr kumimoji="0" lang="en-US" sz="3200" b="0" i="0" u="none" strike="noStrike" kern="1200" cap="none" spc="0" normalizeH="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0" i="0" u="none" strike="noStrike" kern="1200" cap="none" spc="0" normalizeH="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dấu</a:t>
            </a:r>
            <a:r>
              <a:rPr kumimoji="0" lang="en-US" sz="3200" b="0" i="0" u="none" strike="noStrike" kern="1200" cap="none" spc="0" normalizeH="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0" i="0" u="none" strike="noStrike" kern="1200" cap="none" spc="0" normalizeH="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chấm</a:t>
            </a:r>
            <a:r>
              <a:rPr kumimoji="0" lang="en-US" sz="3200" b="0" i="0" u="none" strike="noStrike" kern="1200" cap="none" spc="0" normalizeH="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0" i="0" u="none" strike="noStrike" kern="1200" cap="none" spc="0" normalizeH="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câu</a:t>
            </a:r>
            <a:endParaRPr kumimoji="0" lang="en-US" sz="3200" b="0" i="0" u="none" strike="noStrike" kern="1200" cap="none" spc="0" normalizeH="0" baseline="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endParaRPr>
          </a:p>
        </p:txBody>
      </p:sp>
      <p:sp>
        <p:nvSpPr>
          <p:cNvPr id="17" name="Rounded Rectangle 15">
            <a:extLst>
              <a:ext uri="{FF2B5EF4-FFF2-40B4-BE49-F238E27FC236}">
                <a16:creationId xmlns="" xmlns:a16="http://schemas.microsoft.com/office/drawing/2014/main" id="{131302DC-13F7-4E32-9921-58C4D68CAAD5}"/>
              </a:ext>
            </a:extLst>
          </p:cNvPr>
          <p:cNvSpPr/>
          <p:nvPr/>
        </p:nvSpPr>
        <p:spPr>
          <a:xfrm>
            <a:off x="7924800" y="3329896"/>
            <a:ext cx="3192173" cy="1328764"/>
          </a:xfrm>
          <a:prstGeom prst="roundRect">
            <a:avLst/>
          </a:prstGeom>
          <a:solidFill>
            <a:srgbClr val="92D050"/>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Kết</a:t>
            </a:r>
            <a:r>
              <a:rPr kumimoji="0" lang="en-US" sz="3200" b="0" i="0" u="none" strike="noStrike" kern="1200" cap="none" spc="0" normalizeH="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0" i="0" u="none" strike="noStrike" kern="1200" cap="none" spc="0" normalizeH="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thúc</a:t>
            </a:r>
            <a:r>
              <a:rPr kumimoji="0" lang="en-US" sz="3200" b="0" i="0" u="none" strike="noStrike" kern="1200" cap="none" spc="0" normalizeH="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0" i="0" u="none" strike="noStrike" kern="1200" cap="none" spc="0" normalizeH="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bằng</a:t>
            </a:r>
            <a:r>
              <a:rPr kumimoji="0" lang="en-US" sz="3200" b="0" i="0" u="none" strike="noStrike" kern="1200" cap="none" spc="0" normalizeH="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0" i="0" u="none" strike="noStrike" kern="1200" cap="none" spc="0" normalizeH="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dấu</a:t>
            </a:r>
            <a:r>
              <a:rPr kumimoji="0" lang="en-US" sz="3200" b="0" i="0" u="none" strike="noStrike" kern="1200" cap="none" spc="0" normalizeH="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0" i="0" u="none" strike="noStrike" kern="1200" cap="none" spc="0" normalizeH="0" noProof="0" dirty="0" err="1">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chấm</a:t>
            </a:r>
            <a:r>
              <a:rPr kumimoji="0" lang="en-US" sz="3200" b="0" i="0" u="none" strike="noStrike" kern="1200" cap="none" spc="0" normalizeH="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rPr>
              <a:t> than</a:t>
            </a:r>
            <a:endParaRPr kumimoji="0" lang="en-US" sz="3200" b="0" i="0" u="none" strike="noStrike" kern="1200" cap="none" spc="0" normalizeH="0" baseline="0" noProof="0" dirty="0">
              <a:ln>
                <a:noFill/>
              </a:ln>
              <a:solidFill>
                <a:srgbClr val="000000"/>
              </a:solidFill>
              <a:effectLst/>
              <a:uLnTx/>
              <a:uFillTx/>
              <a:latin typeface="Arial" panose="020B0604020202020204" pitchFamily="34" charset="0"/>
              <a:ea typeface="Arial-Rounded" panose="020B0500000000000000" pitchFamily="34" charset="0"/>
              <a:cs typeface="Arial" panose="020B0604020202020204" pitchFamily="34" charset="0"/>
            </a:endParaRPr>
          </a:p>
        </p:txBody>
      </p:sp>
      <p:cxnSp>
        <p:nvCxnSpPr>
          <p:cNvPr id="19" name="Straight Connector 18">
            <a:extLst>
              <a:ext uri="{FF2B5EF4-FFF2-40B4-BE49-F238E27FC236}">
                <a16:creationId xmlns="" xmlns:a16="http://schemas.microsoft.com/office/drawing/2014/main" id="{2D8D4FF8-7291-4098-900C-835665A416C2}"/>
              </a:ext>
            </a:extLst>
          </p:cNvPr>
          <p:cNvCxnSpPr>
            <a:cxnSpLocks/>
          </p:cNvCxnSpPr>
          <p:nvPr/>
        </p:nvCxnSpPr>
        <p:spPr>
          <a:xfrm>
            <a:off x="8219936" y="745027"/>
            <a:ext cx="120967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Oval 4">
            <a:extLst>
              <a:ext uri="{FF2B5EF4-FFF2-40B4-BE49-F238E27FC236}">
                <a16:creationId xmlns="" xmlns:a16="http://schemas.microsoft.com/office/drawing/2014/main" id="{220F512A-6C55-4E14-B864-BFBA62408407}"/>
              </a:ext>
            </a:extLst>
          </p:cNvPr>
          <p:cNvSpPr/>
          <p:nvPr/>
        </p:nvSpPr>
        <p:spPr>
          <a:xfrm>
            <a:off x="1504950" y="1028700"/>
            <a:ext cx="3895725" cy="19145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 xmlns:a16="http://schemas.microsoft.com/office/drawing/2014/main" id="{1C65E3A6-DFF3-4BA1-B97A-312AF6BF04BF}"/>
              </a:ext>
            </a:extLst>
          </p:cNvPr>
          <p:cNvSpPr/>
          <p:nvPr/>
        </p:nvSpPr>
        <p:spPr>
          <a:xfrm>
            <a:off x="1351690" y="2943225"/>
            <a:ext cx="3895725" cy="19145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013592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7" grpId="0" animBg="1"/>
      <p:bldP spid="5" grpId="0" animBg="1"/>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96435" y="87940"/>
            <a:ext cx="11786472" cy="1180824"/>
            <a:chOff x="81324" y="89773"/>
            <a:chExt cx="4903350" cy="1180824"/>
          </a:xfrm>
        </p:grpSpPr>
        <p:sp>
          <p:nvSpPr>
            <p:cNvPr id="2" name="Google Shape;1244;p45"/>
            <p:cNvSpPr/>
            <p:nvPr/>
          </p:nvSpPr>
          <p:spPr>
            <a:xfrm>
              <a:off x="81324" y="89773"/>
              <a:ext cx="4903350" cy="1043802"/>
            </a:xfrm>
            <a:prstGeom prst="hexagon">
              <a:avLst>
                <a:gd name="adj" fmla="val 25000"/>
                <a:gd name="vf" fmla="val 115470"/>
              </a:avLst>
            </a:prstGeom>
            <a:solidFill>
              <a:srgbClr val="00B0F0">
                <a:alpha val="5363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sp>
          <p:nvSpPr>
            <p:cNvPr id="3" name="TextBox 2">
              <a:extLst>
                <a:ext uri="{FF2B5EF4-FFF2-40B4-BE49-F238E27FC236}">
                  <a16:creationId xmlns="" xmlns:a16="http://schemas.microsoft.com/office/drawing/2014/main" id="{C25133DE-CDA0-45CC-8B57-DA29957F6AEF}"/>
                </a:ext>
              </a:extLst>
            </p:cNvPr>
            <p:cNvSpPr txBox="1"/>
            <p:nvPr/>
          </p:nvSpPr>
          <p:spPr>
            <a:xfrm>
              <a:off x="126265" y="131824"/>
              <a:ext cx="4858409" cy="1138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3. </a:t>
              </a:r>
              <a:r>
                <a:rPr kumimoji="0" lang="vi-VN" sz="3400" i="0" u="none" strike="noStrike" kern="1200" cap="none" spc="0" normalizeH="0" baseline="0" noProof="0" dirty="0">
                  <a:ln>
                    <a:noFill/>
                  </a:ln>
                  <a:solidFill>
                    <a:srgbClr val="FF0000"/>
                  </a:solidFill>
                  <a:effectLst/>
                  <a:uLnTx/>
                  <a:uFillTx/>
                  <a:ea typeface="Arial-Rounded" panose="020B0500000000000000" pitchFamily="34" charset="0"/>
                  <a:cs typeface="Arial-Rounded" panose="020B0500000000000000" pitchFamily="34" charset="0"/>
                </a:rPr>
                <a:t>Xếp các câu dưới đây vào nhóm thích hợp và giải thích vì sao em xếp như vậy</a:t>
              </a:r>
            </a:p>
          </p:txBody>
        </p:sp>
      </p:grpSp>
      <p:sp>
        <p:nvSpPr>
          <p:cNvPr id="20" name="Rounded Rectangle 13">
            <a:extLst>
              <a:ext uri="{FF2B5EF4-FFF2-40B4-BE49-F238E27FC236}">
                <a16:creationId xmlns="" xmlns:a16="http://schemas.microsoft.com/office/drawing/2014/main" id="{EF6C7D4A-3132-4F92-99A4-A3EA47768CE0}"/>
              </a:ext>
            </a:extLst>
          </p:cNvPr>
          <p:cNvSpPr/>
          <p:nvPr/>
        </p:nvSpPr>
        <p:spPr>
          <a:xfrm>
            <a:off x="1151676" y="1312168"/>
            <a:ext cx="3124201" cy="774209"/>
          </a:xfrm>
          <a:prstGeom prst="roundRect">
            <a:avLst/>
          </a:prstGeom>
          <a:solidFill>
            <a:srgbClr val="92D050"/>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Câu</a:t>
            </a:r>
            <a:r>
              <a:rPr kumimoji="0" lang="en-US" sz="3200" b="0" i="0" u="none" strike="noStrike" kern="1200" cap="none" spc="0" normalizeH="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kể</a:t>
            </a:r>
            <a:endPar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1" name="Rounded Rectangle 15">
            <a:extLst>
              <a:ext uri="{FF2B5EF4-FFF2-40B4-BE49-F238E27FC236}">
                <a16:creationId xmlns="" xmlns:a16="http://schemas.microsoft.com/office/drawing/2014/main" id="{1ADC2BBE-D261-48A3-9C96-33BDD6BA068B}"/>
              </a:ext>
            </a:extLst>
          </p:cNvPr>
          <p:cNvSpPr/>
          <p:nvPr/>
        </p:nvSpPr>
        <p:spPr>
          <a:xfrm>
            <a:off x="7159724" y="1321817"/>
            <a:ext cx="3192173" cy="763073"/>
          </a:xfrm>
          <a:prstGeom prst="roundRect">
            <a:avLst/>
          </a:prstGeom>
          <a:solidFill>
            <a:srgbClr val="92D050"/>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Câu</a:t>
            </a:r>
            <a:r>
              <a:rPr lang="en-US" sz="32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err="1">
                <a:solidFill>
                  <a:srgbClr val="000000"/>
                </a:solidFill>
                <a:latin typeface="Arial-Rounded" panose="020B0500000000000000" pitchFamily="34" charset="0"/>
                <a:ea typeface="Arial-Rounded" panose="020B0500000000000000" pitchFamily="34" charset="0"/>
                <a:cs typeface="Arial-Rounded" panose="020B0500000000000000" pitchFamily="34" charset="0"/>
              </a:rPr>
              <a:t>hỏi</a:t>
            </a:r>
            <a:endPar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 name="TextBox 3">
            <a:extLst>
              <a:ext uri="{FF2B5EF4-FFF2-40B4-BE49-F238E27FC236}">
                <a16:creationId xmlns="" xmlns:a16="http://schemas.microsoft.com/office/drawing/2014/main" id="{3AC9E938-A612-451B-927A-142858EF08D9}"/>
              </a:ext>
            </a:extLst>
          </p:cNvPr>
          <p:cNvSpPr txBox="1"/>
          <p:nvPr/>
        </p:nvSpPr>
        <p:spPr>
          <a:xfrm>
            <a:off x="1475504" y="2703990"/>
            <a:ext cx="10220326" cy="2708434"/>
          </a:xfrm>
          <a:prstGeom prst="rect">
            <a:avLst/>
          </a:prstGeom>
          <a:noFill/>
        </p:spPr>
        <p:txBody>
          <a:bodyPr wrap="square" rtlCol="0">
            <a:spAutoFit/>
          </a:bodyPr>
          <a:lstStyle/>
          <a:p>
            <a:pPr algn="just"/>
            <a:r>
              <a:rPr lang="vi-VN" sz="3400" dirty="0">
                <a:latin typeface="Arial" panose="020B0604020202020204" pitchFamily="34" charset="0"/>
                <a:ea typeface="Arial-Rounded" panose="020B0500000000000000" pitchFamily="34" charset="0"/>
                <a:cs typeface="Arial" panose="020B0604020202020204" pitchFamily="34" charset="0"/>
              </a:rPr>
              <a:t>a. Bút nâu </a:t>
            </a:r>
            <a:r>
              <a:rPr lang="en-US" sz="3400" dirty="0" err="1">
                <a:latin typeface="Arial" panose="020B0604020202020204" pitchFamily="34" charset="0"/>
                <a:ea typeface="Arial-Rounded" panose="020B0500000000000000" pitchFamily="34" charset="0"/>
                <a:cs typeface="Arial" panose="020B0604020202020204" pitchFamily="34" charset="0"/>
              </a:rPr>
              <a:t>trông</a:t>
            </a:r>
            <a:r>
              <a:rPr lang="en-US" sz="3400" dirty="0">
                <a:latin typeface="Arial" panose="020B0604020202020204" pitchFamily="34" charset="0"/>
                <a:ea typeface="Arial-Rounded" panose="020B0500000000000000" pitchFamily="34" charset="0"/>
                <a:cs typeface="Arial" panose="020B0604020202020204" pitchFamily="34" charset="0"/>
              </a:rPr>
              <a:t> </a:t>
            </a:r>
            <a:r>
              <a:rPr lang="en-US" sz="3400" dirty="0" err="1">
                <a:latin typeface="Arial" panose="020B0604020202020204" pitchFamily="34" charset="0"/>
                <a:ea typeface="Arial-Rounded" panose="020B0500000000000000" pitchFamily="34" charset="0"/>
                <a:cs typeface="Arial" panose="020B0604020202020204" pitchFamily="34" charset="0"/>
              </a:rPr>
              <a:t>thế</a:t>
            </a:r>
            <a:r>
              <a:rPr lang="en-US" sz="3400" dirty="0">
                <a:latin typeface="Arial" panose="020B0604020202020204" pitchFamily="34" charset="0"/>
                <a:ea typeface="Arial-Rounded" panose="020B0500000000000000" pitchFamily="34" charset="0"/>
                <a:cs typeface="Arial" panose="020B0604020202020204" pitchFamily="34" charset="0"/>
              </a:rPr>
              <a:t> </a:t>
            </a:r>
            <a:r>
              <a:rPr lang="en-US" sz="3400" dirty="0" err="1">
                <a:latin typeface="Arial" panose="020B0604020202020204" pitchFamily="34" charset="0"/>
                <a:ea typeface="Arial-Rounded" panose="020B0500000000000000" pitchFamily="34" charset="0"/>
                <a:cs typeface="Arial" panose="020B0604020202020204" pitchFamily="34" charset="0"/>
              </a:rPr>
              <a:t>nào</a:t>
            </a:r>
            <a:r>
              <a:rPr lang="en-US" sz="3400" dirty="0">
                <a:latin typeface="Arial" panose="020B0604020202020204" pitchFamily="34" charset="0"/>
                <a:ea typeface="Arial-Rounded" panose="020B0500000000000000" pitchFamily="34" charset="0"/>
                <a:cs typeface="Arial" panose="020B0604020202020204" pitchFamily="34" charset="0"/>
              </a:rPr>
              <a:t>?</a:t>
            </a:r>
            <a:endParaRPr lang="vi-VN" sz="3400" dirty="0">
              <a:latin typeface="Arial" panose="020B0604020202020204" pitchFamily="34" charset="0"/>
              <a:ea typeface="Arial-Rounded" panose="020B0500000000000000" pitchFamily="34" charset="0"/>
              <a:cs typeface="Arial" panose="020B0604020202020204" pitchFamily="34" charset="0"/>
            </a:endParaRPr>
          </a:p>
          <a:p>
            <a:pPr algn="just"/>
            <a:r>
              <a:rPr lang="vi-VN" sz="3400" dirty="0">
                <a:latin typeface="Arial" panose="020B0604020202020204" pitchFamily="34" charset="0"/>
                <a:ea typeface="Arial-Rounded" panose="020B0500000000000000" pitchFamily="34" charset="0"/>
                <a:cs typeface="Arial" panose="020B0604020202020204" pitchFamily="34" charset="0"/>
              </a:rPr>
              <a:t>b. Bút nâu là một người bạn tốt.</a:t>
            </a:r>
          </a:p>
          <a:p>
            <a:pPr algn="just"/>
            <a:r>
              <a:rPr lang="vi-VN" sz="3400" dirty="0">
                <a:latin typeface="Arial" panose="020B0604020202020204" pitchFamily="34" charset="0"/>
                <a:ea typeface="Arial-Rounded" panose="020B0500000000000000" pitchFamily="34" charset="0"/>
                <a:cs typeface="Arial" panose="020B0604020202020204" pitchFamily="34" charset="0"/>
              </a:rPr>
              <a:t>c. Bút nâu nhảy với bút vàng, lắng nghe ước mơ của bút tím.</a:t>
            </a:r>
          </a:p>
          <a:p>
            <a:pPr algn="just"/>
            <a:r>
              <a:rPr lang="vi-VN" sz="3400" dirty="0">
                <a:latin typeface="Arial" panose="020B0604020202020204" pitchFamily="34" charset="0"/>
                <a:ea typeface="Arial-Rounded" panose="020B0500000000000000" pitchFamily="34" charset="0"/>
                <a:cs typeface="Arial" panose="020B0604020202020204" pitchFamily="34" charset="0"/>
              </a:rPr>
              <a:t>d. Bút nâu </a:t>
            </a:r>
            <a:r>
              <a:rPr lang="en-US" sz="3400" dirty="0" err="1">
                <a:latin typeface="Arial" panose="020B0604020202020204" pitchFamily="34" charset="0"/>
                <a:ea typeface="Arial-Rounded" panose="020B0500000000000000" pitchFamily="34" charset="0"/>
                <a:cs typeface="Arial" panose="020B0604020202020204" pitchFamily="34" charset="0"/>
              </a:rPr>
              <a:t>gắn</a:t>
            </a:r>
            <a:r>
              <a:rPr lang="en-US" sz="3400" dirty="0">
                <a:latin typeface="Arial" panose="020B0604020202020204" pitchFamily="34" charset="0"/>
                <a:ea typeface="Arial-Rounded" panose="020B0500000000000000" pitchFamily="34" charset="0"/>
                <a:cs typeface="Arial" panose="020B0604020202020204" pitchFamily="34" charset="0"/>
              </a:rPr>
              <a:t> </a:t>
            </a:r>
            <a:r>
              <a:rPr lang="en-US" sz="3400" dirty="0" err="1">
                <a:latin typeface="Arial" panose="020B0604020202020204" pitchFamily="34" charset="0"/>
                <a:ea typeface="Arial-Rounded" panose="020B0500000000000000" pitchFamily="34" charset="0"/>
                <a:cs typeface="Arial" panose="020B0604020202020204" pitchFamily="34" charset="0"/>
              </a:rPr>
              <a:t>bút</a:t>
            </a:r>
            <a:r>
              <a:rPr lang="en-US" sz="3400" dirty="0">
                <a:latin typeface="Arial" panose="020B0604020202020204" pitchFamily="34" charset="0"/>
                <a:ea typeface="Arial-Rounded" panose="020B0500000000000000" pitchFamily="34" charset="0"/>
                <a:cs typeface="Arial" panose="020B0604020202020204" pitchFamily="34" charset="0"/>
              </a:rPr>
              <a:t> </a:t>
            </a:r>
            <a:r>
              <a:rPr lang="en-US" sz="3400" dirty="0" err="1">
                <a:latin typeface="Arial" panose="020B0604020202020204" pitchFamily="34" charset="0"/>
                <a:ea typeface="Arial-Rounded" panose="020B0500000000000000" pitchFamily="34" charset="0"/>
                <a:cs typeface="Arial" panose="020B0604020202020204" pitchFamily="34" charset="0"/>
              </a:rPr>
              <a:t>đỏ</a:t>
            </a:r>
            <a:r>
              <a:rPr lang="en-US" sz="3400" dirty="0">
                <a:latin typeface="Arial" panose="020B0604020202020204" pitchFamily="34" charset="0"/>
                <a:ea typeface="Arial-Rounded" panose="020B0500000000000000" pitchFamily="34" charset="0"/>
                <a:cs typeface="Arial" panose="020B0604020202020204" pitchFamily="34" charset="0"/>
              </a:rPr>
              <a:t> </a:t>
            </a:r>
            <a:r>
              <a:rPr lang="en-US" sz="3400" dirty="0" err="1">
                <a:latin typeface="Arial" panose="020B0604020202020204" pitchFamily="34" charset="0"/>
                <a:ea typeface="Arial-Rounded" panose="020B0500000000000000" pitchFamily="34" charset="0"/>
                <a:cs typeface="Arial" panose="020B0604020202020204" pitchFamily="34" charset="0"/>
              </a:rPr>
              <a:t>bên</a:t>
            </a:r>
            <a:r>
              <a:rPr lang="en-US" sz="3400" dirty="0">
                <a:latin typeface="Arial" panose="020B0604020202020204" pitchFamily="34" charset="0"/>
                <a:ea typeface="Arial-Rounded" panose="020B0500000000000000" pitchFamily="34" charset="0"/>
                <a:cs typeface="Arial" panose="020B0604020202020204" pitchFamily="34" charset="0"/>
              </a:rPr>
              <a:t> </a:t>
            </a:r>
            <a:r>
              <a:rPr lang="en-US" sz="3400" dirty="0" err="1">
                <a:latin typeface="Arial" panose="020B0604020202020204" pitchFamily="34" charset="0"/>
                <a:ea typeface="Arial-Rounded" panose="020B0500000000000000" pitchFamily="34" charset="0"/>
                <a:cs typeface="Arial" panose="020B0604020202020204" pitchFamily="34" charset="0"/>
              </a:rPr>
              <a:t>cạnh</a:t>
            </a:r>
            <a:r>
              <a:rPr lang="en-US" sz="3400" dirty="0">
                <a:latin typeface="Arial" panose="020B0604020202020204" pitchFamily="34" charset="0"/>
                <a:ea typeface="Arial-Rounded" panose="020B0500000000000000" pitchFamily="34" charset="0"/>
                <a:cs typeface="Arial" panose="020B0604020202020204" pitchFamily="34" charset="0"/>
              </a:rPr>
              <a:t> </a:t>
            </a:r>
            <a:r>
              <a:rPr lang="en-US" sz="3400" dirty="0" err="1">
                <a:latin typeface="Arial" panose="020B0604020202020204" pitchFamily="34" charset="0"/>
                <a:ea typeface="Arial-Rounded" panose="020B0500000000000000" pitchFamily="34" charset="0"/>
                <a:cs typeface="Arial" panose="020B0604020202020204" pitchFamily="34" charset="0"/>
              </a:rPr>
              <a:t>mình</a:t>
            </a:r>
            <a:r>
              <a:rPr lang="en-US" sz="3400" dirty="0">
                <a:latin typeface="Arial" panose="020B0604020202020204" pitchFamily="34" charset="0"/>
                <a:ea typeface="Arial-Rounded" panose="020B0500000000000000" pitchFamily="34" charset="0"/>
                <a:cs typeface="Arial" panose="020B0604020202020204" pitchFamily="34" charset="0"/>
              </a:rPr>
              <a:t> </a:t>
            </a:r>
            <a:r>
              <a:rPr lang="en-US" sz="3400" dirty="0" err="1">
                <a:latin typeface="Arial" panose="020B0604020202020204" pitchFamily="34" charset="0"/>
                <a:ea typeface="Arial-Rounded" panose="020B0500000000000000" pitchFamily="34" charset="0"/>
                <a:cs typeface="Arial" panose="020B0604020202020204" pitchFamily="34" charset="0"/>
              </a:rPr>
              <a:t>để</a:t>
            </a:r>
            <a:r>
              <a:rPr lang="en-US" sz="3400" dirty="0">
                <a:latin typeface="Arial" panose="020B0604020202020204" pitchFamily="34" charset="0"/>
                <a:ea typeface="Arial-Rounded" panose="020B0500000000000000" pitchFamily="34" charset="0"/>
                <a:cs typeface="Arial" panose="020B0604020202020204" pitchFamily="34" charset="0"/>
              </a:rPr>
              <a:t> </a:t>
            </a:r>
            <a:r>
              <a:rPr lang="en-US" sz="3400" dirty="0" err="1">
                <a:latin typeface="Arial" panose="020B0604020202020204" pitchFamily="34" charset="0"/>
                <a:ea typeface="Arial-Rounded" panose="020B0500000000000000" pitchFamily="34" charset="0"/>
                <a:cs typeface="Arial" panose="020B0604020202020204" pitchFamily="34" charset="0"/>
              </a:rPr>
              <a:t>làm</a:t>
            </a:r>
            <a:r>
              <a:rPr lang="en-US" sz="3400" dirty="0">
                <a:latin typeface="Arial" panose="020B0604020202020204" pitchFamily="34" charset="0"/>
                <a:ea typeface="Arial-Rounded" panose="020B0500000000000000" pitchFamily="34" charset="0"/>
                <a:cs typeface="Arial" panose="020B0604020202020204" pitchFamily="34" charset="0"/>
              </a:rPr>
              <a:t> </a:t>
            </a:r>
            <a:r>
              <a:rPr lang="en-US" sz="3400" dirty="0" err="1">
                <a:latin typeface="Arial" panose="020B0604020202020204" pitchFamily="34" charset="0"/>
                <a:ea typeface="Arial-Rounded" panose="020B0500000000000000" pitchFamily="34" charset="0"/>
                <a:cs typeface="Arial" panose="020B0604020202020204" pitchFamily="34" charset="0"/>
              </a:rPr>
              <a:t>gì</a:t>
            </a:r>
            <a:r>
              <a:rPr lang="en-US" sz="3400" dirty="0">
                <a:latin typeface="Arial" panose="020B0604020202020204" pitchFamily="34" charset="0"/>
                <a:ea typeface="Arial-Rounded" panose="020B0500000000000000" pitchFamily="34" charset="0"/>
                <a:cs typeface="Arial" panose="020B0604020202020204" pitchFamily="34" charset="0"/>
              </a:rPr>
              <a:t>?</a:t>
            </a:r>
            <a:endParaRPr lang="vi-VN" sz="3400" dirty="0">
              <a:latin typeface="Arial" panose="020B0604020202020204" pitchFamily="34" charset="0"/>
              <a:ea typeface="Arial-Rounded" panose="020B0500000000000000" pitchFamily="34" charset="0"/>
              <a:cs typeface="Arial" panose="020B0604020202020204" pitchFamily="34" charset="0"/>
            </a:endParaRPr>
          </a:p>
        </p:txBody>
      </p:sp>
      <p:cxnSp>
        <p:nvCxnSpPr>
          <p:cNvPr id="8" name="Straight Connector 7">
            <a:extLst>
              <a:ext uri="{FF2B5EF4-FFF2-40B4-BE49-F238E27FC236}">
                <a16:creationId xmlns="" xmlns:a16="http://schemas.microsoft.com/office/drawing/2014/main" id="{D743DB4D-30DB-46EF-B23B-21FE53EDD35D}"/>
              </a:ext>
            </a:extLst>
          </p:cNvPr>
          <p:cNvCxnSpPr>
            <a:cxnSpLocks/>
          </p:cNvCxnSpPr>
          <p:nvPr/>
        </p:nvCxnSpPr>
        <p:spPr>
          <a:xfrm>
            <a:off x="1019175" y="678352"/>
            <a:ext cx="2066925"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E6889B5D-8C9B-4A35-A642-C8B28002BE3D}"/>
              </a:ext>
            </a:extLst>
          </p:cNvPr>
          <p:cNvCxnSpPr>
            <a:cxnSpLocks/>
          </p:cNvCxnSpPr>
          <p:nvPr/>
        </p:nvCxnSpPr>
        <p:spPr>
          <a:xfrm>
            <a:off x="6448840" y="668827"/>
            <a:ext cx="2487324" cy="952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 xmlns:a16="http://schemas.microsoft.com/office/drawing/2014/main" id="{CA4E3F82-E350-424F-B8AF-F289D6BBC2B0}"/>
              </a:ext>
            </a:extLst>
          </p:cNvPr>
          <p:cNvCxnSpPr>
            <a:cxnSpLocks/>
          </p:cNvCxnSpPr>
          <p:nvPr/>
        </p:nvCxnSpPr>
        <p:spPr>
          <a:xfrm>
            <a:off x="9907540" y="668827"/>
            <a:ext cx="152609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994370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par>
                                <p:cTn id="28" presetID="16" presetClass="entr" presetSubtype="21"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301021" y="102987"/>
            <a:ext cx="11690953" cy="1106055"/>
            <a:chOff x="34025" y="102987"/>
            <a:chExt cx="4903350" cy="1106055"/>
          </a:xfrm>
        </p:grpSpPr>
        <p:sp>
          <p:nvSpPr>
            <p:cNvPr id="2" name="Google Shape;1244;p45"/>
            <p:cNvSpPr/>
            <p:nvPr/>
          </p:nvSpPr>
          <p:spPr>
            <a:xfrm>
              <a:off x="34025" y="102987"/>
              <a:ext cx="4903350" cy="1043802"/>
            </a:xfrm>
            <a:prstGeom prst="hexagon">
              <a:avLst>
                <a:gd name="adj" fmla="val 25000"/>
                <a:gd name="vf" fmla="val 115470"/>
              </a:avLst>
            </a:prstGeom>
            <a:solidFill>
              <a:srgbClr val="00B0F0">
                <a:alpha val="5363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Arial"/>
              </a:endParaRPr>
            </a:p>
          </p:txBody>
        </p:sp>
        <p:sp>
          <p:nvSpPr>
            <p:cNvPr id="3" name="TextBox 2">
              <a:extLst>
                <a:ext uri="{FF2B5EF4-FFF2-40B4-BE49-F238E27FC236}">
                  <a16:creationId xmlns="" xmlns:a16="http://schemas.microsoft.com/office/drawing/2014/main" id="{C25133DE-CDA0-45CC-8B57-DA29957F6AEF}"/>
                </a:ext>
              </a:extLst>
            </p:cNvPr>
            <p:cNvSpPr txBox="1"/>
            <p:nvPr/>
          </p:nvSpPr>
          <p:spPr>
            <a:xfrm>
              <a:off x="34025" y="131824"/>
              <a:ext cx="4837800" cy="107721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4. </a:t>
              </a:r>
              <a:r>
                <a:rPr kumimoji="0" lang="en-US" sz="32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Tìm</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dấu</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câu</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dấu</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chấm</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dấu</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chấm</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hỏi</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dấu</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chấm</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than) </a:t>
              </a:r>
              <a:r>
                <a:rPr kumimoji="0" lang="en-US" sz="32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thay</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cho</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bông</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 </a:t>
              </a:r>
              <a:r>
                <a:rPr kumimoji="0" lang="en-US" sz="3200" b="1" i="0" u="none" strike="noStrike" kern="1200" cap="none" spc="0" normalizeH="0" baseline="0" noProof="0" dirty="0" err="1">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hoa</a:t>
              </a:r>
              <a:r>
                <a:rPr kumimoji="0" lang="en-US" sz="3200" b="1" i="0" u="none" strike="noStrike" kern="1200" cap="none" spc="0" normalizeH="0" baseline="0" noProof="0" dirty="0">
                  <a:ln>
                    <a:noFill/>
                  </a:ln>
                  <a:solidFill>
                    <a:srgbClr val="FF0000"/>
                  </a:solidFill>
                  <a:effectLst/>
                  <a:uLnTx/>
                  <a:uFillTx/>
                  <a:latin typeface="Arial" panose="020B0604020202020204" pitchFamily="34" charset="0"/>
                  <a:ea typeface="Arial-Rounded" panose="020B0500000000000000" pitchFamily="34" charset="0"/>
                  <a:cs typeface="Arial" panose="020B0604020202020204" pitchFamily="34" charset="0"/>
                </a:rPr>
                <a:t>.</a:t>
              </a:r>
            </a:p>
          </p:txBody>
        </p:sp>
      </p:grpSp>
      <p:sp>
        <p:nvSpPr>
          <p:cNvPr id="5" name="TextBox 4">
            <a:extLst>
              <a:ext uri="{FF2B5EF4-FFF2-40B4-BE49-F238E27FC236}">
                <a16:creationId xmlns="" xmlns:a16="http://schemas.microsoft.com/office/drawing/2014/main" id="{D1AB3717-B71B-4D3C-BD2F-784718868853}"/>
              </a:ext>
            </a:extLst>
          </p:cNvPr>
          <p:cNvSpPr txBox="1"/>
          <p:nvPr/>
        </p:nvSpPr>
        <p:spPr>
          <a:xfrm>
            <a:off x="301021" y="1397042"/>
            <a:ext cx="11658599" cy="4524315"/>
          </a:xfrm>
          <a:prstGeom prst="rect">
            <a:avLst/>
          </a:prstGeom>
          <a:noFill/>
        </p:spPr>
        <p:txBody>
          <a:bodyPr wrap="square" rtlCol="0">
            <a:spAutoFit/>
          </a:bodyPr>
          <a:lstStyle/>
          <a:p>
            <a:pPr algn="just"/>
            <a:r>
              <a:rPr lang="en-US" sz="3200" dirty="0">
                <a:latin typeface="Arial" panose="020B0604020202020204" pitchFamily="34" charset="0"/>
                <a:ea typeface="Arial-Rounded" panose="020B0500000000000000" pitchFamily="34" charset="0"/>
                <a:cs typeface="Arial" panose="020B0604020202020204" pitchFamily="34" charset="0"/>
              </a:rPr>
              <a:t>  </a:t>
            </a:r>
            <a:r>
              <a:rPr lang="vi-VN" sz="3200" dirty="0">
                <a:latin typeface="Arial" panose="020B0604020202020204" pitchFamily="34" charset="0"/>
                <a:ea typeface="Arial-Rounded" panose="020B0500000000000000" pitchFamily="34" charset="0"/>
                <a:cs typeface="Arial" panose="020B0604020202020204" pitchFamily="34" charset="0"/>
              </a:rPr>
              <a:t>M</a:t>
            </a:r>
            <a:r>
              <a:rPr lang="en-US" sz="3200" dirty="0" err="1">
                <a:latin typeface="Arial" panose="020B0604020202020204" pitchFamily="34" charset="0"/>
                <a:ea typeface="Arial-Rounded" panose="020B0500000000000000" pitchFamily="34" charset="0"/>
                <a:cs typeface="Arial" panose="020B0604020202020204" pitchFamily="34" charset="0"/>
              </a:rPr>
              <a:t>i</a:t>
            </a:r>
            <a:r>
              <a:rPr lang="vi-VN" sz="3200" dirty="0">
                <a:latin typeface="Arial" panose="020B0604020202020204" pitchFamily="34" charset="0"/>
                <a:ea typeface="Arial-Rounded" panose="020B0500000000000000" pitchFamily="34" charset="0"/>
                <a:cs typeface="Arial" panose="020B0604020202020204" pitchFamily="34" charset="0"/>
              </a:rPr>
              <a:t>nh là thành viên mới của lớp 3A</a:t>
            </a:r>
            <a:r>
              <a:rPr lang="en-US" sz="3200" dirty="0">
                <a:latin typeface="Arial" panose="020B0604020202020204" pitchFamily="34" charset="0"/>
                <a:ea typeface="Arial-Rounded" panose="020B0500000000000000" pitchFamily="34" charset="0"/>
                <a:cs typeface="Arial" panose="020B0604020202020204" pitchFamily="34" charset="0"/>
              </a:rPr>
              <a:t>  </a:t>
            </a:r>
            <a:r>
              <a:rPr lang="vi-VN" sz="3200" dirty="0">
                <a:latin typeface="Arial" panose="020B0604020202020204" pitchFamily="34" charset="0"/>
                <a:ea typeface="Arial-Rounded" panose="020B0500000000000000" pitchFamily="34" charset="0"/>
                <a:cs typeface="Arial" panose="020B0604020202020204" pitchFamily="34" charset="0"/>
              </a:rPr>
              <a:t> Minh vừa chuyển từ trường khác đến</a:t>
            </a:r>
            <a:r>
              <a:rPr lang="en-US" sz="3200" dirty="0">
                <a:latin typeface="Arial" panose="020B0604020202020204" pitchFamily="34" charset="0"/>
                <a:ea typeface="Arial-Rounded" panose="020B0500000000000000" pitchFamily="34" charset="0"/>
                <a:cs typeface="Arial" panose="020B0604020202020204" pitchFamily="34" charset="0"/>
              </a:rPr>
              <a:t>  </a:t>
            </a:r>
            <a:r>
              <a:rPr lang="vi-VN" sz="3200" dirty="0">
                <a:latin typeface="Arial" panose="020B0604020202020204" pitchFamily="34" charset="0"/>
                <a:ea typeface="Arial-Rounded" panose="020B0500000000000000" pitchFamily="34" charset="0"/>
                <a:cs typeface="Arial" panose="020B0604020202020204" pitchFamily="34" charset="0"/>
              </a:rPr>
              <a:t> </a:t>
            </a:r>
            <a:r>
              <a:rPr lang="en-US" sz="3200" dirty="0">
                <a:latin typeface="Arial" panose="020B0604020202020204" pitchFamily="34" charset="0"/>
                <a:ea typeface="Arial-Rounded" panose="020B0500000000000000" pitchFamily="34" charset="0"/>
                <a:cs typeface="Arial" panose="020B0604020202020204" pitchFamily="34" charset="0"/>
              </a:rPr>
              <a:t> </a:t>
            </a:r>
            <a:r>
              <a:rPr lang="vi-VN" sz="3200" dirty="0">
                <a:latin typeface="Arial" panose="020B0604020202020204" pitchFamily="34" charset="0"/>
                <a:ea typeface="Arial-Rounded" panose="020B0500000000000000" pitchFamily="34" charset="0"/>
                <a:cs typeface="Arial" panose="020B0604020202020204" pitchFamily="34" charset="0"/>
              </a:rPr>
              <a:t>Bạn ấy vui vẻ giới thiệu:</a:t>
            </a:r>
          </a:p>
          <a:p>
            <a:pPr algn="just"/>
            <a:r>
              <a:rPr lang="en-US" sz="3200" dirty="0">
                <a:latin typeface="Arial" panose="020B0604020202020204" pitchFamily="34" charset="0"/>
                <a:ea typeface="Arial-Rounded" panose="020B0500000000000000" pitchFamily="34" charset="0"/>
                <a:cs typeface="Arial" panose="020B0604020202020204" pitchFamily="34" charset="0"/>
              </a:rPr>
              <a:t>  </a:t>
            </a:r>
            <a:r>
              <a:rPr lang="vi-VN" sz="3200" dirty="0">
                <a:latin typeface="Arial" panose="020B0604020202020204" pitchFamily="34" charset="0"/>
                <a:ea typeface="Arial-Rounded" panose="020B0500000000000000" pitchFamily="34" charset="0"/>
                <a:cs typeface="Arial" panose="020B0604020202020204" pitchFamily="34" charset="0"/>
              </a:rPr>
              <a:t>- Tớ tên là Tuệ Minh</a:t>
            </a:r>
            <a:r>
              <a:rPr lang="en-US" sz="3200" dirty="0">
                <a:latin typeface="Arial" panose="020B0604020202020204" pitchFamily="34" charset="0"/>
                <a:ea typeface="Arial-Rounded" panose="020B0500000000000000" pitchFamily="34" charset="0"/>
                <a:cs typeface="Arial" panose="020B0604020202020204" pitchFamily="34" charset="0"/>
              </a:rPr>
              <a:t>  </a:t>
            </a:r>
            <a:r>
              <a:rPr lang="vi-VN" sz="3200" dirty="0">
                <a:latin typeface="Arial" panose="020B0604020202020204" pitchFamily="34" charset="0"/>
                <a:ea typeface="Arial-Rounded" panose="020B0500000000000000" pitchFamily="34" charset="0"/>
                <a:cs typeface="Arial" panose="020B0604020202020204" pitchFamily="34" charset="0"/>
              </a:rPr>
              <a:t> </a:t>
            </a:r>
            <a:r>
              <a:rPr lang="en-US" sz="3200" dirty="0">
                <a:latin typeface="Arial" panose="020B0604020202020204" pitchFamily="34" charset="0"/>
                <a:ea typeface="Arial-Rounded" panose="020B0500000000000000" pitchFamily="34" charset="0"/>
                <a:cs typeface="Arial" panose="020B0604020202020204" pitchFamily="34" charset="0"/>
              </a:rPr>
              <a:t> </a:t>
            </a:r>
            <a:r>
              <a:rPr lang="vi-VN" sz="3200" dirty="0">
                <a:latin typeface="Arial" panose="020B0604020202020204" pitchFamily="34" charset="0"/>
                <a:ea typeface="Arial-Rounded" panose="020B0500000000000000" pitchFamily="34" charset="0"/>
                <a:cs typeface="Arial" panose="020B0604020202020204" pitchFamily="34" charset="0"/>
              </a:rPr>
              <a:t>Tớ thích chơi cờ vua và múa ba lê</a:t>
            </a:r>
          </a:p>
          <a:p>
            <a:pPr algn="just"/>
            <a:r>
              <a:rPr lang="en-US" sz="3200" dirty="0">
                <a:latin typeface="Arial" panose="020B0604020202020204" pitchFamily="34" charset="0"/>
                <a:ea typeface="Arial-Rounded" panose="020B0500000000000000" pitchFamily="34" charset="0"/>
                <a:cs typeface="Arial" panose="020B0604020202020204" pitchFamily="34" charset="0"/>
              </a:rPr>
              <a:t>  </a:t>
            </a:r>
            <a:r>
              <a:rPr lang="vi-VN" sz="3200" dirty="0">
                <a:latin typeface="Arial" panose="020B0604020202020204" pitchFamily="34" charset="0"/>
                <a:ea typeface="Arial-Rounded" panose="020B0500000000000000" pitchFamily="34" charset="0"/>
                <a:cs typeface="Arial" panose="020B0604020202020204" pitchFamily="34" charset="0"/>
              </a:rPr>
              <a:t>Các bạn xôn xao đáp lại:</a:t>
            </a:r>
          </a:p>
          <a:p>
            <a:pPr algn="just"/>
            <a:r>
              <a:rPr lang="vi-VN" sz="3200" dirty="0">
                <a:latin typeface="Arial" panose="020B0604020202020204" pitchFamily="34" charset="0"/>
                <a:ea typeface="Arial-Rounded" panose="020B0500000000000000" pitchFamily="34" charset="0"/>
                <a:cs typeface="Arial" panose="020B0604020202020204" pitchFamily="34" charset="0"/>
              </a:rPr>
              <a:t>- Tên của cậu đẹp quá</a:t>
            </a:r>
          </a:p>
          <a:p>
            <a:pPr algn="just"/>
            <a:r>
              <a:rPr lang="vi-VN" sz="3200" dirty="0">
                <a:latin typeface="Arial" panose="020B0604020202020204" pitchFamily="34" charset="0"/>
                <a:ea typeface="Arial-Rounded" panose="020B0500000000000000" pitchFamily="34" charset="0"/>
                <a:cs typeface="Arial" panose="020B0604020202020204" pitchFamily="34" charset="0"/>
              </a:rPr>
              <a:t>- Tớ cũng thích chơi cờ vua lắm</a:t>
            </a:r>
          </a:p>
          <a:p>
            <a:pPr algn="just"/>
            <a:r>
              <a:rPr lang="vi-VN" sz="3200" dirty="0">
                <a:latin typeface="Arial" panose="020B0604020202020204" pitchFamily="34" charset="0"/>
                <a:ea typeface="Arial-Rounded" panose="020B0500000000000000" pitchFamily="34" charset="0"/>
                <a:cs typeface="Arial" panose="020B0604020202020204" pitchFamily="34" charset="0"/>
              </a:rPr>
              <a:t>- Cậu có muốn tham gia câu lạc bộ cờ vua cùng chúng tớ không</a:t>
            </a:r>
          </a:p>
          <a:p>
            <a:pPr algn="r"/>
            <a:r>
              <a:rPr lang="vi-VN" sz="3200" dirty="0">
                <a:latin typeface="Arial" panose="020B0604020202020204" pitchFamily="34" charset="0"/>
                <a:ea typeface="Arial-Rounded" panose="020B0500000000000000" pitchFamily="34" charset="0"/>
                <a:cs typeface="Arial" panose="020B0604020202020204" pitchFamily="34" charset="0"/>
              </a:rPr>
              <a:t>(Theo Việt Phương)</a:t>
            </a:r>
          </a:p>
        </p:txBody>
      </p:sp>
      <p:cxnSp>
        <p:nvCxnSpPr>
          <p:cNvPr id="6" name="Straight Connector 5">
            <a:extLst>
              <a:ext uri="{FF2B5EF4-FFF2-40B4-BE49-F238E27FC236}">
                <a16:creationId xmlns="" xmlns:a16="http://schemas.microsoft.com/office/drawing/2014/main" id="{8003EC6E-59AB-4BBA-A6A6-5E3E7F5B70BC}"/>
              </a:ext>
            </a:extLst>
          </p:cNvPr>
          <p:cNvCxnSpPr>
            <a:cxnSpLocks/>
          </p:cNvCxnSpPr>
          <p:nvPr/>
        </p:nvCxnSpPr>
        <p:spPr>
          <a:xfrm>
            <a:off x="3968783" y="624019"/>
            <a:ext cx="7390383" cy="704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 xmlns:a16="http://schemas.microsoft.com/office/drawing/2014/main" id="{7F3FFB82-2864-492A-95A4-2AEF11091A32}"/>
              </a:ext>
            </a:extLst>
          </p:cNvPr>
          <p:cNvSpPr txBox="1"/>
          <p:nvPr/>
        </p:nvSpPr>
        <p:spPr>
          <a:xfrm>
            <a:off x="7416741" y="1351698"/>
            <a:ext cx="709834" cy="646331"/>
          </a:xfrm>
          <a:prstGeom prst="rect">
            <a:avLst/>
          </a:prstGeom>
          <a:noFill/>
        </p:spPr>
        <p:txBody>
          <a:bodyPr wrap="square">
            <a:spAutoFit/>
          </a:bodyPr>
          <a:lstStyle/>
          <a:p>
            <a:r>
              <a:rPr lang="vi-VN" sz="3600" b="0" i="0" dirty="0">
                <a:solidFill>
                  <a:srgbClr val="FF0066"/>
                </a:solidFill>
                <a:effectLst/>
                <a:latin typeface="Calibri" panose="020F0502020204030204" pitchFamily="34" charset="0"/>
                <a:cs typeface="Calibri" panose="020F0502020204030204" pitchFamily="34" charset="0"/>
              </a:rPr>
              <a:t>✿</a:t>
            </a:r>
            <a:endParaRPr lang="en-US" sz="3600" dirty="0"/>
          </a:p>
        </p:txBody>
      </p:sp>
      <p:sp>
        <p:nvSpPr>
          <p:cNvPr id="9" name="TextBox 8">
            <a:extLst>
              <a:ext uri="{FF2B5EF4-FFF2-40B4-BE49-F238E27FC236}">
                <a16:creationId xmlns="" xmlns:a16="http://schemas.microsoft.com/office/drawing/2014/main" id="{534E32DF-35D9-4BD1-A004-BF3DF8F39F7D}"/>
              </a:ext>
            </a:extLst>
          </p:cNvPr>
          <p:cNvSpPr txBox="1"/>
          <p:nvPr/>
        </p:nvSpPr>
        <p:spPr>
          <a:xfrm>
            <a:off x="3284707" y="1859530"/>
            <a:ext cx="709834" cy="646331"/>
          </a:xfrm>
          <a:prstGeom prst="rect">
            <a:avLst/>
          </a:prstGeom>
          <a:noFill/>
        </p:spPr>
        <p:txBody>
          <a:bodyPr wrap="square">
            <a:spAutoFit/>
          </a:bodyPr>
          <a:lstStyle/>
          <a:p>
            <a:r>
              <a:rPr lang="vi-VN" sz="3600" b="0" i="0" dirty="0">
                <a:solidFill>
                  <a:srgbClr val="FF0066"/>
                </a:solidFill>
                <a:effectLst/>
                <a:latin typeface="Calibri" panose="020F0502020204030204" pitchFamily="34" charset="0"/>
                <a:cs typeface="Calibri" panose="020F0502020204030204" pitchFamily="34" charset="0"/>
              </a:rPr>
              <a:t>✿</a:t>
            </a:r>
            <a:endParaRPr lang="en-US" sz="3600" dirty="0"/>
          </a:p>
        </p:txBody>
      </p:sp>
      <p:sp>
        <p:nvSpPr>
          <p:cNvPr id="10" name="TextBox 9">
            <a:extLst>
              <a:ext uri="{FF2B5EF4-FFF2-40B4-BE49-F238E27FC236}">
                <a16:creationId xmlns="" xmlns:a16="http://schemas.microsoft.com/office/drawing/2014/main" id="{BF8823AC-71E9-469D-A7F2-EB4D648AB73F}"/>
              </a:ext>
            </a:extLst>
          </p:cNvPr>
          <p:cNvSpPr txBox="1"/>
          <p:nvPr/>
        </p:nvSpPr>
        <p:spPr>
          <a:xfrm>
            <a:off x="4187971" y="2307377"/>
            <a:ext cx="578331" cy="646331"/>
          </a:xfrm>
          <a:prstGeom prst="rect">
            <a:avLst/>
          </a:prstGeom>
          <a:noFill/>
        </p:spPr>
        <p:txBody>
          <a:bodyPr wrap="square">
            <a:spAutoFit/>
          </a:bodyPr>
          <a:lstStyle/>
          <a:p>
            <a:r>
              <a:rPr lang="vi-VN" sz="3600" b="0" i="0" dirty="0">
                <a:solidFill>
                  <a:srgbClr val="FF0066"/>
                </a:solidFill>
                <a:effectLst/>
                <a:latin typeface="Calibri" panose="020F0502020204030204" pitchFamily="34" charset="0"/>
                <a:cs typeface="Calibri" panose="020F0502020204030204" pitchFamily="34" charset="0"/>
              </a:rPr>
              <a:t>✿</a:t>
            </a:r>
            <a:endParaRPr lang="en-US" sz="3600" dirty="0"/>
          </a:p>
        </p:txBody>
      </p:sp>
      <p:sp>
        <p:nvSpPr>
          <p:cNvPr id="11" name="TextBox 10">
            <a:extLst>
              <a:ext uri="{FF2B5EF4-FFF2-40B4-BE49-F238E27FC236}">
                <a16:creationId xmlns="" xmlns:a16="http://schemas.microsoft.com/office/drawing/2014/main" id="{AE926A66-E5D9-437D-9028-4F23A2721B58}"/>
              </a:ext>
            </a:extLst>
          </p:cNvPr>
          <p:cNvSpPr txBox="1"/>
          <p:nvPr/>
        </p:nvSpPr>
        <p:spPr>
          <a:xfrm>
            <a:off x="4443211" y="3312184"/>
            <a:ext cx="506109" cy="646331"/>
          </a:xfrm>
          <a:prstGeom prst="rect">
            <a:avLst/>
          </a:prstGeom>
          <a:noFill/>
        </p:spPr>
        <p:txBody>
          <a:bodyPr wrap="square">
            <a:spAutoFit/>
          </a:bodyPr>
          <a:lstStyle/>
          <a:p>
            <a:r>
              <a:rPr lang="vi-VN" sz="3600" b="0" i="0" dirty="0">
                <a:solidFill>
                  <a:srgbClr val="FF0066"/>
                </a:solidFill>
                <a:effectLst/>
                <a:latin typeface="Calibri" panose="020F0502020204030204" pitchFamily="34" charset="0"/>
                <a:cs typeface="Calibri" panose="020F0502020204030204" pitchFamily="34" charset="0"/>
              </a:rPr>
              <a:t>✿</a:t>
            </a:r>
            <a:endParaRPr lang="en-US" sz="3600" dirty="0"/>
          </a:p>
        </p:txBody>
      </p:sp>
      <p:sp>
        <p:nvSpPr>
          <p:cNvPr id="12" name="TextBox 11">
            <a:extLst>
              <a:ext uri="{FF2B5EF4-FFF2-40B4-BE49-F238E27FC236}">
                <a16:creationId xmlns="" xmlns:a16="http://schemas.microsoft.com/office/drawing/2014/main" id="{B9DABA8F-2F7F-444D-BD07-96EBC6634443}"/>
              </a:ext>
            </a:extLst>
          </p:cNvPr>
          <p:cNvSpPr txBox="1"/>
          <p:nvPr/>
        </p:nvSpPr>
        <p:spPr>
          <a:xfrm>
            <a:off x="6143218" y="3796110"/>
            <a:ext cx="553792" cy="646331"/>
          </a:xfrm>
          <a:prstGeom prst="rect">
            <a:avLst/>
          </a:prstGeom>
          <a:noFill/>
        </p:spPr>
        <p:txBody>
          <a:bodyPr wrap="square">
            <a:spAutoFit/>
          </a:bodyPr>
          <a:lstStyle/>
          <a:p>
            <a:r>
              <a:rPr lang="vi-VN" sz="3600" b="0" i="0" dirty="0">
                <a:solidFill>
                  <a:srgbClr val="FF0066"/>
                </a:solidFill>
                <a:effectLst/>
                <a:latin typeface="Calibri" panose="020F0502020204030204" pitchFamily="34" charset="0"/>
                <a:cs typeface="Calibri" panose="020F0502020204030204" pitchFamily="34" charset="0"/>
              </a:rPr>
              <a:t>✿</a:t>
            </a:r>
            <a:endParaRPr lang="en-US" sz="3600" dirty="0"/>
          </a:p>
        </p:txBody>
      </p:sp>
      <p:sp>
        <p:nvSpPr>
          <p:cNvPr id="13" name="TextBox 12">
            <a:extLst>
              <a:ext uri="{FF2B5EF4-FFF2-40B4-BE49-F238E27FC236}">
                <a16:creationId xmlns="" xmlns:a16="http://schemas.microsoft.com/office/drawing/2014/main" id="{85A4244A-76DA-40B9-80E0-155AA0FB7230}"/>
              </a:ext>
            </a:extLst>
          </p:cNvPr>
          <p:cNvSpPr txBox="1"/>
          <p:nvPr/>
        </p:nvSpPr>
        <p:spPr>
          <a:xfrm>
            <a:off x="1503068" y="4749990"/>
            <a:ext cx="709834" cy="646331"/>
          </a:xfrm>
          <a:prstGeom prst="rect">
            <a:avLst/>
          </a:prstGeom>
          <a:noFill/>
        </p:spPr>
        <p:txBody>
          <a:bodyPr wrap="square">
            <a:spAutoFit/>
          </a:bodyPr>
          <a:lstStyle/>
          <a:p>
            <a:r>
              <a:rPr lang="vi-VN" sz="3600" b="0" i="0" dirty="0">
                <a:solidFill>
                  <a:srgbClr val="FF0066"/>
                </a:solidFill>
                <a:effectLst/>
                <a:latin typeface="Calibri" panose="020F0502020204030204" pitchFamily="34" charset="0"/>
                <a:cs typeface="Calibri" panose="020F0502020204030204" pitchFamily="34" charset="0"/>
              </a:rPr>
              <a:t>✿</a:t>
            </a:r>
            <a:endParaRPr lang="en-US" sz="3600" dirty="0"/>
          </a:p>
        </p:txBody>
      </p:sp>
      <p:sp>
        <p:nvSpPr>
          <p:cNvPr id="14" name="TextBox 13">
            <a:extLst>
              <a:ext uri="{FF2B5EF4-FFF2-40B4-BE49-F238E27FC236}">
                <a16:creationId xmlns="" xmlns:a16="http://schemas.microsoft.com/office/drawing/2014/main" id="{5754401D-AE6A-4763-B82B-BE9C9B34981E}"/>
              </a:ext>
            </a:extLst>
          </p:cNvPr>
          <p:cNvSpPr txBox="1"/>
          <p:nvPr/>
        </p:nvSpPr>
        <p:spPr>
          <a:xfrm>
            <a:off x="10877397" y="2281619"/>
            <a:ext cx="709834" cy="646331"/>
          </a:xfrm>
          <a:prstGeom prst="rect">
            <a:avLst/>
          </a:prstGeom>
          <a:noFill/>
        </p:spPr>
        <p:txBody>
          <a:bodyPr wrap="square">
            <a:spAutoFit/>
          </a:bodyPr>
          <a:lstStyle/>
          <a:p>
            <a:r>
              <a:rPr lang="vi-VN" sz="3600" b="0" i="0" dirty="0">
                <a:solidFill>
                  <a:srgbClr val="FF0066"/>
                </a:solidFill>
                <a:effectLst/>
                <a:latin typeface="Calibri" panose="020F0502020204030204" pitchFamily="34" charset="0"/>
                <a:cs typeface="Calibri" panose="020F0502020204030204" pitchFamily="34" charset="0"/>
              </a:rPr>
              <a:t>✿</a:t>
            </a:r>
            <a:endParaRPr lang="en-US" sz="3600" dirty="0"/>
          </a:p>
        </p:txBody>
      </p:sp>
    </p:spTree>
    <p:extLst>
      <p:ext uri="{BB962C8B-B14F-4D97-AF65-F5344CB8AC3E}">
        <p14:creationId xmlns:p14="http://schemas.microsoft.com/office/powerpoint/2010/main" val="131601798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2e2443d50be4edde0f92218bf07fa4eb"/>
          <p:cNvPicPr>
            <a:picLocks noChangeAspect="1"/>
          </p:cNvPicPr>
          <p:nvPr/>
        </p:nvPicPr>
        <p:blipFill>
          <a:blip r:embed="rId2"/>
          <a:stretch>
            <a:fillRect/>
          </a:stretch>
        </p:blipFill>
        <p:spPr>
          <a:xfrm>
            <a:off x="749300" y="221615"/>
            <a:ext cx="1263015" cy="1191260"/>
          </a:xfrm>
          <a:prstGeom prst="rect">
            <a:avLst/>
          </a:prstGeom>
        </p:spPr>
      </p:pic>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62393" y="3075253"/>
            <a:ext cx="4631532" cy="4024163"/>
          </a:xfrm>
          <a:prstGeom prst="rect">
            <a:avLst/>
          </a:prstGeom>
        </p:spPr>
      </p:pic>
      <p:pic>
        <p:nvPicPr>
          <p:cNvPr id="4" name="图片 3" descr="4ef6b7c9486052b6069210c143670dcb"/>
          <p:cNvPicPr>
            <a:picLocks noChangeAspect="1"/>
          </p:cNvPicPr>
          <p:nvPr/>
        </p:nvPicPr>
        <p:blipFill>
          <a:blip r:embed="rId4" cstate="screen">
            <a:extLst>
              <a:ext uri="{28A0092B-C50C-407E-A947-70E740481C1C}">
                <a14:useLocalDpi xmlns:a14="http://schemas.microsoft.com/office/drawing/2010/main"/>
              </a:ext>
            </a:extLst>
          </a:blip>
          <a:srcRect t="-4082"/>
          <a:stretch>
            <a:fillRect/>
          </a:stretch>
        </p:blipFill>
        <p:spPr>
          <a:xfrm>
            <a:off x="9655711" y="473710"/>
            <a:ext cx="1684020" cy="1878330"/>
          </a:xfrm>
          <a:prstGeom prst="rect">
            <a:avLst/>
          </a:prstGeom>
        </p:spPr>
      </p:pic>
      <p:pic>
        <p:nvPicPr>
          <p:cNvPr id="2" name="Picture 1"/>
          <p:cNvPicPr>
            <a:picLocks noChangeAspect="1"/>
          </p:cNvPicPr>
          <p:nvPr/>
        </p:nvPicPr>
        <p:blipFill>
          <a:blip r:embed="rId5"/>
          <a:stretch>
            <a:fillRect/>
          </a:stretch>
        </p:blipFill>
        <p:spPr>
          <a:xfrm>
            <a:off x="2660770" y="764669"/>
            <a:ext cx="6346486" cy="2310584"/>
          </a:xfrm>
          <a:prstGeom prst="rect">
            <a:avLst/>
          </a:prstGeom>
        </p:spPr>
      </p:pic>
      <p:pic>
        <p:nvPicPr>
          <p:cNvPr id="6" name="Graphic 5">
            <a:extLst>
              <a:ext uri="{FF2B5EF4-FFF2-40B4-BE49-F238E27FC236}">
                <a16:creationId xmlns="" xmlns:a16="http://schemas.microsoft.com/office/drawing/2014/main" id="{89F543B0-806D-4687-8DB8-52CEE96EAF63}"/>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rot="21435910" flipH="1">
            <a:off x="696905" y="1629347"/>
            <a:ext cx="2630821" cy="4910294"/>
          </a:xfrm>
          <a:prstGeom prst="rect">
            <a:avLst/>
          </a:prstGeom>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334029052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 presetClass="entr" presetSubtype="1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checkerboard(across)">
                                      <p:cBhvr>
                                        <p:cTn id="13" dur="500"/>
                                        <p:tgtEl>
                                          <p:spTgt spid="15"/>
                                        </p:tgtEl>
                                      </p:cBhvr>
                                    </p:animEffect>
                                  </p:childTnLst>
                                </p:cTn>
                              </p:par>
                              <p:par>
                                <p:cTn id="14" presetID="32" presetClass="emph" presetSubtype="0" fill="hold" nodeType="withEffect">
                                  <p:stCondLst>
                                    <p:cond delay="0"/>
                                  </p:stCondLst>
                                  <p:childTnLst>
                                    <p:animRot by="120000">
                                      <p:cBhvr>
                                        <p:cTn id="15" dur="175" fill="hold">
                                          <p:stCondLst>
                                            <p:cond delay="0"/>
                                          </p:stCondLst>
                                        </p:cTn>
                                        <p:tgtEl>
                                          <p:spTgt spid="6"/>
                                        </p:tgtEl>
                                        <p:attrNameLst>
                                          <p:attrName>r</p:attrName>
                                        </p:attrNameLst>
                                      </p:cBhvr>
                                    </p:animRot>
                                    <p:animRot by="-240000">
                                      <p:cBhvr>
                                        <p:cTn id="16" dur="350" fill="hold">
                                          <p:stCondLst>
                                            <p:cond delay="350"/>
                                          </p:stCondLst>
                                        </p:cTn>
                                        <p:tgtEl>
                                          <p:spTgt spid="6"/>
                                        </p:tgtEl>
                                        <p:attrNameLst>
                                          <p:attrName>r</p:attrName>
                                        </p:attrNameLst>
                                      </p:cBhvr>
                                    </p:animRot>
                                    <p:animRot by="240000">
                                      <p:cBhvr>
                                        <p:cTn id="17" dur="350" fill="hold">
                                          <p:stCondLst>
                                            <p:cond delay="700"/>
                                          </p:stCondLst>
                                        </p:cTn>
                                        <p:tgtEl>
                                          <p:spTgt spid="6"/>
                                        </p:tgtEl>
                                        <p:attrNameLst>
                                          <p:attrName>r</p:attrName>
                                        </p:attrNameLst>
                                      </p:cBhvr>
                                    </p:animRot>
                                    <p:animRot by="-240000">
                                      <p:cBhvr>
                                        <p:cTn id="18" dur="350" fill="hold">
                                          <p:stCondLst>
                                            <p:cond delay="1050"/>
                                          </p:stCondLst>
                                        </p:cTn>
                                        <p:tgtEl>
                                          <p:spTgt spid="6"/>
                                        </p:tgtEl>
                                        <p:attrNameLst>
                                          <p:attrName>r</p:attrName>
                                        </p:attrNameLst>
                                      </p:cBhvr>
                                    </p:animRot>
                                    <p:animRot by="120000">
                                      <p:cBhvr>
                                        <p:cTn id="19" dur="350" fill="hold">
                                          <p:stCondLst>
                                            <p:cond delay="14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TotalTime>
  <Words>406</Words>
  <Application>Microsoft Office PowerPoint</Application>
  <PresentationFormat>Custom</PresentationFormat>
  <Paragraphs>43</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主题​​</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LOP00</cp:lastModifiedBy>
  <cp:revision>37</cp:revision>
  <dcterms:created xsi:type="dcterms:W3CDTF">2022-06-26T08:15:33Z</dcterms:created>
  <dcterms:modified xsi:type="dcterms:W3CDTF">2022-10-18T09:37:54Z</dcterms:modified>
</cp:coreProperties>
</file>