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8" r:id="rId2"/>
    <p:sldId id="282" r:id="rId3"/>
    <p:sldId id="260" r:id="rId4"/>
    <p:sldId id="261" r:id="rId5"/>
    <p:sldId id="259" r:id="rId6"/>
    <p:sldId id="289" r:id="rId7"/>
    <p:sldId id="285" r:id="rId8"/>
    <p:sldId id="287" r:id="rId9"/>
    <p:sldId id="286" r:id="rId10"/>
    <p:sldId id="288" r:id="rId11"/>
    <p:sldId id="290" r:id="rId12"/>
    <p:sldId id="277" r:id="rId13"/>
    <p:sldId id="264" r:id="rId14"/>
    <p:sldId id="278" r:id="rId15"/>
    <p:sldId id="279" r:id="rId16"/>
    <p:sldId id="265" r:id="rId17"/>
    <p:sldId id="291" r:id="rId18"/>
    <p:sldId id="270" r:id="rId19"/>
    <p:sldId id="274" r:id="rId20"/>
    <p:sldId id="275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89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4577D3-2B28-441D-9CCF-D3003CE2830B}" type="datetimeFigureOut">
              <a:rPr lang="en-US" smtClean="0"/>
              <a:t>3/20/2023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A76ACF-91F4-4D33-B80C-CA6579566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4634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3EA4CD-A1E7-4535-B4E3-C9A8812F15E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45606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3EA4CD-A1E7-4535-B4E3-C9A8812F15E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2378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3EA4CD-A1E7-4535-B4E3-C9A8812F15E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89613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3EA4CD-A1E7-4535-B4E3-C9A8812F15E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12442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3EA4CD-A1E7-4535-B4E3-C9A8812F15E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97686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3EA4CD-A1E7-4535-B4E3-C9A8812F15E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02946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3EA4CD-A1E7-4535-B4E3-C9A8812F15E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39292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3EA4CD-A1E7-4535-B4E3-C9A8812F15E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70344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3EA4CD-A1E7-4535-B4E3-C9A8812F15E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32223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3EA4CD-A1E7-4535-B4E3-C9A8812F15E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24370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3EA4CD-A1E7-4535-B4E3-C9A8812F15E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76360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3EA4CD-A1E7-4535-B4E3-C9A8812F15E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41618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5825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0598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29120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5"/>
          <a:srcRect l="5112" r="5112"/>
          <a:stretch/>
        </p:blipFill>
        <p:spPr>
          <a:xfrm>
            <a:off x="9831" y="0"/>
            <a:ext cx="12172338" cy="6857999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prstClr val="white">
                    <a:alpha val="0"/>
                  </a:prstClr>
                </a:solidFill>
                <a:latin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prstClr val="white">
                    <a:alpha val="0"/>
                  </a:prstClr>
                </a:solidFill>
                <a:latin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prstClr val="white">
                    <a:alpha val="0"/>
                  </a:prstClr>
                </a:solidFill>
                <a:latin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prstClr val="white">
                    <a:alpha val="0"/>
                  </a:prstClr>
                </a:solidFill>
                <a:latin typeface="微软雅黑" panose="020B0503020204020204" pitchFamily="34" charset="-122"/>
                <a:sym typeface="+mn-ea"/>
              </a:rPr>
              <a:t>ibaotu.com</a:t>
            </a:r>
          </a:p>
        </p:txBody>
      </p:sp>
      <p:pic>
        <p:nvPicPr>
          <p:cNvPr id="5" name="Picture 4" descr="Shape&#10;&#10;Description automatically generated with medium confidence">
            <a:extLst>
              <a:ext uri="{FF2B5EF4-FFF2-40B4-BE49-F238E27FC236}">
                <a16:creationId xmlns:a16="http://schemas.microsoft.com/office/drawing/2014/main" id="{9F2C10E0-6CB2-4448-A529-AB7F769D7E3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58617" y="-92765"/>
            <a:ext cx="1569256" cy="1569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369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emf"/><Relationship Id="rId7" Type="http://schemas.openxmlformats.org/officeDocument/2006/relationships/image" Target="../media/image7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11" Type="http://schemas.openxmlformats.org/officeDocument/2006/relationships/image" Target="../media/image11.png"/><Relationship Id="rId5" Type="http://schemas.openxmlformats.org/officeDocument/2006/relationships/image" Target="../media/image5.emf"/><Relationship Id="rId10" Type="http://schemas.openxmlformats.org/officeDocument/2006/relationships/image" Target="../media/image10.emf"/><Relationship Id="rId4" Type="http://schemas.openxmlformats.org/officeDocument/2006/relationships/image" Target="../media/image4.emf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16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image" Target="../media/image4.emf"/><Relationship Id="rId7" Type="http://schemas.openxmlformats.org/officeDocument/2006/relationships/image" Target="../media/image7.emf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emf"/><Relationship Id="rId11" Type="http://schemas.openxmlformats.org/officeDocument/2006/relationships/image" Target="../media/image24.png"/><Relationship Id="rId5" Type="http://schemas.openxmlformats.org/officeDocument/2006/relationships/image" Target="../media/image6.emf"/><Relationship Id="rId10" Type="http://schemas.openxmlformats.org/officeDocument/2006/relationships/image" Target="../media/image9.png"/><Relationship Id="rId4" Type="http://schemas.openxmlformats.org/officeDocument/2006/relationships/image" Target="../media/image5.emf"/><Relationship Id="rId9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13" Type="http://schemas.openxmlformats.org/officeDocument/2006/relationships/image" Target="../media/image15.jpg"/><Relationship Id="rId3" Type="http://schemas.openxmlformats.org/officeDocument/2006/relationships/image" Target="../media/image4.emf"/><Relationship Id="rId7" Type="http://schemas.openxmlformats.org/officeDocument/2006/relationships/image" Target="../media/image7.emf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emf"/><Relationship Id="rId11" Type="http://schemas.openxmlformats.org/officeDocument/2006/relationships/image" Target="../media/image24.png"/><Relationship Id="rId5" Type="http://schemas.openxmlformats.org/officeDocument/2006/relationships/image" Target="../media/image6.emf"/><Relationship Id="rId10" Type="http://schemas.openxmlformats.org/officeDocument/2006/relationships/image" Target="../media/image9.png"/><Relationship Id="rId4" Type="http://schemas.openxmlformats.org/officeDocument/2006/relationships/image" Target="../media/image5.emf"/><Relationship Id="rId9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emf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0.emf"/><Relationship Id="rId7" Type="http://schemas.openxmlformats.org/officeDocument/2006/relationships/image" Target="../media/image1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emf"/><Relationship Id="rId5" Type="http://schemas.openxmlformats.org/officeDocument/2006/relationships/image" Target="../media/image13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microsoft.com/office/2007/relationships/hdphoto" Target="../media/hdphoto1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5.jp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5.emf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emf"/><Relationship Id="rId4" Type="http://schemas.openxmlformats.org/officeDocument/2006/relationships/image" Target="../media/image6.emf"/><Relationship Id="rId9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9389" y="0"/>
            <a:ext cx="6698531" cy="52753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7445" y="3445555"/>
            <a:ext cx="1117362" cy="4878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08153" y="4505937"/>
            <a:ext cx="1886918" cy="119625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97407" y="2380343"/>
            <a:ext cx="1769219" cy="87510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65804" y="4812673"/>
            <a:ext cx="2461961" cy="95420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5728" y="-495762"/>
            <a:ext cx="1938346" cy="171088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763214" y="5924549"/>
            <a:ext cx="1968394" cy="1737403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1606113" y="1274083"/>
            <a:ext cx="1470916" cy="1966904"/>
            <a:chOff x="1606113" y="1274083"/>
            <a:chExt cx="1470916" cy="196690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606113" y="1274083"/>
              <a:ext cx="1470916" cy="1966904"/>
            </a:xfrm>
            <a:prstGeom prst="rect">
              <a:avLst/>
            </a:prstGeom>
          </p:spPr>
        </p:pic>
        <p:sp>
          <p:nvSpPr>
            <p:cNvPr id="12" name="Oval 11"/>
            <p:cNvSpPr/>
            <p:nvPr/>
          </p:nvSpPr>
          <p:spPr>
            <a:xfrm>
              <a:off x="1858473" y="1554341"/>
              <a:ext cx="936883" cy="962199"/>
            </a:xfrm>
            <a:prstGeom prst="ellipse">
              <a:avLst/>
            </a:prstGeom>
            <a:solidFill>
              <a:srgbClr val="FDEB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" name="Rectangle 2"/>
            <p:cNvSpPr/>
            <p:nvPr/>
          </p:nvSpPr>
          <p:spPr>
            <a:xfrm>
              <a:off x="2044807" y="1481443"/>
              <a:ext cx="551754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600" b="0" i="0" u="none" strike="noStrike" kern="1200" cap="none" spc="0" normalizeH="0" baseline="0" noProof="0" dirty="0">
                  <a:ln>
                    <a:solidFill>
                      <a:srgbClr val="FF0000"/>
                    </a:solidFill>
                  </a:ln>
                  <a:solidFill>
                    <a:srgbClr val="EC4F2F"/>
                  </a:solidFill>
                  <a:effectLst/>
                  <a:uLnTx/>
                  <a:uFillTx/>
                  <a:latin typeface="Coiny" panose="02000903060500060000" pitchFamily="2" charset="0"/>
                  <a:ea typeface="微软雅黑"/>
                  <a:cs typeface="+mn-cs"/>
                </a:rPr>
                <a:t>1</a:t>
              </a:r>
              <a:endParaRPr kumimoji="0" lang="en-US" sz="1800" b="0" i="0" u="none" strike="noStrike" kern="1200" cap="none" spc="0" normalizeH="0" baseline="0" noProof="0" dirty="0">
                <a:ln>
                  <a:solidFill>
                    <a:srgbClr val="FF0000"/>
                  </a:solidFill>
                </a:ln>
                <a:solidFill>
                  <a:srgbClr val="EC4F2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3AAF8516-BF96-4326-9F31-03A64E3C9C0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466043" y="2817893"/>
            <a:ext cx="5883150" cy="1926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984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4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9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9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2 cách vẽ hình tròn 3cm bằng compa_Trim _Trim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608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15796" y="682388"/>
            <a:ext cx="9361858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b="1" dirty="0" err="1"/>
              <a:t>Các</a:t>
            </a:r>
            <a:r>
              <a:rPr lang="en-US" sz="6000" b="1" dirty="0"/>
              <a:t> </a:t>
            </a:r>
            <a:r>
              <a:rPr lang="en-US" sz="6000" b="1" dirty="0" err="1"/>
              <a:t>bước</a:t>
            </a:r>
            <a:r>
              <a:rPr lang="en-US" sz="6000" b="1" dirty="0"/>
              <a:t> </a:t>
            </a:r>
            <a:r>
              <a:rPr lang="en-US" sz="6000" b="1" dirty="0" err="1"/>
              <a:t>vẽ</a:t>
            </a:r>
            <a:r>
              <a:rPr lang="en-US" sz="6000" b="1" dirty="0"/>
              <a:t> </a:t>
            </a:r>
            <a:r>
              <a:rPr lang="en-US" sz="6000" b="1" dirty="0" err="1"/>
              <a:t>đường</a:t>
            </a:r>
            <a:r>
              <a:rPr lang="en-US" sz="6000" b="1" dirty="0"/>
              <a:t> </a:t>
            </a:r>
            <a:r>
              <a:rPr lang="en-US" sz="6000" b="1" dirty="0" err="1"/>
              <a:t>tròn</a:t>
            </a:r>
            <a:endParaRPr lang="en-US" sz="6000" b="1" dirty="0"/>
          </a:p>
          <a:p>
            <a:r>
              <a:rPr lang="en-US" sz="4800" dirty="0"/>
              <a:t>- </a:t>
            </a:r>
            <a:r>
              <a:rPr lang="en-US" sz="4800" dirty="0" err="1"/>
              <a:t>Bước</a:t>
            </a:r>
            <a:r>
              <a:rPr lang="en-US" sz="4800" dirty="0"/>
              <a:t> 1: </a:t>
            </a:r>
            <a:r>
              <a:rPr lang="en-US" sz="4800" dirty="0" err="1"/>
              <a:t>Xác</a:t>
            </a:r>
            <a:r>
              <a:rPr lang="en-US" sz="4800" dirty="0"/>
              <a:t> </a:t>
            </a:r>
            <a:r>
              <a:rPr lang="en-US" sz="4800" dirty="0" err="1"/>
              <a:t>định</a:t>
            </a:r>
            <a:r>
              <a:rPr lang="en-US" sz="4800" dirty="0"/>
              <a:t> </a:t>
            </a:r>
            <a:r>
              <a:rPr lang="en-US" sz="4800" dirty="0" err="1"/>
              <a:t>bán</a:t>
            </a:r>
            <a:r>
              <a:rPr lang="en-US" sz="4800" dirty="0"/>
              <a:t> </a:t>
            </a:r>
            <a:r>
              <a:rPr lang="en-US" sz="4800" dirty="0" err="1"/>
              <a:t>kính</a:t>
            </a:r>
            <a:endParaRPr lang="en-US" sz="4800" dirty="0"/>
          </a:p>
          <a:p>
            <a:r>
              <a:rPr lang="en-US" sz="4800" dirty="0"/>
              <a:t>- </a:t>
            </a:r>
            <a:r>
              <a:rPr lang="en-US" sz="4800" dirty="0" err="1"/>
              <a:t>Bước</a:t>
            </a:r>
            <a:r>
              <a:rPr lang="en-US" sz="4800" dirty="0"/>
              <a:t> 2: </a:t>
            </a:r>
            <a:r>
              <a:rPr lang="en-US" sz="4800" dirty="0" err="1"/>
              <a:t>Vẽ</a:t>
            </a:r>
            <a:r>
              <a:rPr lang="en-US" sz="4800" dirty="0"/>
              <a:t> </a:t>
            </a:r>
            <a:r>
              <a:rPr lang="en-US" sz="4800" dirty="0" err="1"/>
              <a:t>đường</a:t>
            </a:r>
            <a:r>
              <a:rPr lang="en-US" sz="4800" dirty="0"/>
              <a:t> </a:t>
            </a:r>
            <a:r>
              <a:rPr lang="en-US" sz="4800" dirty="0" err="1"/>
              <a:t>tròn</a:t>
            </a:r>
            <a:r>
              <a:rPr lang="en-US" sz="4800" dirty="0"/>
              <a:t>:</a:t>
            </a:r>
          </a:p>
          <a:p>
            <a:r>
              <a:rPr lang="en-US" sz="4800" dirty="0"/>
              <a:t> + </a:t>
            </a:r>
            <a:r>
              <a:rPr lang="en-US" sz="4800" dirty="0" err="1"/>
              <a:t>Chọn</a:t>
            </a:r>
            <a:r>
              <a:rPr lang="en-US" sz="4800" dirty="0"/>
              <a:t> </a:t>
            </a:r>
            <a:r>
              <a:rPr lang="en-US" sz="4800" dirty="0" err="1"/>
              <a:t>một</a:t>
            </a:r>
            <a:r>
              <a:rPr lang="en-US" sz="4800" dirty="0"/>
              <a:t> </a:t>
            </a:r>
            <a:r>
              <a:rPr lang="en-US" sz="4800" dirty="0" err="1"/>
              <a:t>điểm</a:t>
            </a:r>
            <a:r>
              <a:rPr lang="en-US" sz="4800" dirty="0"/>
              <a:t> </a:t>
            </a:r>
            <a:r>
              <a:rPr lang="en-US" sz="4800" dirty="0" err="1"/>
              <a:t>làm</a:t>
            </a:r>
            <a:r>
              <a:rPr lang="en-US" sz="4800" dirty="0"/>
              <a:t> </a:t>
            </a:r>
            <a:r>
              <a:rPr lang="en-US" sz="4800" dirty="0" err="1"/>
              <a:t>tâm</a:t>
            </a:r>
            <a:r>
              <a:rPr lang="en-US" sz="4800" dirty="0"/>
              <a:t> </a:t>
            </a:r>
          </a:p>
          <a:p>
            <a:r>
              <a:rPr lang="en-US" sz="4800" dirty="0"/>
              <a:t> + </a:t>
            </a:r>
            <a:r>
              <a:rPr lang="en-US" sz="4800" dirty="0" err="1"/>
              <a:t>Đặt</a:t>
            </a:r>
            <a:r>
              <a:rPr lang="en-US" sz="4800" dirty="0"/>
              <a:t> </a:t>
            </a:r>
            <a:r>
              <a:rPr lang="en-US" sz="4800" dirty="0" err="1"/>
              <a:t>chân</a:t>
            </a:r>
            <a:r>
              <a:rPr lang="en-US" sz="4800" dirty="0"/>
              <a:t> </a:t>
            </a:r>
            <a:r>
              <a:rPr lang="en-US" sz="4800" dirty="0" err="1"/>
              <a:t>trụ</a:t>
            </a:r>
            <a:r>
              <a:rPr lang="en-US" sz="4800" dirty="0"/>
              <a:t> </a:t>
            </a:r>
            <a:r>
              <a:rPr lang="en-US" sz="4800" dirty="0" err="1"/>
              <a:t>compa</a:t>
            </a:r>
            <a:r>
              <a:rPr lang="en-US" sz="4800" dirty="0"/>
              <a:t> </a:t>
            </a:r>
            <a:r>
              <a:rPr lang="en-US" sz="4800" dirty="0" err="1"/>
              <a:t>vào</a:t>
            </a:r>
            <a:r>
              <a:rPr lang="en-US" sz="4800" dirty="0"/>
              <a:t> </a:t>
            </a:r>
            <a:r>
              <a:rPr lang="en-US" sz="4800" dirty="0" err="1"/>
              <a:t>tâm</a:t>
            </a:r>
            <a:endParaRPr lang="en-US" sz="4800" dirty="0"/>
          </a:p>
          <a:p>
            <a:r>
              <a:rPr lang="en-US" sz="4800" dirty="0"/>
              <a:t> + Quay </a:t>
            </a:r>
            <a:r>
              <a:rPr lang="en-US" sz="4800" dirty="0" err="1"/>
              <a:t>compa</a:t>
            </a:r>
            <a:r>
              <a:rPr lang="en-US" sz="4800" dirty="0"/>
              <a:t> </a:t>
            </a:r>
            <a:r>
              <a:rPr lang="en-US" sz="4800" dirty="0" err="1"/>
              <a:t>để</a:t>
            </a:r>
            <a:r>
              <a:rPr lang="en-US" sz="4800" dirty="0"/>
              <a:t> </a:t>
            </a:r>
            <a:r>
              <a:rPr lang="en-US" sz="4800" dirty="0" err="1"/>
              <a:t>vẽ</a:t>
            </a:r>
            <a:r>
              <a:rPr lang="en-US" sz="4800" dirty="0"/>
              <a:t> </a:t>
            </a:r>
            <a:r>
              <a:rPr lang="en-US" sz="4800" dirty="0" err="1"/>
              <a:t>đường</a:t>
            </a:r>
            <a:r>
              <a:rPr lang="en-US" sz="4800" dirty="0"/>
              <a:t> </a:t>
            </a:r>
            <a:r>
              <a:rPr lang="en-US" sz="4800" dirty="0" err="1"/>
              <a:t>tròn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18701416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5728" y="-495762"/>
            <a:ext cx="1938346" cy="171088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763214" y="5924549"/>
            <a:ext cx="1968394" cy="1737403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-206090" y="-139468"/>
            <a:ext cx="2822539" cy="2198918"/>
            <a:chOff x="1747118" y="121331"/>
            <a:chExt cx="2822539" cy="2198918"/>
          </a:xfrm>
        </p:grpSpPr>
        <p:pic>
          <p:nvPicPr>
            <p:cNvPr id="13" name="图片 2">
              <a:extLst>
                <a:ext uri="{FF2B5EF4-FFF2-40B4-BE49-F238E27FC236}">
                  <a16:creationId xmlns:a16="http://schemas.microsoft.com/office/drawing/2014/main" id="{CA2BE855-F9E0-4987-9F1F-4312E7789EB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046" t="19088" r="19945" b="18632"/>
            <a:stretch/>
          </p:blipFill>
          <p:spPr>
            <a:xfrm>
              <a:off x="1747118" y="121331"/>
              <a:ext cx="2822539" cy="2198918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2575992" y="577207"/>
              <a:ext cx="1674157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EC4F2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Hoạt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EC4F2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EC4F2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động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EC4F2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0EA46D39-21CC-4FB0-B354-47EFA0E8D250}"/>
              </a:ext>
            </a:extLst>
          </p:cNvPr>
          <p:cNvSpPr txBox="1"/>
          <p:nvPr/>
        </p:nvSpPr>
        <p:spPr>
          <a:xfrm>
            <a:off x="2467317" y="137901"/>
            <a:ext cx="825783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vi-VN" sz="3200" b="1" dirty="0">
                <a:solidFill>
                  <a:srgbClr val="002060"/>
                </a:solidFill>
              </a:rPr>
              <a:t>Tìm tâm, bán kính, đường kính của mỗi hình tròn</a:t>
            </a:r>
            <a:endParaRPr lang="en-US" sz="3200" b="1" dirty="0">
              <a:solidFill>
                <a:srgbClr val="002060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5889C64-0F06-4F74-8325-5CEAF62AA9F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6244" y="2059450"/>
            <a:ext cx="4529156" cy="300266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34FE37F-8B85-49BD-81D0-51E5B997550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51725" y="1793973"/>
            <a:ext cx="4447858" cy="3268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656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983" y="784349"/>
            <a:ext cx="1117362" cy="4878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2474" y="516737"/>
            <a:ext cx="844235" cy="5352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40370" y="173255"/>
            <a:ext cx="1129744" cy="558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51513" y="177161"/>
            <a:ext cx="776219" cy="103795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70114" y="771586"/>
            <a:ext cx="1048563" cy="4064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039082" y="5516675"/>
            <a:ext cx="1052533" cy="12765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5728" y="-495762"/>
            <a:ext cx="1938346" cy="171088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763214" y="5924549"/>
            <a:ext cx="1968394" cy="1737403"/>
          </a:xfrm>
          <a:prstGeom prst="rect">
            <a:avLst/>
          </a:prstGeom>
        </p:spPr>
      </p:pic>
      <p:sp>
        <p:nvSpPr>
          <p:cNvPr id="37" name="Rectangle 36"/>
          <p:cNvSpPr/>
          <p:nvPr/>
        </p:nvSpPr>
        <p:spPr>
          <a:xfrm>
            <a:off x="5718918" y="1512967"/>
            <a:ext cx="5631678" cy="561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en-US" sz="2800" b="1" dirty="0">
                <a:solidFill>
                  <a:prstClr val="black"/>
                </a:solidFill>
                <a:latin typeface="+mj-lt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+mj-lt"/>
                <a:ea typeface="Cambria" panose="02040503050406030204" pitchFamily="18" charset="0"/>
              </a:rPr>
              <a:t>Tâm</a:t>
            </a:r>
            <a:r>
              <a:rPr lang="en-US" sz="2800" b="1" dirty="0">
                <a:solidFill>
                  <a:prstClr val="black"/>
                </a:solidFill>
                <a:latin typeface="+mj-lt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+mj-lt"/>
                <a:ea typeface="Cambria" panose="02040503050406030204" pitchFamily="18" charset="0"/>
              </a:rPr>
              <a:t>là</a:t>
            </a:r>
            <a:r>
              <a:rPr lang="en-US" sz="2800" b="1" dirty="0">
                <a:solidFill>
                  <a:prstClr val="black"/>
                </a:solidFill>
                <a:latin typeface="+mj-lt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+mj-lt"/>
                <a:ea typeface="Cambria" panose="02040503050406030204" pitchFamily="18" charset="0"/>
              </a:rPr>
              <a:t>điểm</a:t>
            </a:r>
            <a:r>
              <a:rPr lang="en-US" sz="2800" b="1" dirty="0">
                <a:solidFill>
                  <a:prstClr val="black"/>
                </a:solidFill>
                <a:latin typeface="+mj-lt"/>
                <a:ea typeface="Cambria" panose="02040503050406030204" pitchFamily="18" charset="0"/>
              </a:rPr>
              <a:t> O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EC4F2F"/>
              </a:solidFill>
              <a:effectLst/>
              <a:uLnTx/>
              <a:uFillTx/>
              <a:latin typeface="+mj-lt"/>
              <a:ea typeface="微软雅黑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5825430" y="3764250"/>
            <a:ext cx="541865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sz="2800" b="1" dirty="0">
                <a:solidFill>
                  <a:prstClr val="black"/>
                </a:solidFill>
                <a:latin typeface="+mj-lt"/>
                <a:ea typeface="Cambria" panose="02040503050406030204" pitchFamily="18" charset="0"/>
              </a:rPr>
              <a:t>Đ</a:t>
            </a:r>
            <a:r>
              <a:rPr lang="vi-VN" sz="2800" b="1" dirty="0">
                <a:solidFill>
                  <a:prstClr val="black"/>
                </a:solidFill>
                <a:latin typeface="+mj-lt"/>
                <a:ea typeface="Cambria" panose="02040503050406030204" pitchFamily="18" charset="0"/>
              </a:rPr>
              <a:t>ường kính MN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Cambria" panose="02040503050406030204" pitchFamily="18" charset="0"/>
              <a:cs typeface="+mn-cs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5774688" y="2609067"/>
            <a:ext cx="44764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sz="2800" b="1" dirty="0" err="1">
                <a:solidFill>
                  <a:prstClr val="black"/>
                </a:solidFill>
                <a:latin typeface="+mj-lt"/>
                <a:ea typeface="Cambria" panose="02040503050406030204" pitchFamily="18" charset="0"/>
              </a:rPr>
              <a:t>Bán</a:t>
            </a:r>
            <a:r>
              <a:rPr lang="en-US" sz="2800" b="1" dirty="0">
                <a:solidFill>
                  <a:prstClr val="black"/>
                </a:solidFill>
                <a:latin typeface="+mj-lt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+mj-lt"/>
                <a:ea typeface="Cambria" panose="02040503050406030204" pitchFamily="18" charset="0"/>
              </a:rPr>
              <a:t>kính</a:t>
            </a:r>
            <a:r>
              <a:rPr lang="en-US" sz="2800" b="1" dirty="0">
                <a:solidFill>
                  <a:prstClr val="black"/>
                </a:solidFill>
                <a:latin typeface="+mj-lt"/>
                <a:ea typeface="Cambria" panose="02040503050406030204" pitchFamily="18" charset="0"/>
              </a:rPr>
              <a:t> OP, OM, ON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Cambria" panose="02040503050406030204" pitchFamily="18" charset="0"/>
              <a:cs typeface="+mn-cs"/>
            </a:endParaRPr>
          </a:p>
        </p:txBody>
      </p:sp>
      <p:grpSp>
        <p:nvGrpSpPr>
          <p:cNvPr id="70" name="Group 69"/>
          <p:cNvGrpSpPr/>
          <p:nvPr/>
        </p:nvGrpSpPr>
        <p:grpSpPr>
          <a:xfrm>
            <a:off x="4738314" y="1422898"/>
            <a:ext cx="872778" cy="742025"/>
            <a:chOff x="4738314" y="1422898"/>
            <a:chExt cx="872778" cy="742025"/>
          </a:xfrm>
        </p:grpSpPr>
        <p:pic>
          <p:nvPicPr>
            <p:cNvPr id="64" name="Picture 63"/>
            <p:cNvPicPr>
              <a:picLocks noChangeAspect="1"/>
            </p:cNvPicPr>
            <p:nvPr/>
          </p:nvPicPr>
          <p:blipFill rotWithShape="1">
            <a:blip r:embed="rId11"/>
            <a:srcRect l="7988" t="19941" r="20413" b="19272"/>
            <a:stretch/>
          </p:blipFill>
          <p:spPr>
            <a:xfrm>
              <a:off x="4738314" y="1422898"/>
              <a:ext cx="872778" cy="742025"/>
            </a:xfrm>
            <a:prstGeom prst="rect">
              <a:avLst/>
            </a:prstGeom>
          </p:spPr>
        </p:pic>
        <p:sp>
          <p:nvSpPr>
            <p:cNvPr id="65" name="Rectangle 64"/>
            <p:cNvSpPr/>
            <p:nvPr/>
          </p:nvSpPr>
          <p:spPr>
            <a:xfrm>
              <a:off x="5047316" y="1433887"/>
              <a:ext cx="41229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solidFill>
                      <a:srgbClr val="FF0000"/>
                    </a:solidFill>
                  </a:ln>
                  <a:solidFill>
                    <a:srgbClr val="EC4F2F"/>
                  </a:solidFill>
                  <a:effectLst/>
                  <a:uLnTx/>
                  <a:uFillTx/>
                  <a:latin typeface="+mj-lt"/>
                  <a:ea typeface="微软雅黑"/>
                  <a:cs typeface="+mn-cs"/>
                </a:rPr>
                <a:t>1</a:t>
              </a:r>
              <a:endParaRPr kumimoji="0" lang="en-US" sz="900" b="0" i="0" u="none" strike="noStrike" kern="1200" cap="none" spc="0" normalizeH="0" baseline="0" noProof="0" dirty="0">
                <a:ln>
                  <a:solidFill>
                    <a:srgbClr val="FF0000"/>
                  </a:solidFill>
                </a:ln>
                <a:solidFill>
                  <a:srgbClr val="EC4F2F"/>
                </a:solidFill>
                <a:effectLst/>
                <a:uLnTx/>
                <a:uFillTx/>
                <a:latin typeface="+mj-lt"/>
                <a:ea typeface="微软雅黑"/>
                <a:cs typeface="+mn-cs"/>
              </a:endParaRPr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4760207" y="2538873"/>
            <a:ext cx="872778" cy="742025"/>
            <a:chOff x="4760207" y="2538873"/>
            <a:chExt cx="872778" cy="742025"/>
          </a:xfrm>
        </p:grpSpPr>
        <p:pic>
          <p:nvPicPr>
            <p:cNvPr id="66" name="Picture 65"/>
            <p:cNvPicPr>
              <a:picLocks noChangeAspect="1"/>
            </p:cNvPicPr>
            <p:nvPr/>
          </p:nvPicPr>
          <p:blipFill rotWithShape="1">
            <a:blip r:embed="rId11"/>
            <a:srcRect l="7988" t="19941" r="20413" b="19272"/>
            <a:stretch/>
          </p:blipFill>
          <p:spPr>
            <a:xfrm>
              <a:off x="4760207" y="2538873"/>
              <a:ext cx="872778" cy="742025"/>
            </a:xfrm>
            <a:prstGeom prst="rect">
              <a:avLst/>
            </a:prstGeom>
          </p:spPr>
        </p:pic>
        <p:sp>
          <p:nvSpPr>
            <p:cNvPr id="67" name="Rectangle 66"/>
            <p:cNvSpPr/>
            <p:nvPr/>
          </p:nvSpPr>
          <p:spPr>
            <a:xfrm>
              <a:off x="5069209" y="2549862"/>
              <a:ext cx="42351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solidFill>
                      <a:srgbClr val="FF0000"/>
                    </a:solidFill>
                  </a:ln>
                  <a:solidFill>
                    <a:srgbClr val="EC4F2F"/>
                  </a:solidFill>
                  <a:effectLst/>
                  <a:uLnTx/>
                  <a:uFillTx/>
                  <a:latin typeface="+mj-lt"/>
                  <a:ea typeface="微软雅黑"/>
                  <a:cs typeface="+mn-cs"/>
                </a:rPr>
                <a:t>2</a:t>
              </a:r>
              <a:endParaRPr kumimoji="0" lang="en-US" sz="900" b="0" i="0" u="none" strike="noStrike" kern="1200" cap="none" spc="0" normalizeH="0" baseline="0" noProof="0" dirty="0">
                <a:ln>
                  <a:solidFill>
                    <a:srgbClr val="FF0000"/>
                  </a:solidFill>
                </a:ln>
                <a:solidFill>
                  <a:srgbClr val="EC4F2F"/>
                </a:solidFill>
                <a:effectLst/>
                <a:uLnTx/>
                <a:uFillTx/>
                <a:latin typeface="+mj-lt"/>
                <a:ea typeface="微软雅黑"/>
                <a:cs typeface="+mn-cs"/>
              </a:endParaRPr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4844577" y="3654848"/>
            <a:ext cx="872778" cy="742025"/>
            <a:chOff x="4760804" y="4104498"/>
            <a:chExt cx="872778" cy="742025"/>
          </a:xfrm>
        </p:grpSpPr>
        <p:pic>
          <p:nvPicPr>
            <p:cNvPr id="68" name="Picture 67"/>
            <p:cNvPicPr>
              <a:picLocks noChangeAspect="1"/>
            </p:cNvPicPr>
            <p:nvPr/>
          </p:nvPicPr>
          <p:blipFill rotWithShape="1">
            <a:blip r:embed="rId11"/>
            <a:srcRect l="7988" t="19941" r="20413" b="19272"/>
            <a:stretch/>
          </p:blipFill>
          <p:spPr>
            <a:xfrm>
              <a:off x="4760804" y="4104498"/>
              <a:ext cx="872778" cy="742025"/>
            </a:xfrm>
            <a:prstGeom prst="rect">
              <a:avLst/>
            </a:prstGeom>
          </p:spPr>
        </p:pic>
        <p:sp>
          <p:nvSpPr>
            <p:cNvPr id="69" name="Rectangle 68"/>
            <p:cNvSpPr/>
            <p:nvPr/>
          </p:nvSpPr>
          <p:spPr>
            <a:xfrm>
              <a:off x="5069806" y="4115487"/>
              <a:ext cx="42511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solidFill>
                      <a:srgbClr val="FF0000"/>
                    </a:solidFill>
                  </a:ln>
                  <a:solidFill>
                    <a:srgbClr val="EC4F2F"/>
                  </a:solidFill>
                  <a:effectLst/>
                  <a:uLnTx/>
                  <a:uFillTx/>
                  <a:latin typeface="+mj-lt"/>
                  <a:ea typeface="微软雅黑"/>
                  <a:cs typeface="+mn-cs"/>
                </a:rPr>
                <a:t>3</a:t>
              </a:r>
              <a:endParaRPr kumimoji="0" lang="en-US" sz="900" b="0" i="0" u="none" strike="noStrike" kern="1200" cap="none" spc="0" normalizeH="0" baseline="0" noProof="0" dirty="0">
                <a:ln>
                  <a:solidFill>
                    <a:srgbClr val="FF0000"/>
                  </a:solidFill>
                </a:ln>
                <a:solidFill>
                  <a:srgbClr val="EC4F2F"/>
                </a:solidFill>
                <a:effectLst/>
                <a:uLnTx/>
                <a:uFillTx/>
                <a:latin typeface="+mj-lt"/>
                <a:ea typeface="微软雅黑"/>
                <a:cs typeface="+mn-cs"/>
              </a:endParaRPr>
            </a:p>
          </p:txBody>
        </p:sp>
      </p:grpSp>
      <p:pic>
        <p:nvPicPr>
          <p:cNvPr id="46" name="Picture 45">
            <a:extLst>
              <a:ext uri="{FF2B5EF4-FFF2-40B4-BE49-F238E27FC236}">
                <a16:creationId xmlns:a16="http://schemas.microsoft.com/office/drawing/2014/main" id="{F63F3961-3775-40EF-902D-62FDD98F7F9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68480" y="1801741"/>
            <a:ext cx="3714017" cy="2462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162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9" grpId="0"/>
      <p:bldP spid="4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983" y="784349"/>
            <a:ext cx="1117362" cy="4878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2474" y="516737"/>
            <a:ext cx="844235" cy="5352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40370" y="173255"/>
            <a:ext cx="1129744" cy="558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51513" y="177161"/>
            <a:ext cx="776219" cy="103795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70114" y="771586"/>
            <a:ext cx="1048563" cy="4064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039082" y="5516675"/>
            <a:ext cx="1052533" cy="12765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5728" y="-495762"/>
            <a:ext cx="1938346" cy="171088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763214" y="5924549"/>
            <a:ext cx="1968394" cy="1737403"/>
          </a:xfrm>
          <a:prstGeom prst="rect">
            <a:avLst/>
          </a:prstGeom>
        </p:spPr>
      </p:pic>
      <p:sp>
        <p:nvSpPr>
          <p:cNvPr id="37" name="Rectangle 36"/>
          <p:cNvSpPr/>
          <p:nvPr/>
        </p:nvSpPr>
        <p:spPr>
          <a:xfrm>
            <a:off x="5718918" y="1512967"/>
            <a:ext cx="5631678" cy="561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mbria" panose="02040503050406030204" pitchFamily="18" charset="0"/>
                <a:cs typeface="+mn-cs"/>
              </a:rPr>
              <a:t>Tâm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mbria" panose="02040503050406030204" pitchFamily="18" charset="0"/>
                <a:cs typeface="+mn-cs"/>
              </a:rPr>
              <a:t>là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mbria" panose="02040503050406030204" pitchFamily="18" charset="0"/>
                <a:cs typeface="+mn-cs"/>
              </a:rPr>
              <a:t>điểm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mbria" panose="02040503050406030204" pitchFamily="18" charset="0"/>
                <a:cs typeface="+mn-cs"/>
              </a:rPr>
              <a:t> I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EC4F2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5825430" y="3764250"/>
            <a:ext cx="541865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mbria" panose="02040503050406030204" pitchFamily="18" charset="0"/>
                <a:cs typeface="+mn-cs"/>
              </a:rPr>
              <a:t>Đ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mbria" panose="02040503050406030204" pitchFamily="18" charset="0"/>
                <a:cs typeface="+mn-cs"/>
              </a:rPr>
              <a:t>ường kính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mbria" panose="02040503050406030204" pitchFamily="18" charset="0"/>
                <a:cs typeface="+mn-cs"/>
              </a:rPr>
              <a:t>AB</a:t>
            </a:r>
          </a:p>
        </p:txBody>
      </p:sp>
      <p:sp>
        <p:nvSpPr>
          <p:cNvPr id="41" name="Rectangle 40"/>
          <p:cNvSpPr/>
          <p:nvPr/>
        </p:nvSpPr>
        <p:spPr>
          <a:xfrm>
            <a:off x="5774688" y="2609067"/>
            <a:ext cx="44764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mbria" panose="02040503050406030204" pitchFamily="18" charset="0"/>
                <a:cs typeface="+mn-cs"/>
              </a:rPr>
              <a:t>Bán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mbria" panose="02040503050406030204" pitchFamily="18" charset="0"/>
                <a:cs typeface="+mn-cs"/>
              </a:rPr>
              <a:t>kính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mbria" panose="02040503050406030204" pitchFamily="18" charset="0"/>
                <a:cs typeface="+mn-cs"/>
              </a:rPr>
              <a:t> IA, IB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Cambria" panose="02040503050406030204" pitchFamily="18" charset="0"/>
              <a:cs typeface="+mn-cs"/>
            </a:endParaRPr>
          </a:p>
        </p:txBody>
      </p:sp>
      <p:grpSp>
        <p:nvGrpSpPr>
          <p:cNvPr id="70" name="Group 69"/>
          <p:cNvGrpSpPr/>
          <p:nvPr/>
        </p:nvGrpSpPr>
        <p:grpSpPr>
          <a:xfrm>
            <a:off x="4738314" y="1422898"/>
            <a:ext cx="872778" cy="742025"/>
            <a:chOff x="4738314" y="1422898"/>
            <a:chExt cx="872778" cy="742025"/>
          </a:xfrm>
        </p:grpSpPr>
        <p:pic>
          <p:nvPicPr>
            <p:cNvPr id="64" name="Picture 63"/>
            <p:cNvPicPr>
              <a:picLocks noChangeAspect="1"/>
            </p:cNvPicPr>
            <p:nvPr/>
          </p:nvPicPr>
          <p:blipFill rotWithShape="1">
            <a:blip r:embed="rId11"/>
            <a:srcRect l="7988" t="19941" r="20413" b="19272"/>
            <a:stretch/>
          </p:blipFill>
          <p:spPr>
            <a:xfrm>
              <a:off x="4738314" y="1422898"/>
              <a:ext cx="872778" cy="742025"/>
            </a:xfrm>
            <a:prstGeom prst="rect">
              <a:avLst/>
            </a:prstGeom>
          </p:spPr>
        </p:pic>
        <p:sp>
          <p:nvSpPr>
            <p:cNvPr id="65" name="Rectangle 64"/>
            <p:cNvSpPr/>
            <p:nvPr/>
          </p:nvSpPr>
          <p:spPr>
            <a:xfrm>
              <a:off x="5047316" y="1433887"/>
              <a:ext cx="41229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solidFill>
                      <a:srgbClr val="FF0000"/>
                    </a:solidFill>
                  </a:ln>
                  <a:solidFill>
                    <a:srgbClr val="EC4F2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1</a:t>
              </a:r>
              <a:endParaRPr kumimoji="0" lang="en-US" sz="900" b="0" i="0" u="none" strike="noStrike" kern="1200" cap="none" spc="0" normalizeH="0" baseline="0" noProof="0" dirty="0">
                <a:ln>
                  <a:solidFill>
                    <a:srgbClr val="FF0000"/>
                  </a:solidFill>
                </a:ln>
                <a:solidFill>
                  <a:srgbClr val="EC4F2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4760207" y="2538873"/>
            <a:ext cx="872778" cy="742025"/>
            <a:chOff x="4760207" y="2538873"/>
            <a:chExt cx="872778" cy="742025"/>
          </a:xfrm>
        </p:grpSpPr>
        <p:pic>
          <p:nvPicPr>
            <p:cNvPr id="66" name="Picture 65"/>
            <p:cNvPicPr>
              <a:picLocks noChangeAspect="1"/>
            </p:cNvPicPr>
            <p:nvPr/>
          </p:nvPicPr>
          <p:blipFill rotWithShape="1">
            <a:blip r:embed="rId11"/>
            <a:srcRect l="7988" t="19941" r="20413" b="19272"/>
            <a:stretch/>
          </p:blipFill>
          <p:spPr>
            <a:xfrm>
              <a:off x="4760207" y="2538873"/>
              <a:ext cx="872778" cy="742025"/>
            </a:xfrm>
            <a:prstGeom prst="rect">
              <a:avLst/>
            </a:prstGeom>
          </p:spPr>
        </p:pic>
        <p:sp>
          <p:nvSpPr>
            <p:cNvPr id="67" name="Rectangle 66"/>
            <p:cNvSpPr/>
            <p:nvPr/>
          </p:nvSpPr>
          <p:spPr>
            <a:xfrm>
              <a:off x="5069209" y="2549862"/>
              <a:ext cx="42351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solidFill>
                      <a:srgbClr val="FF0000"/>
                    </a:solidFill>
                  </a:ln>
                  <a:solidFill>
                    <a:srgbClr val="EC4F2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2</a:t>
              </a:r>
              <a:endParaRPr kumimoji="0" lang="en-US" sz="900" b="0" i="0" u="none" strike="noStrike" kern="1200" cap="none" spc="0" normalizeH="0" baseline="0" noProof="0" dirty="0">
                <a:ln>
                  <a:solidFill>
                    <a:srgbClr val="FF0000"/>
                  </a:solidFill>
                </a:ln>
                <a:solidFill>
                  <a:srgbClr val="EC4F2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4844577" y="3654848"/>
            <a:ext cx="872778" cy="742025"/>
            <a:chOff x="4760804" y="4104498"/>
            <a:chExt cx="872778" cy="742025"/>
          </a:xfrm>
        </p:grpSpPr>
        <p:pic>
          <p:nvPicPr>
            <p:cNvPr id="68" name="Picture 67"/>
            <p:cNvPicPr>
              <a:picLocks noChangeAspect="1"/>
            </p:cNvPicPr>
            <p:nvPr/>
          </p:nvPicPr>
          <p:blipFill rotWithShape="1">
            <a:blip r:embed="rId11"/>
            <a:srcRect l="7988" t="19941" r="20413" b="19272"/>
            <a:stretch/>
          </p:blipFill>
          <p:spPr>
            <a:xfrm>
              <a:off x="4760804" y="4104498"/>
              <a:ext cx="872778" cy="742025"/>
            </a:xfrm>
            <a:prstGeom prst="rect">
              <a:avLst/>
            </a:prstGeom>
          </p:spPr>
        </p:pic>
        <p:sp>
          <p:nvSpPr>
            <p:cNvPr id="69" name="Rectangle 68"/>
            <p:cNvSpPr/>
            <p:nvPr/>
          </p:nvSpPr>
          <p:spPr>
            <a:xfrm>
              <a:off x="5069806" y="4115487"/>
              <a:ext cx="42511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solidFill>
                      <a:srgbClr val="FF0000"/>
                    </a:solidFill>
                  </a:ln>
                  <a:solidFill>
                    <a:srgbClr val="EC4F2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3</a:t>
              </a:r>
              <a:endParaRPr kumimoji="0" lang="en-US" sz="900" b="0" i="0" u="none" strike="noStrike" kern="1200" cap="none" spc="0" normalizeH="0" baseline="0" noProof="0" dirty="0">
                <a:ln>
                  <a:solidFill>
                    <a:srgbClr val="FF0000"/>
                  </a:solidFill>
                </a:ln>
                <a:solidFill>
                  <a:srgbClr val="EC4F2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F300CF9A-626E-439F-92E7-9DB2A09640B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18044" y="1640132"/>
            <a:ext cx="3541155" cy="2601925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CE187ED2-D3CA-479B-88A4-DA45E06256BF}"/>
              </a:ext>
            </a:extLst>
          </p:cNvPr>
          <p:cNvGrpSpPr/>
          <p:nvPr/>
        </p:nvGrpSpPr>
        <p:grpSpPr>
          <a:xfrm>
            <a:off x="2651760" y="4610051"/>
            <a:ext cx="5090160" cy="1327362"/>
            <a:chOff x="442151" y="5928996"/>
            <a:chExt cx="6970796" cy="1321224"/>
          </a:xfrm>
        </p:grpSpPr>
        <p:sp>
          <p:nvSpPr>
            <p:cNvPr id="28" name="Rectangle: Rounded Corners 43">
              <a:extLst>
                <a:ext uri="{FF2B5EF4-FFF2-40B4-BE49-F238E27FC236}">
                  <a16:creationId xmlns:a16="http://schemas.microsoft.com/office/drawing/2014/main" id="{5B23D43C-6913-4628-96E5-845DC2C785E6}"/>
                </a:ext>
              </a:extLst>
            </p:cNvPr>
            <p:cNvSpPr/>
            <p:nvPr/>
          </p:nvSpPr>
          <p:spPr>
            <a:xfrm>
              <a:off x="656507" y="5928996"/>
              <a:ext cx="6547824" cy="1321224"/>
            </a:xfrm>
            <a:custGeom>
              <a:avLst/>
              <a:gdLst>
                <a:gd name="connsiteX0" fmla="*/ 0 w 4781301"/>
                <a:gd name="connsiteY0" fmla="*/ 221231 h 1327362"/>
                <a:gd name="connsiteX1" fmla="*/ 221231 w 4781301"/>
                <a:gd name="connsiteY1" fmla="*/ 0 h 1327362"/>
                <a:gd name="connsiteX2" fmla="*/ 683446 w 4781301"/>
                <a:gd name="connsiteY2" fmla="*/ 0 h 1327362"/>
                <a:gd name="connsiteX3" fmla="*/ 1197018 w 4781301"/>
                <a:gd name="connsiteY3" fmla="*/ 0 h 1327362"/>
                <a:gd name="connsiteX4" fmla="*/ 1710590 w 4781301"/>
                <a:gd name="connsiteY4" fmla="*/ 0 h 1327362"/>
                <a:gd name="connsiteX5" fmla="*/ 2224163 w 4781301"/>
                <a:gd name="connsiteY5" fmla="*/ 0 h 1327362"/>
                <a:gd name="connsiteX6" fmla="*/ 2789092 w 4781301"/>
                <a:gd name="connsiteY6" fmla="*/ 0 h 1327362"/>
                <a:gd name="connsiteX7" fmla="*/ 2789092 w 4781301"/>
                <a:gd name="connsiteY7" fmla="*/ 0 h 1327362"/>
                <a:gd name="connsiteX8" fmla="*/ 3386755 w 4781301"/>
                <a:gd name="connsiteY8" fmla="*/ 0 h 1327362"/>
                <a:gd name="connsiteX9" fmla="*/ 3984418 w 4781301"/>
                <a:gd name="connsiteY9" fmla="*/ 0 h 1327362"/>
                <a:gd name="connsiteX10" fmla="*/ 4560070 w 4781301"/>
                <a:gd name="connsiteY10" fmla="*/ 0 h 1327362"/>
                <a:gd name="connsiteX11" fmla="*/ 4781301 w 4781301"/>
                <a:gd name="connsiteY11" fmla="*/ 221231 h 1327362"/>
                <a:gd name="connsiteX12" fmla="*/ 4781301 w 4781301"/>
                <a:gd name="connsiteY12" fmla="*/ 221227 h 1327362"/>
                <a:gd name="connsiteX13" fmla="*/ 5236290 w 4781301"/>
                <a:gd name="connsiteY13" fmla="*/ 440167 h 1327362"/>
                <a:gd name="connsiteX14" fmla="*/ 4781301 w 4781301"/>
                <a:gd name="connsiteY14" fmla="*/ 553068 h 1327362"/>
                <a:gd name="connsiteX15" fmla="*/ 4781301 w 4781301"/>
                <a:gd name="connsiteY15" fmla="*/ 1106131 h 1327362"/>
                <a:gd name="connsiteX16" fmla="*/ 4560070 w 4781301"/>
                <a:gd name="connsiteY16" fmla="*/ 1327362 h 1327362"/>
                <a:gd name="connsiteX17" fmla="*/ 3984418 w 4781301"/>
                <a:gd name="connsiteY17" fmla="*/ 1327362 h 1327362"/>
                <a:gd name="connsiteX18" fmla="*/ 3398708 w 4781301"/>
                <a:gd name="connsiteY18" fmla="*/ 1327362 h 1327362"/>
                <a:gd name="connsiteX19" fmla="*/ 2789092 w 4781301"/>
                <a:gd name="connsiteY19" fmla="*/ 1327362 h 1327362"/>
                <a:gd name="connsiteX20" fmla="*/ 2789092 w 4781301"/>
                <a:gd name="connsiteY20" fmla="*/ 1327362 h 1327362"/>
                <a:gd name="connsiteX21" fmla="*/ 2275520 w 4781301"/>
                <a:gd name="connsiteY21" fmla="*/ 1327362 h 1327362"/>
                <a:gd name="connsiteX22" fmla="*/ 1787626 w 4781301"/>
                <a:gd name="connsiteY22" fmla="*/ 1327362 h 1327362"/>
                <a:gd name="connsiteX23" fmla="*/ 1274054 w 4781301"/>
                <a:gd name="connsiteY23" fmla="*/ 1327362 h 1327362"/>
                <a:gd name="connsiteX24" fmla="*/ 786160 w 4781301"/>
                <a:gd name="connsiteY24" fmla="*/ 1327362 h 1327362"/>
                <a:gd name="connsiteX25" fmla="*/ 221231 w 4781301"/>
                <a:gd name="connsiteY25" fmla="*/ 1327362 h 1327362"/>
                <a:gd name="connsiteX26" fmla="*/ 0 w 4781301"/>
                <a:gd name="connsiteY26" fmla="*/ 1106131 h 1327362"/>
                <a:gd name="connsiteX27" fmla="*/ 0 w 4781301"/>
                <a:gd name="connsiteY27" fmla="*/ 553068 h 1327362"/>
                <a:gd name="connsiteX28" fmla="*/ 0 w 4781301"/>
                <a:gd name="connsiteY28" fmla="*/ 221227 h 1327362"/>
                <a:gd name="connsiteX29" fmla="*/ 0 w 4781301"/>
                <a:gd name="connsiteY29" fmla="*/ 221227 h 1327362"/>
                <a:gd name="connsiteX30" fmla="*/ 0 w 4781301"/>
                <a:gd name="connsiteY30" fmla="*/ 221231 h 1327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781301" h="1327362" fill="none" extrusionOk="0">
                  <a:moveTo>
                    <a:pt x="0" y="221231"/>
                  </a:moveTo>
                  <a:cubicBezTo>
                    <a:pt x="17504" y="87111"/>
                    <a:pt x="106404" y="-33752"/>
                    <a:pt x="221231" y="0"/>
                  </a:cubicBezTo>
                  <a:cubicBezTo>
                    <a:pt x="390183" y="-40586"/>
                    <a:pt x="587830" y="26898"/>
                    <a:pt x="683446" y="0"/>
                  </a:cubicBezTo>
                  <a:cubicBezTo>
                    <a:pt x="779063" y="-26898"/>
                    <a:pt x="1075695" y="29662"/>
                    <a:pt x="1197018" y="0"/>
                  </a:cubicBezTo>
                  <a:cubicBezTo>
                    <a:pt x="1318341" y="-29662"/>
                    <a:pt x="1574514" y="41683"/>
                    <a:pt x="1710590" y="0"/>
                  </a:cubicBezTo>
                  <a:cubicBezTo>
                    <a:pt x="1846666" y="-41683"/>
                    <a:pt x="2077066" y="5973"/>
                    <a:pt x="2224163" y="0"/>
                  </a:cubicBezTo>
                  <a:cubicBezTo>
                    <a:pt x="2371260" y="-5973"/>
                    <a:pt x="2644492" y="30290"/>
                    <a:pt x="2789092" y="0"/>
                  </a:cubicBezTo>
                  <a:lnTo>
                    <a:pt x="2789092" y="0"/>
                  </a:lnTo>
                  <a:cubicBezTo>
                    <a:pt x="3036686" y="-28886"/>
                    <a:pt x="3109542" y="16517"/>
                    <a:pt x="3386755" y="0"/>
                  </a:cubicBezTo>
                  <a:cubicBezTo>
                    <a:pt x="3663968" y="-16517"/>
                    <a:pt x="3780102" y="1449"/>
                    <a:pt x="3984418" y="0"/>
                  </a:cubicBezTo>
                  <a:cubicBezTo>
                    <a:pt x="4251665" y="-48646"/>
                    <a:pt x="4343117" y="48618"/>
                    <a:pt x="4560070" y="0"/>
                  </a:cubicBezTo>
                  <a:cubicBezTo>
                    <a:pt x="4686016" y="14404"/>
                    <a:pt x="4786606" y="128950"/>
                    <a:pt x="4781301" y="221231"/>
                  </a:cubicBezTo>
                  <a:lnTo>
                    <a:pt x="4781301" y="221227"/>
                  </a:lnTo>
                  <a:cubicBezTo>
                    <a:pt x="4963170" y="264227"/>
                    <a:pt x="5069714" y="373293"/>
                    <a:pt x="5236290" y="440167"/>
                  </a:cubicBezTo>
                  <a:cubicBezTo>
                    <a:pt x="5119399" y="516188"/>
                    <a:pt x="4944192" y="470023"/>
                    <a:pt x="4781301" y="553068"/>
                  </a:cubicBezTo>
                  <a:cubicBezTo>
                    <a:pt x="4808716" y="747422"/>
                    <a:pt x="4776728" y="874825"/>
                    <a:pt x="4781301" y="1106131"/>
                  </a:cubicBezTo>
                  <a:cubicBezTo>
                    <a:pt x="4791299" y="1227596"/>
                    <a:pt x="4704380" y="1300686"/>
                    <a:pt x="4560070" y="1327362"/>
                  </a:cubicBezTo>
                  <a:cubicBezTo>
                    <a:pt x="4428387" y="1332727"/>
                    <a:pt x="4128424" y="1325547"/>
                    <a:pt x="3984418" y="1327362"/>
                  </a:cubicBezTo>
                  <a:cubicBezTo>
                    <a:pt x="3800351" y="1370314"/>
                    <a:pt x="3607440" y="1282145"/>
                    <a:pt x="3398708" y="1327362"/>
                  </a:cubicBezTo>
                  <a:cubicBezTo>
                    <a:pt x="3189976" y="1372579"/>
                    <a:pt x="3071887" y="1254611"/>
                    <a:pt x="2789092" y="1327362"/>
                  </a:cubicBezTo>
                  <a:lnTo>
                    <a:pt x="2789092" y="1327362"/>
                  </a:lnTo>
                  <a:cubicBezTo>
                    <a:pt x="2563395" y="1328522"/>
                    <a:pt x="2451179" y="1315797"/>
                    <a:pt x="2275520" y="1327362"/>
                  </a:cubicBezTo>
                  <a:cubicBezTo>
                    <a:pt x="2099861" y="1338927"/>
                    <a:pt x="1924653" y="1269773"/>
                    <a:pt x="1787626" y="1327362"/>
                  </a:cubicBezTo>
                  <a:cubicBezTo>
                    <a:pt x="1650599" y="1384951"/>
                    <a:pt x="1450635" y="1321330"/>
                    <a:pt x="1274054" y="1327362"/>
                  </a:cubicBezTo>
                  <a:cubicBezTo>
                    <a:pt x="1097473" y="1333394"/>
                    <a:pt x="905977" y="1277474"/>
                    <a:pt x="786160" y="1327362"/>
                  </a:cubicBezTo>
                  <a:cubicBezTo>
                    <a:pt x="666343" y="1377250"/>
                    <a:pt x="467741" y="1268640"/>
                    <a:pt x="221231" y="1327362"/>
                  </a:cubicBezTo>
                  <a:cubicBezTo>
                    <a:pt x="133603" y="1328719"/>
                    <a:pt x="27571" y="1223629"/>
                    <a:pt x="0" y="1106131"/>
                  </a:cubicBezTo>
                  <a:cubicBezTo>
                    <a:pt x="-61240" y="890933"/>
                    <a:pt x="37227" y="754050"/>
                    <a:pt x="0" y="553068"/>
                  </a:cubicBezTo>
                  <a:cubicBezTo>
                    <a:pt x="-20508" y="470638"/>
                    <a:pt x="30448" y="295213"/>
                    <a:pt x="0" y="221227"/>
                  </a:cubicBezTo>
                  <a:lnTo>
                    <a:pt x="0" y="221227"/>
                  </a:lnTo>
                  <a:lnTo>
                    <a:pt x="0" y="221231"/>
                  </a:lnTo>
                  <a:close/>
                </a:path>
                <a:path w="4781301" h="1327362" stroke="0" extrusionOk="0">
                  <a:moveTo>
                    <a:pt x="0" y="221231"/>
                  </a:moveTo>
                  <a:cubicBezTo>
                    <a:pt x="-7012" y="96977"/>
                    <a:pt x="125915" y="20454"/>
                    <a:pt x="221231" y="0"/>
                  </a:cubicBezTo>
                  <a:cubicBezTo>
                    <a:pt x="387907" y="-43777"/>
                    <a:pt x="504936" y="27098"/>
                    <a:pt x="760482" y="0"/>
                  </a:cubicBezTo>
                  <a:cubicBezTo>
                    <a:pt x="1016028" y="-27098"/>
                    <a:pt x="1093740" y="46250"/>
                    <a:pt x="1299733" y="0"/>
                  </a:cubicBezTo>
                  <a:cubicBezTo>
                    <a:pt x="1505726" y="-46250"/>
                    <a:pt x="1578191" y="14038"/>
                    <a:pt x="1838983" y="0"/>
                  </a:cubicBezTo>
                  <a:cubicBezTo>
                    <a:pt x="2099775" y="-14038"/>
                    <a:pt x="2575380" y="36603"/>
                    <a:pt x="2789092" y="0"/>
                  </a:cubicBezTo>
                  <a:lnTo>
                    <a:pt x="2789092" y="0"/>
                  </a:lnTo>
                  <a:cubicBezTo>
                    <a:pt x="2977713" y="-19442"/>
                    <a:pt x="3157916" y="18817"/>
                    <a:pt x="3362848" y="0"/>
                  </a:cubicBezTo>
                  <a:cubicBezTo>
                    <a:pt x="3567780" y="-18817"/>
                    <a:pt x="3685811" y="8178"/>
                    <a:pt x="3984418" y="0"/>
                  </a:cubicBezTo>
                  <a:cubicBezTo>
                    <a:pt x="4135217" y="-26528"/>
                    <a:pt x="4302106" y="39480"/>
                    <a:pt x="4560070" y="0"/>
                  </a:cubicBezTo>
                  <a:cubicBezTo>
                    <a:pt x="4711185" y="3095"/>
                    <a:pt x="4786863" y="113194"/>
                    <a:pt x="4781301" y="221231"/>
                  </a:cubicBezTo>
                  <a:lnTo>
                    <a:pt x="4781301" y="221227"/>
                  </a:lnTo>
                  <a:cubicBezTo>
                    <a:pt x="4962735" y="254912"/>
                    <a:pt x="5059477" y="398310"/>
                    <a:pt x="5236290" y="440167"/>
                  </a:cubicBezTo>
                  <a:cubicBezTo>
                    <a:pt x="5142933" y="476374"/>
                    <a:pt x="4971853" y="505504"/>
                    <a:pt x="4781301" y="553068"/>
                  </a:cubicBezTo>
                  <a:cubicBezTo>
                    <a:pt x="4803482" y="697340"/>
                    <a:pt x="4737494" y="944421"/>
                    <a:pt x="4781301" y="1106131"/>
                  </a:cubicBezTo>
                  <a:cubicBezTo>
                    <a:pt x="4814551" y="1220887"/>
                    <a:pt x="4702894" y="1301487"/>
                    <a:pt x="4560070" y="1327362"/>
                  </a:cubicBezTo>
                  <a:cubicBezTo>
                    <a:pt x="4436349" y="1385026"/>
                    <a:pt x="4167943" y="1268338"/>
                    <a:pt x="3984418" y="1327362"/>
                  </a:cubicBezTo>
                  <a:cubicBezTo>
                    <a:pt x="3827079" y="1387935"/>
                    <a:pt x="3512074" y="1295372"/>
                    <a:pt x="3386755" y="1327362"/>
                  </a:cubicBezTo>
                  <a:cubicBezTo>
                    <a:pt x="3261436" y="1359352"/>
                    <a:pt x="3031743" y="1270424"/>
                    <a:pt x="2789092" y="1327362"/>
                  </a:cubicBezTo>
                  <a:lnTo>
                    <a:pt x="2789092" y="1327362"/>
                  </a:lnTo>
                  <a:cubicBezTo>
                    <a:pt x="2587346" y="1331752"/>
                    <a:pt x="2343466" y="1295078"/>
                    <a:pt x="2224163" y="1327362"/>
                  </a:cubicBezTo>
                  <a:cubicBezTo>
                    <a:pt x="2104860" y="1359646"/>
                    <a:pt x="1826333" y="1307444"/>
                    <a:pt x="1710590" y="1327362"/>
                  </a:cubicBezTo>
                  <a:cubicBezTo>
                    <a:pt x="1594847" y="1347280"/>
                    <a:pt x="1416361" y="1311597"/>
                    <a:pt x="1197018" y="1327362"/>
                  </a:cubicBezTo>
                  <a:cubicBezTo>
                    <a:pt x="977675" y="1343127"/>
                    <a:pt x="848135" y="1321385"/>
                    <a:pt x="760482" y="1327362"/>
                  </a:cubicBezTo>
                  <a:cubicBezTo>
                    <a:pt x="672829" y="1333339"/>
                    <a:pt x="472509" y="1272183"/>
                    <a:pt x="221231" y="1327362"/>
                  </a:cubicBezTo>
                  <a:cubicBezTo>
                    <a:pt x="83242" y="1335638"/>
                    <a:pt x="19723" y="1200702"/>
                    <a:pt x="0" y="1106131"/>
                  </a:cubicBezTo>
                  <a:cubicBezTo>
                    <a:pt x="-48793" y="944374"/>
                    <a:pt x="15723" y="689966"/>
                    <a:pt x="0" y="553068"/>
                  </a:cubicBezTo>
                  <a:cubicBezTo>
                    <a:pt x="-38029" y="408949"/>
                    <a:pt x="34636" y="323426"/>
                    <a:pt x="0" y="221227"/>
                  </a:cubicBezTo>
                  <a:lnTo>
                    <a:pt x="0" y="221227"/>
                  </a:lnTo>
                  <a:lnTo>
                    <a:pt x="0" y="221231"/>
                  </a:lnTo>
                  <a:close/>
                </a:path>
              </a:pathLst>
            </a:custGeom>
            <a:solidFill>
              <a:srgbClr val="FFC000">
                <a:lumMod val="20000"/>
                <a:lumOff val="80000"/>
              </a:srgbClr>
            </a:solidFill>
            <a:ln w="12700" cap="flat" cmpd="sng" algn="ctr">
              <a:solidFill>
                <a:srgbClr val="FFC000"/>
              </a:solidFill>
              <a:prstDash val="solid"/>
              <a:miter lim="800000"/>
              <a:extLst>
                <a:ext uri="{C807C97D-BFC1-408E-A445-0C87EB9F89A2}">
                  <ask:lineSketchStyleProps xmlns:ask="http://schemas.microsoft.com/office/drawing/2018/sketchyshapes" sd="3444377824">
                    <a:prstGeom prst="wedgeRoundRectCallout">
                      <a:avLst>
                        <a:gd name="adj1" fmla="val 59516"/>
                        <a:gd name="adj2" fmla="val -16839"/>
                        <a:gd name="adj3" fmla="val 16667"/>
                      </a:avLst>
                    </a:prstGeom>
                    <ask:type>
                      <ask:lineSketchScribble/>
                    </ask:type>
                  </ask:lineSketchStyleProps>
                </a:ext>
              </a:extLst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微软雅黑"/>
                <a:cs typeface="Arial"/>
                <a:sym typeface="Arial"/>
              </a:endParaRPr>
            </a:p>
          </p:txBody>
        </p:sp>
        <p:sp>
          <p:nvSpPr>
            <p:cNvPr id="29" name="Rectangle 21">
              <a:extLst>
                <a:ext uri="{FF2B5EF4-FFF2-40B4-BE49-F238E27FC236}">
                  <a16:creationId xmlns:a16="http://schemas.microsoft.com/office/drawing/2014/main" id="{4BF28743-89DD-4936-9A1F-62EAB3E30F31}"/>
                </a:ext>
              </a:extLst>
            </p:cNvPr>
            <p:cNvSpPr/>
            <p:nvPr/>
          </p:nvSpPr>
          <p:spPr>
            <a:xfrm>
              <a:off x="442151" y="6050999"/>
              <a:ext cx="6970796" cy="1050726"/>
            </a:xfrm>
            <a:prstGeom prst="wedgeRoundRectCallout">
              <a:avLst>
                <a:gd name="adj1" fmla="val 59084"/>
                <a:gd name="adj2" fmla="val -12127"/>
                <a:gd name="adj3" fmla="val 16667"/>
              </a:avLst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dirty="0" err="1">
                  <a:solidFill>
                    <a:srgbClr val="FF0000"/>
                  </a:solidFill>
                  <a:effectLst/>
                  <a:latin typeface="+mj-lt"/>
                  <a:ea typeface="Times New Roman" panose="02020603050405020304" pitchFamily="18" charset="0"/>
                </a:rPr>
                <a:t>Tại</a:t>
              </a:r>
              <a:r>
                <a:rPr lang="en-US" sz="2800" dirty="0">
                  <a:solidFill>
                    <a:srgbClr val="FF0000"/>
                  </a:solidFill>
                  <a:effectLst/>
                  <a:latin typeface="+mj-lt"/>
                  <a:ea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FF0000"/>
                  </a:solidFill>
                  <a:effectLst/>
                  <a:latin typeface="+mj-lt"/>
                  <a:ea typeface="Times New Roman" panose="02020603050405020304" pitchFamily="18" charset="0"/>
                </a:rPr>
                <a:t>sao</a:t>
              </a:r>
              <a:r>
                <a:rPr lang="en-US" sz="2800" dirty="0">
                  <a:solidFill>
                    <a:srgbClr val="FF0000"/>
                  </a:solidFill>
                  <a:effectLst/>
                  <a:latin typeface="+mj-lt"/>
                  <a:ea typeface="Times New Roman" panose="02020603050405020304" pitchFamily="18" charset="0"/>
                </a:rPr>
                <a:t> CD </a:t>
              </a:r>
              <a:r>
                <a:rPr lang="en-US" sz="2800" dirty="0" err="1">
                  <a:solidFill>
                    <a:srgbClr val="FF0000"/>
                  </a:solidFill>
                  <a:effectLst/>
                  <a:latin typeface="+mj-lt"/>
                  <a:ea typeface="Times New Roman" panose="02020603050405020304" pitchFamily="18" charset="0"/>
                </a:rPr>
                <a:t>không</a:t>
              </a:r>
              <a:r>
                <a:rPr lang="en-US" sz="2800" dirty="0">
                  <a:solidFill>
                    <a:srgbClr val="FF0000"/>
                  </a:solidFill>
                  <a:effectLst/>
                  <a:latin typeface="+mj-lt"/>
                  <a:ea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FF0000"/>
                  </a:solidFill>
                  <a:effectLst/>
                  <a:latin typeface="+mj-lt"/>
                  <a:ea typeface="Times New Roman" panose="02020603050405020304" pitchFamily="18" charset="0"/>
                </a:rPr>
                <a:t>phải</a:t>
              </a:r>
              <a:r>
                <a:rPr lang="en-US" sz="2800" dirty="0">
                  <a:solidFill>
                    <a:srgbClr val="FF0000"/>
                  </a:solidFill>
                  <a:effectLst/>
                  <a:latin typeface="+mj-lt"/>
                  <a:ea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FF0000"/>
                  </a:solidFill>
                  <a:effectLst/>
                  <a:latin typeface="+mj-lt"/>
                  <a:ea typeface="Times New Roman" panose="02020603050405020304" pitchFamily="18" charset="0"/>
                </a:rPr>
                <a:t>đường</a:t>
              </a:r>
              <a:r>
                <a:rPr lang="en-US" sz="2800" dirty="0">
                  <a:solidFill>
                    <a:srgbClr val="FF0000"/>
                  </a:solidFill>
                  <a:effectLst/>
                  <a:latin typeface="+mj-lt"/>
                  <a:ea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FF0000"/>
                  </a:solidFill>
                  <a:effectLst/>
                  <a:latin typeface="+mj-lt"/>
                  <a:ea typeface="Times New Roman" panose="02020603050405020304" pitchFamily="18" charset="0"/>
                </a:rPr>
                <a:t>kính</a:t>
              </a:r>
              <a:r>
                <a:rPr lang="en-US" sz="2800" dirty="0">
                  <a:solidFill>
                    <a:srgbClr val="FF0000"/>
                  </a:solidFill>
                  <a:effectLst/>
                  <a:latin typeface="+mj-lt"/>
                  <a:ea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FF0000"/>
                  </a:solidFill>
                  <a:effectLst/>
                  <a:latin typeface="+mj-lt"/>
                  <a:ea typeface="Times New Roman" panose="02020603050405020304" pitchFamily="18" charset="0"/>
                </a:rPr>
                <a:t>của</a:t>
              </a:r>
              <a:r>
                <a:rPr lang="en-US" sz="2800" dirty="0">
                  <a:solidFill>
                    <a:srgbClr val="FF0000"/>
                  </a:solidFill>
                  <a:effectLst/>
                  <a:latin typeface="+mj-lt"/>
                  <a:ea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FF0000"/>
                  </a:solidFill>
                  <a:effectLst/>
                  <a:latin typeface="+mj-lt"/>
                  <a:ea typeface="Times New Roman" panose="02020603050405020304" pitchFamily="18" charset="0"/>
                </a:rPr>
                <a:t>đường</a:t>
              </a:r>
              <a:r>
                <a:rPr lang="en-US" sz="2800" dirty="0">
                  <a:solidFill>
                    <a:srgbClr val="FF0000"/>
                  </a:solidFill>
                  <a:effectLst/>
                  <a:latin typeface="+mj-lt"/>
                  <a:ea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FF0000"/>
                  </a:solidFill>
                  <a:effectLst/>
                  <a:latin typeface="+mj-lt"/>
                  <a:ea typeface="Times New Roman" panose="02020603050405020304" pitchFamily="18" charset="0"/>
                </a:rPr>
                <a:t>tròn</a:t>
              </a:r>
              <a:r>
                <a:rPr lang="en-US" sz="2800" dirty="0">
                  <a:solidFill>
                    <a:srgbClr val="FF0000"/>
                  </a:solidFill>
                  <a:effectLst/>
                  <a:latin typeface="+mj-lt"/>
                  <a:ea typeface="Times New Roman" panose="02020603050405020304" pitchFamily="18" charset="0"/>
                </a:rPr>
                <a:t>?</a:t>
              </a:r>
              <a:endParaRPr kumimoji="0" lang="en-US" sz="28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微软雅黑"/>
                <a:cs typeface="+mn-cs"/>
              </a:endParaRPr>
            </a:p>
          </p:txBody>
        </p:sp>
      </p:grpSp>
      <p:pic>
        <p:nvPicPr>
          <p:cNvPr id="30" name="Picture 29">
            <a:extLst>
              <a:ext uri="{FF2B5EF4-FFF2-40B4-BE49-F238E27FC236}">
                <a16:creationId xmlns:a16="http://schemas.microsoft.com/office/drawing/2014/main" id="{24F80126-0CB0-44F9-AF6A-620F502F1C44}"/>
              </a:ext>
            </a:extLst>
          </p:cNvPr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1073" y="4521199"/>
            <a:ext cx="2713655" cy="2713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858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9" grpId="0"/>
      <p:bldP spid="4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5728" y="-495762"/>
            <a:ext cx="1938346" cy="171088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763214" y="5924549"/>
            <a:ext cx="1968394" cy="1737403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0" y="-193082"/>
            <a:ext cx="2822539" cy="2198918"/>
            <a:chOff x="1953208" y="67717"/>
            <a:chExt cx="2822539" cy="2198918"/>
          </a:xfrm>
        </p:grpSpPr>
        <p:pic>
          <p:nvPicPr>
            <p:cNvPr id="13" name="图片 2">
              <a:extLst>
                <a:ext uri="{FF2B5EF4-FFF2-40B4-BE49-F238E27FC236}">
                  <a16:creationId xmlns:a16="http://schemas.microsoft.com/office/drawing/2014/main" id="{CA2BE855-F9E0-4987-9F1F-4312E7789EB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046" t="19088" r="19945" b="18632"/>
            <a:stretch/>
          </p:blipFill>
          <p:spPr>
            <a:xfrm>
              <a:off x="1953208" y="67717"/>
              <a:ext cx="2822539" cy="2198918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2829211" y="682181"/>
              <a:ext cx="1674157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EC4F2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Luyện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EC4F2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EC4F2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tập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EC4F2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0EA46D39-21CC-4FB0-B354-47EFA0E8D250}"/>
              </a:ext>
            </a:extLst>
          </p:cNvPr>
          <p:cNvSpPr txBox="1"/>
          <p:nvPr/>
        </p:nvSpPr>
        <p:spPr>
          <a:xfrm>
            <a:off x="2822539" y="667603"/>
            <a:ext cx="82578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1. a.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Vẽ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đường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tròn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tâm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 O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67BAAD9-D320-40F6-A62E-C9155A2898E9}"/>
              </a:ext>
            </a:extLst>
          </p:cNvPr>
          <p:cNvSpPr txBox="1"/>
          <p:nvPr/>
        </p:nvSpPr>
        <p:spPr>
          <a:xfrm>
            <a:off x="3307092" y="1215119"/>
            <a:ext cx="825783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b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.</a:t>
            </a:r>
            <a:r>
              <a:rPr lang="en-US" sz="3200" b="1" dirty="0">
                <a:solidFill>
                  <a:srgbClr val="002060"/>
                </a:solidFill>
                <a:latin typeface="Arial"/>
                <a:ea typeface="微软雅黑"/>
              </a:rPr>
              <a:t> </a:t>
            </a: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Vẽ bán kính OA, đường kính CD của đường tròn đó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434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618" y="141113"/>
            <a:ext cx="1117362" cy="48781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5728" y="-495762"/>
            <a:ext cx="1938346" cy="171088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857401" y="5439796"/>
            <a:ext cx="2471748" cy="2181688"/>
          </a:xfrm>
          <a:prstGeom prst="rect">
            <a:avLst/>
          </a:prstGeom>
        </p:spPr>
      </p:pic>
      <p:sp>
        <p:nvSpPr>
          <p:cNvPr id="14" name="Rectangle: Rounded Corners 43">
            <a:extLst>
              <a:ext uri="{FF2B5EF4-FFF2-40B4-BE49-F238E27FC236}">
                <a16:creationId xmlns:a16="http://schemas.microsoft.com/office/drawing/2014/main" id="{9D645240-D005-4810-AC9C-C05A048A4394}"/>
              </a:ext>
            </a:extLst>
          </p:cNvPr>
          <p:cNvSpPr/>
          <p:nvPr/>
        </p:nvSpPr>
        <p:spPr>
          <a:xfrm>
            <a:off x="1666107" y="141112"/>
            <a:ext cx="9447369" cy="1954973"/>
          </a:xfrm>
          <a:custGeom>
            <a:avLst/>
            <a:gdLst>
              <a:gd name="connsiteX0" fmla="*/ 0 w 9209620"/>
              <a:gd name="connsiteY0" fmla="*/ 200059 h 1200329"/>
              <a:gd name="connsiteX1" fmla="*/ 200059 w 9209620"/>
              <a:gd name="connsiteY1" fmla="*/ 0 h 1200329"/>
              <a:gd name="connsiteX2" fmla="*/ 611169 w 9209620"/>
              <a:gd name="connsiteY2" fmla="*/ 0 h 1200329"/>
              <a:gd name="connsiteX3" fmla="*/ 934184 w 9209620"/>
              <a:gd name="connsiteY3" fmla="*/ 0 h 1200329"/>
              <a:gd name="connsiteX4" fmla="*/ 1345294 w 9209620"/>
              <a:gd name="connsiteY4" fmla="*/ 0 h 1200329"/>
              <a:gd name="connsiteX5" fmla="*/ 2020689 w 9209620"/>
              <a:gd name="connsiteY5" fmla="*/ 0 h 1200329"/>
              <a:gd name="connsiteX6" fmla="*/ 2343704 w 9209620"/>
              <a:gd name="connsiteY6" fmla="*/ 0 h 1200329"/>
              <a:gd name="connsiteX7" fmla="*/ 2842910 w 9209620"/>
              <a:gd name="connsiteY7" fmla="*/ 0 h 1200329"/>
              <a:gd name="connsiteX8" fmla="*/ 3254020 w 9209620"/>
              <a:gd name="connsiteY8" fmla="*/ 0 h 1200329"/>
              <a:gd name="connsiteX9" fmla="*/ 3753225 w 9209620"/>
              <a:gd name="connsiteY9" fmla="*/ 0 h 1200329"/>
              <a:gd name="connsiteX10" fmla="*/ 4164335 w 9209620"/>
              <a:gd name="connsiteY10" fmla="*/ 0 h 1200329"/>
              <a:gd name="connsiteX11" fmla="*/ 4751635 w 9209620"/>
              <a:gd name="connsiteY11" fmla="*/ 0 h 1200329"/>
              <a:gd name="connsiteX12" fmla="*/ 5162745 w 9209620"/>
              <a:gd name="connsiteY12" fmla="*/ 0 h 1200329"/>
              <a:gd name="connsiteX13" fmla="*/ 5661950 w 9209620"/>
              <a:gd name="connsiteY13" fmla="*/ 0 h 1200329"/>
              <a:gd name="connsiteX14" fmla="*/ 6249250 w 9209620"/>
              <a:gd name="connsiteY14" fmla="*/ 0 h 1200329"/>
              <a:gd name="connsiteX15" fmla="*/ 6836551 w 9209620"/>
              <a:gd name="connsiteY15" fmla="*/ 0 h 1200329"/>
              <a:gd name="connsiteX16" fmla="*/ 7600041 w 9209620"/>
              <a:gd name="connsiteY16" fmla="*/ 0 h 1200329"/>
              <a:gd name="connsiteX17" fmla="*/ 8275436 w 9209620"/>
              <a:gd name="connsiteY17" fmla="*/ 0 h 1200329"/>
              <a:gd name="connsiteX18" fmla="*/ 9009561 w 9209620"/>
              <a:gd name="connsiteY18" fmla="*/ 0 h 1200329"/>
              <a:gd name="connsiteX19" fmla="*/ 9209620 w 9209620"/>
              <a:gd name="connsiteY19" fmla="*/ 200059 h 1200329"/>
              <a:gd name="connsiteX20" fmla="*/ 9209620 w 9209620"/>
              <a:gd name="connsiteY20" fmla="*/ 616169 h 1200329"/>
              <a:gd name="connsiteX21" fmla="*/ 9209620 w 9209620"/>
              <a:gd name="connsiteY21" fmla="*/ 1000270 h 1200329"/>
              <a:gd name="connsiteX22" fmla="*/ 9009561 w 9209620"/>
              <a:gd name="connsiteY22" fmla="*/ 1200329 h 1200329"/>
              <a:gd name="connsiteX23" fmla="*/ 8334166 w 9209620"/>
              <a:gd name="connsiteY23" fmla="*/ 1200329 h 1200329"/>
              <a:gd name="connsiteX24" fmla="*/ 7570676 w 9209620"/>
              <a:gd name="connsiteY24" fmla="*/ 1200329 h 1200329"/>
              <a:gd name="connsiteX25" fmla="*/ 6895281 w 9209620"/>
              <a:gd name="connsiteY25" fmla="*/ 1200329 h 1200329"/>
              <a:gd name="connsiteX26" fmla="*/ 6131790 w 9209620"/>
              <a:gd name="connsiteY26" fmla="*/ 1200329 h 1200329"/>
              <a:gd name="connsiteX27" fmla="*/ 5544490 w 9209620"/>
              <a:gd name="connsiteY27" fmla="*/ 1200329 h 1200329"/>
              <a:gd name="connsiteX28" fmla="*/ 4869095 w 9209620"/>
              <a:gd name="connsiteY28" fmla="*/ 1200329 h 1200329"/>
              <a:gd name="connsiteX29" fmla="*/ 4369890 w 9209620"/>
              <a:gd name="connsiteY29" fmla="*/ 1200329 h 1200329"/>
              <a:gd name="connsiteX30" fmla="*/ 4046875 w 9209620"/>
              <a:gd name="connsiteY30" fmla="*/ 1200329 h 1200329"/>
              <a:gd name="connsiteX31" fmla="*/ 3723860 w 9209620"/>
              <a:gd name="connsiteY31" fmla="*/ 1200329 h 1200329"/>
              <a:gd name="connsiteX32" fmla="*/ 3312750 w 9209620"/>
              <a:gd name="connsiteY32" fmla="*/ 1200329 h 1200329"/>
              <a:gd name="connsiteX33" fmla="*/ 2901640 w 9209620"/>
              <a:gd name="connsiteY33" fmla="*/ 1200329 h 1200329"/>
              <a:gd name="connsiteX34" fmla="*/ 2490530 w 9209620"/>
              <a:gd name="connsiteY34" fmla="*/ 1200329 h 1200329"/>
              <a:gd name="connsiteX35" fmla="*/ 1727039 w 9209620"/>
              <a:gd name="connsiteY35" fmla="*/ 1200329 h 1200329"/>
              <a:gd name="connsiteX36" fmla="*/ 1051644 w 9209620"/>
              <a:gd name="connsiteY36" fmla="*/ 1200329 h 1200329"/>
              <a:gd name="connsiteX37" fmla="*/ 200059 w 9209620"/>
              <a:gd name="connsiteY37" fmla="*/ 1200329 h 1200329"/>
              <a:gd name="connsiteX38" fmla="*/ 0 w 9209620"/>
              <a:gd name="connsiteY38" fmla="*/ 1000270 h 1200329"/>
              <a:gd name="connsiteX39" fmla="*/ 0 w 9209620"/>
              <a:gd name="connsiteY39" fmla="*/ 600165 h 1200329"/>
              <a:gd name="connsiteX40" fmla="*/ 0 w 9209620"/>
              <a:gd name="connsiteY40" fmla="*/ 200059 h 1200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9209620" h="1200329" fill="none" extrusionOk="0">
                <a:moveTo>
                  <a:pt x="0" y="200059"/>
                </a:moveTo>
                <a:cubicBezTo>
                  <a:pt x="-24854" y="69217"/>
                  <a:pt x="95357" y="11666"/>
                  <a:pt x="200059" y="0"/>
                </a:cubicBezTo>
                <a:cubicBezTo>
                  <a:pt x="331309" y="-11090"/>
                  <a:pt x="497861" y="14284"/>
                  <a:pt x="611169" y="0"/>
                </a:cubicBezTo>
                <a:cubicBezTo>
                  <a:pt x="724477" y="-14284"/>
                  <a:pt x="845005" y="194"/>
                  <a:pt x="934184" y="0"/>
                </a:cubicBezTo>
                <a:cubicBezTo>
                  <a:pt x="1023363" y="-194"/>
                  <a:pt x="1197227" y="19876"/>
                  <a:pt x="1345294" y="0"/>
                </a:cubicBezTo>
                <a:cubicBezTo>
                  <a:pt x="1493361" y="-19876"/>
                  <a:pt x="1713092" y="19679"/>
                  <a:pt x="2020689" y="0"/>
                </a:cubicBezTo>
                <a:cubicBezTo>
                  <a:pt x="2328287" y="-19679"/>
                  <a:pt x="2241759" y="38636"/>
                  <a:pt x="2343704" y="0"/>
                </a:cubicBezTo>
                <a:cubicBezTo>
                  <a:pt x="2445650" y="-38636"/>
                  <a:pt x="2601911" y="6374"/>
                  <a:pt x="2842910" y="0"/>
                </a:cubicBezTo>
                <a:cubicBezTo>
                  <a:pt x="3083909" y="-6374"/>
                  <a:pt x="3077049" y="25001"/>
                  <a:pt x="3254020" y="0"/>
                </a:cubicBezTo>
                <a:cubicBezTo>
                  <a:pt x="3430991" y="-25001"/>
                  <a:pt x="3553437" y="9828"/>
                  <a:pt x="3753225" y="0"/>
                </a:cubicBezTo>
                <a:cubicBezTo>
                  <a:pt x="3953014" y="-9828"/>
                  <a:pt x="4027052" y="10625"/>
                  <a:pt x="4164335" y="0"/>
                </a:cubicBezTo>
                <a:cubicBezTo>
                  <a:pt x="4301618" y="-10625"/>
                  <a:pt x="4466584" y="37629"/>
                  <a:pt x="4751635" y="0"/>
                </a:cubicBezTo>
                <a:cubicBezTo>
                  <a:pt x="5036686" y="-37629"/>
                  <a:pt x="5013652" y="5302"/>
                  <a:pt x="5162745" y="0"/>
                </a:cubicBezTo>
                <a:cubicBezTo>
                  <a:pt x="5311838" y="-5302"/>
                  <a:pt x="5447963" y="48458"/>
                  <a:pt x="5661950" y="0"/>
                </a:cubicBezTo>
                <a:cubicBezTo>
                  <a:pt x="5875937" y="-48458"/>
                  <a:pt x="5961551" y="8018"/>
                  <a:pt x="6249250" y="0"/>
                </a:cubicBezTo>
                <a:cubicBezTo>
                  <a:pt x="6536949" y="-8018"/>
                  <a:pt x="6711935" y="10388"/>
                  <a:pt x="6836551" y="0"/>
                </a:cubicBezTo>
                <a:cubicBezTo>
                  <a:pt x="6961167" y="-10388"/>
                  <a:pt x="7275302" y="42588"/>
                  <a:pt x="7600041" y="0"/>
                </a:cubicBezTo>
                <a:cubicBezTo>
                  <a:pt x="7924780" y="-42588"/>
                  <a:pt x="8139222" y="56954"/>
                  <a:pt x="8275436" y="0"/>
                </a:cubicBezTo>
                <a:cubicBezTo>
                  <a:pt x="8411650" y="-56954"/>
                  <a:pt x="8642757" y="16018"/>
                  <a:pt x="9009561" y="0"/>
                </a:cubicBezTo>
                <a:cubicBezTo>
                  <a:pt x="9133120" y="15762"/>
                  <a:pt x="9217402" y="87826"/>
                  <a:pt x="9209620" y="200059"/>
                </a:cubicBezTo>
                <a:cubicBezTo>
                  <a:pt x="9213359" y="367570"/>
                  <a:pt x="9173671" y="409917"/>
                  <a:pt x="9209620" y="616169"/>
                </a:cubicBezTo>
                <a:cubicBezTo>
                  <a:pt x="9245569" y="822421"/>
                  <a:pt x="9179473" y="885157"/>
                  <a:pt x="9209620" y="1000270"/>
                </a:cubicBezTo>
                <a:cubicBezTo>
                  <a:pt x="9212616" y="1117330"/>
                  <a:pt x="9102316" y="1212090"/>
                  <a:pt x="9009561" y="1200329"/>
                </a:cubicBezTo>
                <a:cubicBezTo>
                  <a:pt x="8725628" y="1249754"/>
                  <a:pt x="8482420" y="1199868"/>
                  <a:pt x="8334166" y="1200329"/>
                </a:cubicBezTo>
                <a:cubicBezTo>
                  <a:pt x="8185912" y="1200790"/>
                  <a:pt x="7906521" y="1196922"/>
                  <a:pt x="7570676" y="1200329"/>
                </a:cubicBezTo>
                <a:cubicBezTo>
                  <a:pt x="7234831" y="1203736"/>
                  <a:pt x="7107580" y="1155585"/>
                  <a:pt x="6895281" y="1200329"/>
                </a:cubicBezTo>
                <a:cubicBezTo>
                  <a:pt x="6682983" y="1245073"/>
                  <a:pt x="6513136" y="1187969"/>
                  <a:pt x="6131790" y="1200329"/>
                </a:cubicBezTo>
                <a:cubicBezTo>
                  <a:pt x="5750444" y="1212689"/>
                  <a:pt x="5763058" y="1189139"/>
                  <a:pt x="5544490" y="1200329"/>
                </a:cubicBezTo>
                <a:cubicBezTo>
                  <a:pt x="5325922" y="1211519"/>
                  <a:pt x="5083437" y="1175410"/>
                  <a:pt x="4869095" y="1200329"/>
                </a:cubicBezTo>
                <a:cubicBezTo>
                  <a:pt x="4654753" y="1225248"/>
                  <a:pt x="4544512" y="1184652"/>
                  <a:pt x="4369890" y="1200329"/>
                </a:cubicBezTo>
                <a:cubicBezTo>
                  <a:pt x="4195269" y="1216006"/>
                  <a:pt x="4136040" y="1191965"/>
                  <a:pt x="4046875" y="1200329"/>
                </a:cubicBezTo>
                <a:cubicBezTo>
                  <a:pt x="3957710" y="1208693"/>
                  <a:pt x="3865082" y="1184734"/>
                  <a:pt x="3723860" y="1200329"/>
                </a:cubicBezTo>
                <a:cubicBezTo>
                  <a:pt x="3582639" y="1215924"/>
                  <a:pt x="3438891" y="1159976"/>
                  <a:pt x="3312750" y="1200329"/>
                </a:cubicBezTo>
                <a:cubicBezTo>
                  <a:pt x="3186609" y="1240682"/>
                  <a:pt x="3051599" y="1162887"/>
                  <a:pt x="2901640" y="1200329"/>
                </a:cubicBezTo>
                <a:cubicBezTo>
                  <a:pt x="2751681" y="1237771"/>
                  <a:pt x="2574484" y="1187154"/>
                  <a:pt x="2490530" y="1200329"/>
                </a:cubicBezTo>
                <a:cubicBezTo>
                  <a:pt x="2406576" y="1213504"/>
                  <a:pt x="1983484" y="1115871"/>
                  <a:pt x="1727039" y="1200329"/>
                </a:cubicBezTo>
                <a:cubicBezTo>
                  <a:pt x="1470594" y="1284787"/>
                  <a:pt x="1193372" y="1189880"/>
                  <a:pt x="1051644" y="1200329"/>
                </a:cubicBezTo>
                <a:cubicBezTo>
                  <a:pt x="909917" y="1210778"/>
                  <a:pt x="379813" y="1118451"/>
                  <a:pt x="200059" y="1200329"/>
                </a:cubicBezTo>
                <a:cubicBezTo>
                  <a:pt x="88405" y="1208459"/>
                  <a:pt x="-26311" y="1090864"/>
                  <a:pt x="0" y="1000270"/>
                </a:cubicBezTo>
                <a:cubicBezTo>
                  <a:pt x="-25653" y="902135"/>
                  <a:pt x="11028" y="718922"/>
                  <a:pt x="0" y="600165"/>
                </a:cubicBezTo>
                <a:cubicBezTo>
                  <a:pt x="-11028" y="481408"/>
                  <a:pt x="39179" y="355938"/>
                  <a:pt x="0" y="200059"/>
                </a:cubicBezTo>
                <a:close/>
              </a:path>
              <a:path w="9209620" h="1200329" stroke="0" extrusionOk="0">
                <a:moveTo>
                  <a:pt x="0" y="200059"/>
                </a:moveTo>
                <a:cubicBezTo>
                  <a:pt x="-24420" y="82355"/>
                  <a:pt x="110345" y="15816"/>
                  <a:pt x="200059" y="0"/>
                </a:cubicBezTo>
                <a:cubicBezTo>
                  <a:pt x="516279" y="-22106"/>
                  <a:pt x="556262" y="11471"/>
                  <a:pt x="875454" y="0"/>
                </a:cubicBezTo>
                <a:cubicBezTo>
                  <a:pt x="1194647" y="-11471"/>
                  <a:pt x="1258814" y="58995"/>
                  <a:pt x="1550849" y="0"/>
                </a:cubicBezTo>
                <a:cubicBezTo>
                  <a:pt x="1842884" y="-58995"/>
                  <a:pt x="2052540" y="16155"/>
                  <a:pt x="2226244" y="0"/>
                </a:cubicBezTo>
                <a:cubicBezTo>
                  <a:pt x="2399948" y="-16155"/>
                  <a:pt x="2615918" y="81601"/>
                  <a:pt x="2989735" y="0"/>
                </a:cubicBezTo>
                <a:cubicBezTo>
                  <a:pt x="3363552" y="-81601"/>
                  <a:pt x="3252869" y="31874"/>
                  <a:pt x="3400845" y="0"/>
                </a:cubicBezTo>
                <a:cubicBezTo>
                  <a:pt x="3548821" y="-31874"/>
                  <a:pt x="3728141" y="49926"/>
                  <a:pt x="3988145" y="0"/>
                </a:cubicBezTo>
                <a:cubicBezTo>
                  <a:pt x="4248149" y="-49926"/>
                  <a:pt x="4271961" y="42020"/>
                  <a:pt x="4487350" y="0"/>
                </a:cubicBezTo>
                <a:cubicBezTo>
                  <a:pt x="4702739" y="-42020"/>
                  <a:pt x="4775169" y="48113"/>
                  <a:pt x="4898460" y="0"/>
                </a:cubicBezTo>
                <a:cubicBezTo>
                  <a:pt x="5021751" y="-48113"/>
                  <a:pt x="5345751" y="30100"/>
                  <a:pt x="5573855" y="0"/>
                </a:cubicBezTo>
                <a:cubicBezTo>
                  <a:pt x="5801960" y="-30100"/>
                  <a:pt x="5818654" y="19604"/>
                  <a:pt x="5896870" y="0"/>
                </a:cubicBezTo>
                <a:cubicBezTo>
                  <a:pt x="5975086" y="-19604"/>
                  <a:pt x="6070636" y="11833"/>
                  <a:pt x="6219885" y="0"/>
                </a:cubicBezTo>
                <a:cubicBezTo>
                  <a:pt x="6369134" y="-11833"/>
                  <a:pt x="6742820" y="11285"/>
                  <a:pt x="6895281" y="0"/>
                </a:cubicBezTo>
                <a:cubicBezTo>
                  <a:pt x="7047742" y="-11285"/>
                  <a:pt x="7150937" y="15407"/>
                  <a:pt x="7306391" y="0"/>
                </a:cubicBezTo>
                <a:cubicBezTo>
                  <a:pt x="7461845" y="-15407"/>
                  <a:pt x="7514359" y="22572"/>
                  <a:pt x="7717501" y="0"/>
                </a:cubicBezTo>
                <a:cubicBezTo>
                  <a:pt x="7920643" y="-22572"/>
                  <a:pt x="8195194" y="27736"/>
                  <a:pt x="8480991" y="0"/>
                </a:cubicBezTo>
                <a:cubicBezTo>
                  <a:pt x="8766788" y="-27736"/>
                  <a:pt x="8885768" y="35878"/>
                  <a:pt x="9009561" y="0"/>
                </a:cubicBezTo>
                <a:cubicBezTo>
                  <a:pt x="9129211" y="18815"/>
                  <a:pt x="9200807" y="83486"/>
                  <a:pt x="9209620" y="200059"/>
                </a:cubicBezTo>
                <a:cubicBezTo>
                  <a:pt x="9215782" y="293092"/>
                  <a:pt x="9172653" y="466732"/>
                  <a:pt x="9209620" y="592162"/>
                </a:cubicBezTo>
                <a:cubicBezTo>
                  <a:pt x="9246587" y="717592"/>
                  <a:pt x="9200140" y="819238"/>
                  <a:pt x="9209620" y="1000270"/>
                </a:cubicBezTo>
                <a:cubicBezTo>
                  <a:pt x="9213791" y="1093334"/>
                  <a:pt x="9114542" y="1196849"/>
                  <a:pt x="9009561" y="1200329"/>
                </a:cubicBezTo>
                <a:cubicBezTo>
                  <a:pt x="8786913" y="1219681"/>
                  <a:pt x="8471857" y="1159324"/>
                  <a:pt x="8334166" y="1200329"/>
                </a:cubicBezTo>
                <a:cubicBezTo>
                  <a:pt x="8196476" y="1241334"/>
                  <a:pt x="7930895" y="1163286"/>
                  <a:pt x="7746866" y="1200329"/>
                </a:cubicBezTo>
                <a:cubicBezTo>
                  <a:pt x="7562837" y="1237372"/>
                  <a:pt x="7529371" y="1163094"/>
                  <a:pt x="7423851" y="1200329"/>
                </a:cubicBezTo>
                <a:cubicBezTo>
                  <a:pt x="7318331" y="1237564"/>
                  <a:pt x="7216059" y="1185150"/>
                  <a:pt x="7012741" y="1200329"/>
                </a:cubicBezTo>
                <a:cubicBezTo>
                  <a:pt x="6809423" y="1215508"/>
                  <a:pt x="6764979" y="1171687"/>
                  <a:pt x="6689725" y="1200329"/>
                </a:cubicBezTo>
                <a:cubicBezTo>
                  <a:pt x="6614471" y="1228971"/>
                  <a:pt x="6422144" y="1162415"/>
                  <a:pt x="6278615" y="1200329"/>
                </a:cubicBezTo>
                <a:cubicBezTo>
                  <a:pt x="6135086" y="1238243"/>
                  <a:pt x="5773973" y="1194981"/>
                  <a:pt x="5603220" y="1200329"/>
                </a:cubicBezTo>
                <a:cubicBezTo>
                  <a:pt x="5432468" y="1205677"/>
                  <a:pt x="5355596" y="1155563"/>
                  <a:pt x="5192110" y="1200329"/>
                </a:cubicBezTo>
                <a:cubicBezTo>
                  <a:pt x="5028624" y="1245095"/>
                  <a:pt x="4853737" y="1155421"/>
                  <a:pt x="4604810" y="1200329"/>
                </a:cubicBezTo>
                <a:cubicBezTo>
                  <a:pt x="4355883" y="1245237"/>
                  <a:pt x="4213392" y="1165119"/>
                  <a:pt x="4105605" y="1200329"/>
                </a:cubicBezTo>
                <a:cubicBezTo>
                  <a:pt x="3997818" y="1235539"/>
                  <a:pt x="3815901" y="1169304"/>
                  <a:pt x="3694495" y="1200329"/>
                </a:cubicBezTo>
                <a:cubicBezTo>
                  <a:pt x="3573089" y="1231354"/>
                  <a:pt x="3231374" y="1181070"/>
                  <a:pt x="2931005" y="1200329"/>
                </a:cubicBezTo>
                <a:cubicBezTo>
                  <a:pt x="2630636" y="1219588"/>
                  <a:pt x="2658320" y="1194258"/>
                  <a:pt x="2519895" y="1200329"/>
                </a:cubicBezTo>
                <a:cubicBezTo>
                  <a:pt x="2381470" y="1206400"/>
                  <a:pt x="2112114" y="1185483"/>
                  <a:pt x="1844499" y="1200329"/>
                </a:cubicBezTo>
                <a:cubicBezTo>
                  <a:pt x="1576884" y="1215175"/>
                  <a:pt x="1518663" y="1194048"/>
                  <a:pt x="1433389" y="1200329"/>
                </a:cubicBezTo>
                <a:cubicBezTo>
                  <a:pt x="1348115" y="1206610"/>
                  <a:pt x="1118115" y="1192915"/>
                  <a:pt x="1022279" y="1200329"/>
                </a:cubicBezTo>
                <a:cubicBezTo>
                  <a:pt x="926443" y="1207743"/>
                  <a:pt x="554452" y="1119890"/>
                  <a:pt x="200059" y="1200329"/>
                </a:cubicBezTo>
                <a:cubicBezTo>
                  <a:pt x="92728" y="1230563"/>
                  <a:pt x="-150" y="1105883"/>
                  <a:pt x="0" y="1000270"/>
                </a:cubicBezTo>
                <a:cubicBezTo>
                  <a:pt x="-9709" y="811836"/>
                  <a:pt x="42046" y="780279"/>
                  <a:pt x="0" y="600165"/>
                </a:cubicBezTo>
                <a:cubicBezTo>
                  <a:pt x="-42046" y="420052"/>
                  <a:pt x="14677" y="366493"/>
                  <a:pt x="0" y="200059"/>
                </a:cubicBezTo>
                <a:close/>
              </a:path>
            </a:pathLst>
          </a:custGeom>
          <a:solidFill>
            <a:srgbClr val="FFC000">
              <a:lumMod val="20000"/>
              <a:lumOff val="80000"/>
            </a:srgbClr>
          </a:solidFill>
          <a:ln w="12700" cap="flat" cmpd="sng" algn="ctr">
            <a:solidFill>
              <a:srgbClr val="FFC000"/>
            </a:solidFill>
            <a:prstDash val="solid"/>
            <a:miter lim="800000"/>
            <a:extLst>
              <a:ext uri="{C807C97D-BFC1-408E-A445-0C87EB9F89A2}">
                <ask:lineSketchStyleProps xmlns:ask="http://schemas.microsoft.com/office/drawing/2018/sketchyshapes" sd="3444377824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微软雅黑"/>
              <a:cs typeface="Arial"/>
              <a:sym typeface="Arial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731824" y="214758"/>
            <a:ext cx="680720" cy="654984"/>
            <a:chOff x="599440" y="1433941"/>
            <a:chExt cx="680720" cy="654984"/>
          </a:xfrm>
        </p:grpSpPr>
        <p:sp>
          <p:nvSpPr>
            <p:cNvPr id="26" name="Isosceles Triangle 25"/>
            <p:cNvSpPr/>
            <p:nvPr/>
          </p:nvSpPr>
          <p:spPr>
            <a:xfrm>
              <a:off x="599440" y="1433941"/>
              <a:ext cx="680720" cy="604526"/>
            </a:xfrm>
            <a:prstGeom prst="triangle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725639" y="1504150"/>
              <a:ext cx="42832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2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6B91909C-3A4A-4331-9398-B9D1D8CA08E2}"/>
              </a:ext>
            </a:extLst>
          </p:cNvPr>
          <p:cNvSpPr txBox="1"/>
          <p:nvPr/>
        </p:nvSpPr>
        <p:spPr>
          <a:xfrm>
            <a:off x="1863750" y="210657"/>
            <a:ext cx="8900343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vi-VN" sz="2800" dirty="0"/>
              <a:t>Trong bức tranh sau, mỗi hình tròn đều có bán kính 7 cm. Bọ ngựa đang ở điểm A bò theo đường gấp khúc ABCD để đến chỗ vòi voi ở điểm D. Hỏi bọ ngựa phải bò bao nhiêu xăng-ti-mét?</a:t>
            </a:r>
            <a:endParaRPr lang="en-US" sz="2800" dirty="0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E62F23BA-48DF-473E-A2DE-A9B7132EAF5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63750" y="2238599"/>
            <a:ext cx="8483554" cy="3712035"/>
          </a:xfrm>
          <a:prstGeom prst="rect">
            <a:avLst/>
          </a:prstGeom>
        </p:spPr>
      </p:pic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F8DD0D37-C1FC-4E35-A01B-F5610E39C804}"/>
              </a:ext>
            </a:extLst>
          </p:cNvPr>
          <p:cNvCxnSpPr>
            <a:cxnSpLocks/>
          </p:cNvCxnSpPr>
          <p:nvPr/>
        </p:nvCxnSpPr>
        <p:spPr>
          <a:xfrm>
            <a:off x="5608734" y="643575"/>
            <a:ext cx="500888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BEA31FDD-48DE-4CED-BB06-DD8DCEE31A12}"/>
              </a:ext>
            </a:extLst>
          </p:cNvPr>
          <p:cNvCxnSpPr>
            <a:cxnSpLocks/>
          </p:cNvCxnSpPr>
          <p:nvPr/>
        </p:nvCxnSpPr>
        <p:spPr>
          <a:xfrm>
            <a:off x="5071336" y="1088195"/>
            <a:ext cx="5549337" cy="1066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A17D8603-252B-445D-BCBA-65BF1EF33F38}"/>
              </a:ext>
            </a:extLst>
          </p:cNvPr>
          <p:cNvCxnSpPr>
            <a:cxnSpLocks/>
          </p:cNvCxnSpPr>
          <p:nvPr/>
        </p:nvCxnSpPr>
        <p:spPr>
          <a:xfrm>
            <a:off x="1863750" y="1455373"/>
            <a:ext cx="111795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C7DF3FAD-77C4-4DEC-B2AD-7D0830F64930}"/>
              </a:ext>
            </a:extLst>
          </p:cNvPr>
          <p:cNvCxnSpPr>
            <a:cxnSpLocks/>
          </p:cNvCxnSpPr>
          <p:nvPr/>
        </p:nvCxnSpPr>
        <p:spPr>
          <a:xfrm>
            <a:off x="8433214" y="1455373"/>
            <a:ext cx="21844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52C441CD-0E36-4FDF-8E5C-FDA07F40550C}"/>
              </a:ext>
            </a:extLst>
          </p:cNvPr>
          <p:cNvCxnSpPr>
            <a:cxnSpLocks/>
          </p:cNvCxnSpPr>
          <p:nvPr/>
        </p:nvCxnSpPr>
        <p:spPr>
          <a:xfrm flipV="1">
            <a:off x="2028876" y="1965912"/>
            <a:ext cx="3854501" cy="1048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A17D8603-252B-445D-BCBA-65BF1EF33F38}"/>
              </a:ext>
            </a:extLst>
          </p:cNvPr>
          <p:cNvCxnSpPr>
            <a:cxnSpLocks/>
          </p:cNvCxnSpPr>
          <p:nvPr/>
        </p:nvCxnSpPr>
        <p:spPr>
          <a:xfrm>
            <a:off x="2028876" y="1098856"/>
            <a:ext cx="39384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2133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62F23BA-48DF-473E-A2DE-A9B7132EAF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370" y="177788"/>
            <a:ext cx="5860883" cy="279742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951684" y="420667"/>
            <a:ext cx="630653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u="sng" dirty="0" err="1"/>
              <a:t>Cách</a:t>
            </a:r>
            <a:r>
              <a:rPr lang="en-US" sz="3000" u="sng" dirty="0"/>
              <a:t> 1:</a:t>
            </a:r>
          </a:p>
          <a:p>
            <a:pPr algn="ctr"/>
            <a:r>
              <a:rPr lang="en-US" sz="3000" dirty="0" err="1"/>
              <a:t>Bài</a:t>
            </a:r>
            <a:r>
              <a:rPr lang="en-US" sz="3000" dirty="0"/>
              <a:t> </a:t>
            </a:r>
            <a:r>
              <a:rPr lang="en-US" sz="3000" dirty="0" err="1"/>
              <a:t>giải</a:t>
            </a:r>
            <a:endParaRPr lang="en-US" sz="3000" dirty="0"/>
          </a:p>
          <a:p>
            <a:pPr algn="ctr"/>
            <a:r>
              <a:rPr lang="en-US" sz="3000" dirty="0" err="1"/>
              <a:t>Bọ</a:t>
            </a:r>
            <a:r>
              <a:rPr lang="en-US" sz="3000" dirty="0"/>
              <a:t> </a:t>
            </a:r>
            <a:r>
              <a:rPr lang="en-US" sz="3000" dirty="0" err="1"/>
              <a:t>ngựa</a:t>
            </a:r>
            <a:r>
              <a:rPr lang="en-US" sz="3000" dirty="0"/>
              <a:t> </a:t>
            </a:r>
            <a:r>
              <a:rPr lang="en-US" sz="3000" dirty="0" err="1"/>
              <a:t>phải</a:t>
            </a:r>
            <a:r>
              <a:rPr lang="en-US" sz="3000" dirty="0"/>
              <a:t> </a:t>
            </a:r>
            <a:r>
              <a:rPr lang="en-US" sz="3000" dirty="0" err="1"/>
              <a:t>bò</a:t>
            </a:r>
            <a:r>
              <a:rPr lang="en-US" sz="3000" dirty="0"/>
              <a:t> </a:t>
            </a:r>
            <a:r>
              <a:rPr lang="en-US" sz="3000" dirty="0" err="1"/>
              <a:t>số</a:t>
            </a:r>
            <a:r>
              <a:rPr lang="en-US" sz="3000" dirty="0"/>
              <a:t> </a:t>
            </a:r>
            <a:r>
              <a:rPr lang="en-US" sz="3000" dirty="0" err="1"/>
              <a:t>xăng-ti-mét</a:t>
            </a:r>
            <a:r>
              <a:rPr lang="en-US" sz="3000" dirty="0"/>
              <a:t> </a:t>
            </a:r>
            <a:r>
              <a:rPr lang="en-US" sz="3000" dirty="0" err="1"/>
              <a:t>là</a:t>
            </a:r>
            <a:r>
              <a:rPr lang="en-US" sz="3000" dirty="0"/>
              <a:t>:</a:t>
            </a:r>
          </a:p>
          <a:p>
            <a:pPr algn="ctr"/>
            <a:r>
              <a:rPr lang="en-US" sz="3000" dirty="0"/>
              <a:t>7+14+14+7=42 (cm)</a:t>
            </a:r>
          </a:p>
          <a:p>
            <a:pPr algn="ctr"/>
            <a:r>
              <a:rPr lang="en-US" sz="3000" dirty="0" err="1"/>
              <a:t>Đáp</a:t>
            </a:r>
            <a:r>
              <a:rPr lang="en-US" sz="3000" dirty="0"/>
              <a:t> </a:t>
            </a:r>
            <a:r>
              <a:rPr lang="en-US" sz="3000" dirty="0" err="1"/>
              <a:t>số</a:t>
            </a:r>
            <a:r>
              <a:rPr lang="en-US" sz="3000" dirty="0"/>
              <a:t>: 42cm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735595" y="3269901"/>
            <a:ext cx="630653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u="sng" dirty="0" err="1"/>
              <a:t>Cách</a:t>
            </a:r>
            <a:r>
              <a:rPr lang="en-US" sz="3000" u="sng" dirty="0"/>
              <a:t> 2:</a:t>
            </a:r>
          </a:p>
          <a:p>
            <a:pPr algn="ctr"/>
            <a:r>
              <a:rPr lang="en-US" sz="3000" dirty="0" err="1"/>
              <a:t>Bài</a:t>
            </a:r>
            <a:r>
              <a:rPr lang="en-US" sz="3000" dirty="0"/>
              <a:t> </a:t>
            </a:r>
            <a:r>
              <a:rPr lang="en-US" sz="3000" dirty="0" err="1"/>
              <a:t>giải</a:t>
            </a:r>
            <a:endParaRPr lang="en-US" sz="3000" dirty="0"/>
          </a:p>
          <a:p>
            <a:pPr algn="ctr"/>
            <a:r>
              <a:rPr lang="en-US" sz="3000" dirty="0" err="1"/>
              <a:t>Bọ</a:t>
            </a:r>
            <a:r>
              <a:rPr lang="en-US" sz="3000" dirty="0"/>
              <a:t> </a:t>
            </a:r>
            <a:r>
              <a:rPr lang="en-US" sz="3000" dirty="0" err="1"/>
              <a:t>ngựa</a:t>
            </a:r>
            <a:r>
              <a:rPr lang="en-US" sz="3000" dirty="0"/>
              <a:t> </a:t>
            </a:r>
            <a:r>
              <a:rPr lang="en-US" sz="3000" dirty="0" err="1"/>
              <a:t>phải</a:t>
            </a:r>
            <a:r>
              <a:rPr lang="en-US" sz="3000" dirty="0"/>
              <a:t> </a:t>
            </a:r>
            <a:r>
              <a:rPr lang="en-US" sz="3000" dirty="0" err="1"/>
              <a:t>bò</a:t>
            </a:r>
            <a:r>
              <a:rPr lang="en-US" sz="3000" dirty="0"/>
              <a:t> </a:t>
            </a:r>
            <a:r>
              <a:rPr lang="en-US" sz="3000" dirty="0" err="1"/>
              <a:t>số</a:t>
            </a:r>
            <a:r>
              <a:rPr lang="en-US" sz="3000" dirty="0"/>
              <a:t> </a:t>
            </a:r>
            <a:r>
              <a:rPr lang="en-US" sz="3000" dirty="0" err="1"/>
              <a:t>xăng-ti-mét</a:t>
            </a:r>
            <a:r>
              <a:rPr lang="en-US" sz="3000" dirty="0"/>
              <a:t> </a:t>
            </a:r>
            <a:r>
              <a:rPr lang="en-US" sz="3000" dirty="0" err="1"/>
              <a:t>là</a:t>
            </a:r>
            <a:r>
              <a:rPr lang="en-US" sz="3000" dirty="0"/>
              <a:t>:</a:t>
            </a:r>
          </a:p>
          <a:p>
            <a:pPr algn="ctr"/>
            <a:r>
              <a:rPr lang="en-US" sz="3000" dirty="0"/>
              <a:t>7 x 6 = 42 (cm)</a:t>
            </a:r>
          </a:p>
          <a:p>
            <a:pPr algn="ctr"/>
            <a:r>
              <a:rPr lang="en-US" sz="3000" dirty="0" err="1"/>
              <a:t>Đáp</a:t>
            </a:r>
            <a:r>
              <a:rPr lang="en-US" sz="3000" dirty="0"/>
              <a:t> </a:t>
            </a:r>
            <a:r>
              <a:rPr lang="en-US" sz="3000" dirty="0" err="1"/>
              <a:t>số</a:t>
            </a:r>
            <a:r>
              <a:rPr lang="en-US" sz="3000" dirty="0"/>
              <a:t>: 42cm</a:t>
            </a:r>
          </a:p>
        </p:txBody>
      </p:sp>
    </p:spTree>
    <p:extLst>
      <p:ext uri="{BB962C8B-B14F-4D97-AF65-F5344CB8AC3E}">
        <p14:creationId xmlns:p14="http://schemas.microsoft.com/office/powerpoint/2010/main" val="2426915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3300" y="-766543"/>
            <a:ext cx="4838700" cy="326545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5728" y="-495762"/>
            <a:ext cx="1938346" cy="171088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763214" y="5924549"/>
            <a:ext cx="1968394" cy="1737403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4208804" y="1024980"/>
            <a:ext cx="350769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E95232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Em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E95232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E95232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cần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E95232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E95232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nhớ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E95232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1044855" y="2896098"/>
            <a:ext cx="872778" cy="742025"/>
            <a:chOff x="4738314" y="1422898"/>
            <a:chExt cx="872778" cy="742025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 rotWithShape="1">
            <a:blip r:embed="rId6"/>
            <a:srcRect l="7988" t="19941" r="20413" b="19272"/>
            <a:stretch/>
          </p:blipFill>
          <p:spPr>
            <a:xfrm>
              <a:off x="4738314" y="1422898"/>
              <a:ext cx="872778" cy="742025"/>
            </a:xfrm>
            <a:prstGeom prst="rect">
              <a:avLst/>
            </a:prstGeom>
          </p:spPr>
        </p:pic>
        <p:sp>
          <p:nvSpPr>
            <p:cNvPr id="18" name="Rectangle 17"/>
            <p:cNvSpPr/>
            <p:nvPr/>
          </p:nvSpPr>
          <p:spPr>
            <a:xfrm>
              <a:off x="5047316" y="1433887"/>
              <a:ext cx="36260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solidFill>
                      <a:srgbClr val="FF0000"/>
                    </a:solidFill>
                  </a:ln>
                  <a:solidFill>
                    <a:srgbClr val="EC4F2F"/>
                  </a:solidFill>
                  <a:effectLst/>
                  <a:uLnTx/>
                  <a:uFillTx/>
                  <a:latin typeface="Coiny" panose="02000903060500060000" pitchFamily="2" charset="0"/>
                  <a:ea typeface="微软雅黑"/>
                  <a:cs typeface="+mn-cs"/>
                </a:rPr>
                <a:t>1</a:t>
              </a:r>
              <a:endParaRPr kumimoji="0" lang="en-US" sz="900" b="0" i="0" u="none" strike="noStrike" kern="1200" cap="none" spc="0" normalizeH="0" baseline="0" noProof="0" dirty="0">
                <a:ln>
                  <a:solidFill>
                    <a:srgbClr val="FF0000"/>
                  </a:solidFill>
                </a:ln>
                <a:solidFill>
                  <a:srgbClr val="EC4F2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066748" y="4012073"/>
            <a:ext cx="872778" cy="742025"/>
            <a:chOff x="4760207" y="2538873"/>
            <a:chExt cx="872778" cy="742025"/>
          </a:xfrm>
        </p:grpSpPr>
        <p:pic>
          <p:nvPicPr>
            <p:cNvPr id="20" name="Picture 19"/>
            <p:cNvPicPr>
              <a:picLocks noChangeAspect="1"/>
            </p:cNvPicPr>
            <p:nvPr/>
          </p:nvPicPr>
          <p:blipFill rotWithShape="1">
            <a:blip r:embed="rId6"/>
            <a:srcRect l="7988" t="19941" r="20413" b="19272"/>
            <a:stretch/>
          </p:blipFill>
          <p:spPr>
            <a:xfrm>
              <a:off x="4760207" y="2538873"/>
              <a:ext cx="872778" cy="742025"/>
            </a:xfrm>
            <a:prstGeom prst="rect">
              <a:avLst/>
            </a:prstGeom>
          </p:spPr>
        </p:pic>
        <p:sp>
          <p:nvSpPr>
            <p:cNvPr id="21" name="Rectangle 20"/>
            <p:cNvSpPr/>
            <p:nvPr/>
          </p:nvSpPr>
          <p:spPr>
            <a:xfrm>
              <a:off x="5069209" y="2549862"/>
              <a:ext cx="42351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solidFill>
                      <a:srgbClr val="FF0000"/>
                    </a:solidFill>
                  </a:ln>
                  <a:solidFill>
                    <a:srgbClr val="EC4F2F"/>
                  </a:solidFill>
                  <a:effectLst/>
                  <a:uLnTx/>
                  <a:uFillTx/>
                  <a:latin typeface="Coiny" panose="02000903060500060000" pitchFamily="2" charset="0"/>
                  <a:ea typeface="微软雅黑"/>
                  <a:cs typeface="+mn-cs"/>
                </a:rPr>
                <a:t>2</a:t>
              </a:r>
              <a:endParaRPr kumimoji="0" lang="en-US" sz="900" b="0" i="0" u="none" strike="noStrike" kern="1200" cap="none" spc="0" normalizeH="0" baseline="0" noProof="0" dirty="0">
                <a:ln>
                  <a:solidFill>
                    <a:srgbClr val="FF0000"/>
                  </a:solidFill>
                </a:ln>
                <a:solidFill>
                  <a:srgbClr val="EC4F2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066748" y="5182524"/>
            <a:ext cx="872778" cy="742025"/>
            <a:chOff x="4760804" y="4104498"/>
            <a:chExt cx="872778" cy="742025"/>
          </a:xfrm>
        </p:grpSpPr>
        <p:pic>
          <p:nvPicPr>
            <p:cNvPr id="23" name="Picture 22"/>
            <p:cNvPicPr>
              <a:picLocks noChangeAspect="1"/>
            </p:cNvPicPr>
            <p:nvPr/>
          </p:nvPicPr>
          <p:blipFill rotWithShape="1">
            <a:blip r:embed="rId6"/>
            <a:srcRect l="7988" t="19941" r="20413" b="19272"/>
            <a:stretch/>
          </p:blipFill>
          <p:spPr>
            <a:xfrm>
              <a:off x="4760804" y="4104498"/>
              <a:ext cx="872778" cy="742025"/>
            </a:xfrm>
            <a:prstGeom prst="rect">
              <a:avLst/>
            </a:prstGeom>
          </p:spPr>
        </p:pic>
        <p:sp>
          <p:nvSpPr>
            <p:cNvPr id="24" name="Rectangle 23"/>
            <p:cNvSpPr/>
            <p:nvPr/>
          </p:nvSpPr>
          <p:spPr>
            <a:xfrm>
              <a:off x="5069806" y="4115487"/>
              <a:ext cx="42511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solidFill>
                      <a:srgbClr val="FF0000"/>
                    </a:solidFill>
                  </a:ln>
                  <a:solidFill>
                    <a:srgbClr val="EC4F2F"/>
                  </a:solidFill>
                  <a:effectLst/>
                  <a:uLnTx/>
                  <a:uFillTx/>
                  <a:latin typeface="Coiny" panose="02000903060500060000" pitchFamily="2" charset="0"/>
                  <a:ea typeface="微软雅黑"/>
                  <a:cs typeface="+mn-cs"/>
                </a:rPr>
                <a:t>3</a:t>
              </a:r>
              <a:endParaRPr kumimoji="0" lang="en-US" sz="900" b="0" i="0" u="none" strike="noStrike" kern="1200" cap="none" spc="0" normalizeH="0" baseline="0" noProof="0" dirty="0">
                <a:ln>
                  <a:solidFill>
                    <a:srgbClr val="FF0000"/>
                  </a:solidFill>
                </a:ln>
                <a:solidFill>
                  <a:srgbClr val="EC4F2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25" name="Rectangle 24"/>
          <p:cNvSpPr/>
          <p:nvPr/>
        </p:nvSpPr>
        <p:spPr>
          <a:xfrm>
            <a:off x="2201235" y="2907087"/>
            <a:ext cx="964366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Xác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định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số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đoạn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thẳng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của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mỗi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đường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gấp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khúc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2201235" y="3992283"/>
            <a:ext cx="61943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Xác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định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số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đo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mỗi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đoạn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thẳng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2201235" y="5077479"/>
            <a:ext cx="604652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Tính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độ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dài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đường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gấp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khúc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(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Tổng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độ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dài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các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đoạn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thẳng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0926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4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9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9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25" grpId="0"/>
          <p:bldP spid="26" grpId="0"/>
          <p:bldP spid="2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25" grpId="0"/>
          <p:bldP spid="26" grpId="0"/>
          <p:bldP spid="27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5728" y="-495762"/>
            <a:ext cx="1938346" cy="171088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763214" y="5924549"/>
            <a:ext cx="1968394" cy="1737403"/>
          </a:xfrm>
          <a:prstGeom prst="rect">
            <a:avLst/>
          </a:prstGeom>
        </p:spPr>
      </p:pic>
      <p:pic>
        <p:nvPicPr>
          <p:cNvPr id="34" name="图片 1">
            <a:extLst>
              <a:ext uri="{FF2B5EF4-FFF2-40B4-BE49-F238E27FC236}">
                <a16:creationId xmlns:a16="http://schemas.microsoft.com/office/drawing/2014/main" id="{5D8A7196-77FD-4E3F-A9B9-C4C5C5485E4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31063" y="359678"/>
            <a:ext cx="7199078" cy="5335269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D173CA2A-D7D5-4C37-8DB0-C7DC6C2970D9}"/>
              </a:ext>
            </a:extLst>
          </p:cNvPr>
          <p:cNvSpPr/>
          <p:nvPr/>
        </p:nvSpPr>
        <p:spPr>
          <a:xfrm>
            <a:off x="3821649" y="2824081"/>
            <a:ext cx="5218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E95232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Về</a:t>
            </a:r>
            <a:r>
              <a:rPr kumimoji="0" lang="en-US" sz="4800" b="1" i="0" u="none" strike="noStrike" kern="1200" cap="none" spc="0" normalizeH="0" noProof="0" dirty="0">
                <a:ln>
                  <a:noFill/>
                </a:ln>
                <a:solidFill>
                  <a:srgbClr val="E95232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800" b="1" i="0" u="none" strike="noStrike" kern="1200" cap="none" spc="0" normalizeH="0" noProof="0" dirty="0" err="1">
                <a:ln>
                  <a:noFill/>
                </a:ln>
                <a:solidFill>
                  <a:srgbClr val="E95232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nhà</a:t>
            </a:r>
            <a:r>
              <a:rPr kumimoji="0" lang="en-US" sz="4800" b="1" i="0" u="none" strike="noStrike" kern="1200" cap="none" spc="0" normalizeH="0" noProof="0" dirty="0">
                <a:ln>
                  <a:noFill/>
                </a:ln>
                <a:solidFill>
                  <a:srgbClr val="E95232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: </a:t>
            </a:r>
            <a:r>
              <a:rPr kumimoji="0" lang="en-US" sz="4800" b="1" i="0" u="none" strike="noStrike" kern="1200" cap="none" spc="0" normalizeH="0" noProof="0" dirty="0" err="1">
                <a:ln>
                  <a:noFill/>
                </a:ln>
                <a:solidFill>
                  <a:srgbClr val="E95232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Tập</a:t>
            </a:r>
            <a:r>
              <a:rPr kumimoji="0" lang="en-US" sz="4800" b="1" i="0" u="none" strike="noStrike" kern="1200" cap="none" spc="0" normalizeH="0" noProof="0" dirty="0">
                <a:ln>
                  <a:noFill/>
                </a:ln>
                <a:solidFill>
                  <a:srgbClr val="E95232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800" b="1" i="0" u="none" strike="noStrike" kern="1200" cap="none" spc="0" normalizeH="0" noProof="0" dirty="0" err="1">
                <a:ln>
                  <a:noFill/>
                </a:ln>
                <a:solidFill>
                  <a:srgbClr val="E95232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vẽ</a:t>
            </a:r>
            <a:r>
              <a:rPr kumimoji="0" lang="en-US" sz="4800" b="1" i="0" u="none" strike="noStrike" kern="1200" cap="none" spc="0" normalizeH="0" noProof="0" dirty="0">
                <a:ln>
                  <a:noFill/>
                </a:ln>
                <a:solidFill>
                  <a:srgbClr val="E95232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800" b="1" i="0" u="none" strike="noStrike" kern="1200" cap="none" spc="0" normalizeH="0" noProof="0" dirty="0" err="1">
                <a:ln>
                  <a:noFill/>
                </a:ln>
                <a:solidFill>
                  <a:srgbClr val="E95232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hình</a:t>
            </a:r>
            <a:r>
              <a:rPr kumimoji="0" lang="en-US" sz="4800" b="1" i="0" u="none" strike="noStrike" kern="1200" cap="none" spc="0" normalizeH="0" noProof="0" dirty="0">
                <a:ln>
                  <a:noFill/>
                </a:ln>
                <a:solidFill>
                  <a:srgbClr val="E95232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800" b="1" i="0" u="none" strike="noStrike" kern="1200" cap="none" spc="0" normalizeH="0" noProof="0" dirty="0" err="1">
                <a:ln>
                  <a:noFill/>
                </a:ln>
                <a:solidFill>
                  <a:srgbClr val="E95232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tròn</a:t>
            </a:r>
            <a:r>
              <a:rPr kumimoji="0" lang="en-US" sz="4800" b="1" i="0" u="none" strike="noStrike" kern="1200" cap="none" spc="0" normalizeH="0" noProof="0" dirty="0">
                <a:ln>
                  <a:noFill/>
                </a:ln>
                <a:solidFill>
                  <a:srgbClr val="E95232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800" b="1" i="0" u="none" strike="noStrike" kern="1200" cap="none" spc="0" normalizeH="0" noProof="0" dirty="0" err="1">
                <a:ln>
                  <a:noFill/>
                </a:ln>
                <a:solidFill>
                  <a:srgbClr val="E95232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bằng</a:t>
            </a:r>
            <a:r>
              <a:rPr kumimoji="0" lang="en-US" sz="4800" b="1" i="0" u="none" strike="noStrike" kern="1200" cap="none" spc="0" normalizeH="0" noProof="0" dirty="0">
                <a:ln>
                  <a:noFill/>
                </a:ln>
                <a:solidFill>
                  <a:srgbClr val="E95232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com pa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E95232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9990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4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9000">
                                          <p:cBhvr additive="base">
                                            <p:cTn id="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9000">
                                          <p:cBhvr additive="base">
                                            <p:cTn id="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457" y="1"/>
            <a:ext cx="10263116" cy="6755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3256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20" y="53333"/>
            <a:ext cx="12060961" cy="675133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8743" y="1956688"/>
            <a:ext cx="6474513" cy="2944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631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78689" y="0"/>
            <a:ext cx="760071" cy="101636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5728" y="-495762"/>
            <a:ext cx="1938346" cy="171088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848292" y="5904086"/>
            <a:ext cx="1627956" cy="1436915"/>
          </a:xfrm>
          <a:prstGeom prst="rect">
            <a:avLst/>
          </a:prstGeom>
        </p:spPr>
      </p:pic>
      <p:pic>
        <p:nvPicPr>
          <p:cNvPr id="35" name="图片 4">
            <a:extLst>
              <a:ext uri="{FF2B5EF4-FFF2-40B4-BE49-F238E27FC236}">
                <a16:creationId xmlns:a16="http://schemas.microsoft.com/office/drawing/2014/main" id="{E42B0CDD-DDE3-4F0D-9600-AD7141A1BCD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501375" y="6211484"/>
            <a:ext cx="566191" cy="523555"/>
          </a:xfrm>
          <a:prstGeom prst="rect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397A7953-4FAD-4708-81D2-6B4C97CC0807}"/>
              </a:ext>
            </a:extLst>
          </p:cNvPr>
          <p:cNvSpPr/>
          <p:nvPr/>
        </p:nvSpPr>
        <p:spPr>
          <a:xfrm>
            <a:off x="495634" y="1702674"/>
            <a:ext cx="2814320" cy="2814320"/>
          </a:xfrm>
          <a:prstGeom prst="ellips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97D285F-3A92-491F-9DF8-AB346C4A7A88}"/>
              </a:ext>
            </a:extLst>
          </p:cNvPr>
          <p:cNvCxnSpPr/>
          <p:nvPr/>
        </p:nvCxnSpPr>
        <p:spPr>
          <a:xfrm>
            <a:off x="495634" y="3213110"/>
            <a:ext cx="2814320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4E57148-1634-445C-9E4E-7A1B40942DC4}"/>
              </a:ext>
            </a:extLst>
          </p:cNvPr>
          <p:cNvCxnSpPr/>
          <p:nvPr/>
        </p:nvCxnSpPr>
        <p:spPr>
          <a:xfrm flipH="1">
            <a:off x="1902794" y="2208246"/>
            <a:ext cx="1071212" cy="99501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3041D30-0E27-437B-85A7-8AFD433ABDA1}"/>
              </a:ext>
            </a:extLst>
          </p:cNvPr>
          <p:cNvSpPr txBox="1"/>
          <p:nvPr/>
        </p:nvSpPr>
        <p:spPr>
          <a:xfrm>
            <a:off x="109104" y="2951500"/>
            <a:ext cx="55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A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F13C1E0-8A21-457B-ADBA-EA94BBA85010}"/>
              </a:ext>
            </a:extLst>
          </p:cNvPr>
          <p:cNvSpPr txBox="1"/>
          <p:nvPr/>
        </p:nvSpPr>
        <p:spPr>
          <a:xfrm>
            <a:off x="1447474" y="2700060"/>
            <a:ext cx="55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O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DAD0840-1CBD-4A30-B1F7-77799F534411}"/>
              </a:ext>
            </a:extLst>
          </p:cNvPr>
          <p:cNvSpPr txBox="1"/>
          <p:nvPr/>
        </p:nvSpPr>
        <p:spPr>
          <a:xfrm>
            <a:off x="3388360" y="2951500"/>
            <a:ext cx="55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B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5FE2B64-C366-4E2E-B42D-7EA3093E90D5}"/>
              </a:ext>
            </a:extLst>
          </p:cNvPr>
          <p:cNvSpPr txBox="1"/>
          <p:nvPr/>
        </p:nvSpPr>
        <p:spPr>
          <a:xfrm>
            <a:off x="3030554" y="1882504"/>
            <a:ext cx="55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M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099E30E-657F-4B84-AB52-1CCBDE514D69}"/>
              </a:ext>
            </a:extLst>
          </p:cNvPr>
          <p:cNvSpPr/>
          <p:nvPr/>
        </p:nvSpPr>
        <p:spPr>
          <a:xfrm>
            <a:off x="3938954" y="1882504"/>
            <a:ext cx="8041892" cy="215833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800" dirty="0" err="1"/>
              <a:t>Hình</a:t>
            </a:r>
            <a:r>
              <a:rPr lang="en-US" sz="2800" dirty="0"/>
              <a:t> </a:t>
            </a:r>
            <a:r>
              <a:rPr lang="en-US" sz="2800" dirty="0" err="1"/>
              <a:t>tròn</a:t>
            </a:r>
            <a:r>
              <a:rPr lang="en-US" sz="2800" dirty="0"/>
              <a:t> </a:t>
            </a:r>
            <a:r>
              <a:rPr lang="en-US" sz="2800" dirty="0" err="1"/>
              <a:t>tâm</a:t>
            </a:r>
            <a:r>
              <a:rPr lang="en-US" sz="2800" dirty="0"/>
              <a:t> O,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800" dirty="0" err="1"/>
              <a:t>Tâm</a:t>
            </a:r>
            <a:r>
              <a:rPr lang="en-US" sz="2800" dirty="0"/>
              <a:t> O </a:t>
            </a:r>
            <a:r>
              <a:rPr lang="en-US" sz="2800" dirty="0" err="1"/>
              <a:t>là</a:t>
            </a:r>
            <a:r>
              <a:rPr lang="en-US" sz="2800" dirty="0"/>
              <a:t> </a:t>
            </a:r>
            <a:r>
              <a:rPr lang="en-US" sz="2800" dirty="0" err="1"/>
              <a:t>trung</a:t>
            </a:r>
            <a:r>
              <a:rPr lang="en-US" sz="2800" dirty="0"/>
              <a:t> </a:t>
            </a:r>
            <a:r>
              <a:rPr lang="en-US" sz="2800" dirty="0" err="1"/>
              <a:t>điểm</a:t>
            </a:r>
            <a:r>
              <a:rPr lang="en-US" sz="2800" dirty="0"/>
              <a:t> </a:t>
            </a:r>
            <a:r>
              <a:rPr lang="en-US" sz="2800" dirty="0" err="1"/>
              <a:t>của</a:t>
            </a:r>
            <a:r>
              <a:rPr lang="en-US" sz="2800" dirty="0"/>
              <a:t> </a:t>
            </a:r>
            <a:r>
              <a:rPr lang="en-US" sz="2800" dirty="0" err="1"/>
              <a:t>đường</a:t>
            </a:r>
            <a:r>
              <a:rPr lang="en-US" sz="2800" dirty="0"/>
              <a:t> </a:t>
            </a:r>
            <a:r>
              <a:rPr lang="en-US" sz="2800" dirty="0" err="1"/>
              <a:t>kính</a:t>
            </a:r>
            <a:r>
              <a:rPr lang="en-US" sz="2800" dirty="0"/>
              <a:t> AB.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800" dirty="0" err="1"/>
              <a:t>Đường</a:t>
            </a:r>
            <a:r>
              <a:rPr lang="en-US" sz="2800" dirty="0"/>
              <a:t> </a:t>
            </a:r>
            <a:r>
              <a:rPr lang="en-US" sz="2800" dirty="0" err="1"/>
              <a:t>kính</a:t>
            </a:r>
            <a:r>
              <a:rPr lang="en-US" sz="2800" dirty="0"/>
              <a:t> </a:t>
            </a:r>
            <a:r>
              <a:rPr lang="en-US" sz="2800" dirty="0" err="1"/>
              <a:t>dài</a:t>
            </a:r>
            <a:r>
              <a:rPr lang="en-US" sz="2800" dirty="0"/>
              <a:t> </a:t>
            </a:r>
            <a:r>
              <a:rPr lang="en-US" sz="2800" dirty="0" err="1"/>
              <a:t>bằng</a:t>
            </a:r>
            <a:r>
              <a:rPr lang="en-US" sz="2800" dirty="0"/>
              <a:t> </a:t>
            </a:r>
            <a:r>
              <a:rPr lang="en-US" sz="2800" dirty="0" err="1"/>
              <a:t>hai</a:t>
            </a:r>
            <a:r>
              <a:rPr lang="en-US" sz="2800" dirty="0"/>
              <a:t> </a:t>
            </a:r>
            <a:r>
              <a:rPr lang="en-US" sz="2800" dirty="0" err="1"/>
              <a:t>lần</a:t>
            </a:r>
            <a:r>
              <a:rPr lang="en-US" sz="2800" dirty="0"/>
              <a:t> </a:t>
            </a:r>
            <a:r>
              <a:rPr lang="en-US" sz="2800" dirty="0" err="1"/>
              <a:t>bán</a:t>
            </a:r>
            <a:r>
              <a:rPr lang="en-US" sz="2800" dirty="0"/>
              <a:t> </a:t>
            </a:r>
            <a:r>
              <a:rPr lang="en-US" sz="2800" dirty="0" err="1"/>
              <a:t>kính</a:t>
            </a:r>
            <a:endParaRPr lang="en-US" sz="2800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4EB650C-E43F-4D1E-89F5-F128C4AE2143}"/>
              </a:ext>
            </a:extLst>
          </p:cNvPr>
          <p:cNvGrpSpPr/>
          <p:nvPr/>
        </p:nvGrpSpPr>
        <p:grpSpPr>
          <a:xfrm>
            <a:off x="2561982" y="4247049"/>
            <a:ext cx="5027603" cy="1690364"/>
            <a:chOff x="442151" y="5928996"/>
            <a:chExt cx="6762180" cy="1321224"/>
          </a:xfrm>
        </p:grpSpPr>
        <p:sp>
          <p:nvSpPr>
            <p:cNvPr id="21" name="Rectangle: Rounded Corners 43">
              <a:extLst>
                <a:ext uri="{FF2B5EF4-FFF2-40B4-BE49-F238E27FC236}">
                  <a16:creationId xmlns:a16="http://schemas.microsoft.com/office/drawing/2014/main" id="{21765A43-A6E8-41B4-A82D-65360173117F}"/>
                </a:ext>
              </a:extLst>
            </p:cNvPr>
            <p:cNvSpPr/>
            <p:nvPr/>
          </p:nvSpPr>
          <p:spPr>
            <a:xfrm>
              <a:off x="656507" y="5928996"/>
              <a:ext cx="6547824" cy="1321224"/>
            </a:xfrm>
            <a:custGeom>
              <a:avLst/>
              <a:gdLst>
                <a:gd name="connsiteX0" fmla="*/ 0 w 6547824"/>
                <a:gd name="connsiteY0" fmla="*/ 220208 h 1321224"/>
                <a:gd name="connsiteX1" fmla="*/ 220208 w 6547824"/>
                <a:gd name="connsiteY1" fmla="*/ 0 h 1321224"/>
                <a:gd name="connsiteX2" fmla="*/ 712120 w 6547824"/>
                <a:gd name="connsiteY2" fmla="*/ 0 h 1321224"/>
                <a:gd name="connsiteX3" fmla="*/ 1204032 w 6547824"/>
                <a:gd name="connsiteY3" fmla="*/ 0 h 1321224"/>
                <a:gd name="connsiteX4" fmla="*/ 1803925 w 6547824"/>
                <a:gd name="connsiteY4" fmla="*/ 0 h 1321224"/>
                <a:gd name="connsiteX5" fmla="*/ 2403817 w 6547824"/>
                <a:gd name="connsiteY5" fmla="*/ 0 h 1321224"/>
                <a:gd name="connsiteX6" fmla="*/ 3039704 w 6547824"/>
                <a:gd name="connsiteY6" fmla="*/ 0 h 1321224"/>
                <a:gd name="connsiteX7" fmla="*/ 3819564 w 6547824"/>
                <a:gd name="connsiteY7" fmla="*/ 0 h 1321224"/>
                <a:gd name="connsiteX8" fmla="*/ 3819564 w 6547824"/>
                <a:gd name="connsiteY8" fmla="*/ 0 h 1321224"/>
                <a:gd name="connsiteX9" fmla="*/ 4397955 w 6547824"/>
                <a:gd name="connsiteY9" fmla="*/ 0 h 1321224"/>
                <a:gd name="connsiteX10" fmla="*/ 4894498 w 6547824"/>
                <a:gd name="connsiteY10" fmla="*/ 0 h 1321224"/>
                <a:gd name="connsiteX11" fmla="*/ 5456520 w 6547824"/>
                <a:gd name="connsiteY11" fmla="*/ 0 h 1321224"/>
                <a:gd name="connsiteX12" fmla="*/ 5865935 w 6547824"/>
                <a:gd name="connsiteY12" fmla="*/ 0 h 1321224"/>
                <a:gd name="connsiteX13" fmla="*/ 6327616 w 6547824"/>
                <a:gd name="connsiteY13" fmla="*/ 0 h 1321224"/>
                <a:gd name="connsiteX14" fmla="*/ 6547824 w 6547824"/>
                <a:gd name="connsiteY14" fmla="*/ 220208 h 1321224"/>
                <a:gd name="connsiteX15" fmla="*/ 6547824 w 6547824"/>
                <a:gd name="connsiteY15" fmla="*/ 220204 h 1321224"/>
                <a:gd name="connsiteX16" fmla="*/ 6871831 w 6547824"/>
                <a:gd name="connsiteY16" fmla="*/ 333526 h 1321224"/>
                <a:gd name="connsiteX17" fmla="*/ 7170915 w 6547824"/>
                <a:gd name="connsiteY17" fmla="*/ 438131 h 1321224"/>
                <a:gd name="connsiteX18" fmla="*/ 6859370 w 6547824"/>
                <a:gd name="connsiteY18" fmla="*/ 494321 h 1321224"/>
                <a:gd name="connsiteX19" fmla="*/ 6547824 w 6547824"/>
                <a:gd name="connsiteY19" fmla="*/ 550510 h 1321224"/>
                <a:gd name="connsiteX20" fmla="*/ 6547824 w 6547824"/>
                <a:gd name="connsiteY20" fmla="*/ 1101016 h 1321224"/>
                <a:gd name="connsiteX21" fmla="*/ 6327616 w 6547824"/>
                <a:gd name="connsiteY21" fmla="*/ 1321224 h 1321224"/>
                <a:gd name="connsiteX22" fmla="*/ 5918201 w 6547824"/>
                <a:gd name="connsiteY22" fmla="*/ 1321224 h 1321224"/>
                <a:gd name="connsiteX23" fmla="*/ 5456520 w 6547824"/>
                <a:gd name="connsiteY23" fmla="*/ 1321224 h 1321224"/>
                <a:gd name="connsiteX24" fmla="*/ 4943607 w 6547824"/>
                <a:gd name="connsiteY24" fmla="*/ 1321224 h 1321224"/>
                <a:gd name="connsiteX25" fmla="*/ 4447064 w 6547824"/>
                <a:gd name="connsiteY25" fmla="*/ 1321224 h 1321224"/>
                <a:gd name="connsiteX26" fmla="*/ 3819564 w 6547824"/>
                <a:gd name="connsiteY26" fmla="*/ 1321224 h 1321224"/>
                <a:gd name="connsiteX27" fmla="*/ 3819564 w 6547824"/>
                <a:gd name="connsiteY27" fmla="*/ 1321224 h 1321224"/>
                <a:gd name="connsiteX28" fmla="*/ 3147684 w 6547824"/>
                <a:gd name="connsiteY28" fmla="*/ 1321224 h 1321224"/>
                <a:gd name="connsiteX29" fmla="*/ 2547792 w 6547824"/>
                <a:gd name="connsiteY29" fmla="*/ 1321224 h 1321224"/>
                <a:gd name="connsiteX30" fmla="*/ 1947899 w 6547824"/>
                <a:gd name="connsiteY30" fmla="*/ 1321224 h 1321224"/>
                <a:gd name="connsiteX31" fmla="*/ 1455987 w 6547824"/>
                <a:gd name="connsiteY31" fmla="*/ 1321224 h 1321224"/>
                <a:gd name="connsiteX32" fmla="*/ 928081 w 6547824"/>
                <a:gd name="connsiteY32" fmla="*/ 1321224 h 1321224"/>
                <a:gd name="connsiteX33" fmla="*/ 220208 w 6547824"/>
                <a:gd name="connsiteY33" fmla="*/ 1321224 h 1321224"/>
                <a:gd name="connsiteX34" fmla="*/ 0 w 6547824"/>
                <a:gd name="connsiteY34" fmla="*/ 1101016 h 1321224"/>
                <a:gd name="connsiteX35" fmla="*/ 0 w 6547824"/>
                <a:gd name="connsiteY35" fmla="*/ 550510 h 1321224"/>
                <a:gd name="connsiteX36" fmla="*/ 0 w 6547824"/>
                <a:gd name="connsiteY36" fmla="*/ 220204 h 1321224"/>
                <a:gd name="connsiteX37" fmla="*/ 0 w 6547824"/>
                <a:gd name="connsiteY37" fmla="*/ 220204 h 1321224"/>
                <a:gd name="connsiteX38" fmla="*/ 0 w 6547824"/>
                <a:gd name="connsiteY38" fmla="*/ 220208 h 1321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547824" h="1321224" fill="none" extrusionOk="0">
                  <a:moveTo>
                    <a:pt x="0" y="220208"/>
                  </a:moveTo>
                  <a:cubicBezTo>
                    <a:pt x="-763" y="132712"/>
                    <a:pt x="119770" y="1555"/>
                    <a:pt x="220208" y="0"/>
                  </a:cubicBezTo>
                  <a:cubicBezTo>
                    <a:pt x="337498" y="-40868"/>
                    <a:pt x="593257" y="25034"/>
                    <a:pt x="712120" y="0"/>
                  </a:cubicBezTo>
                  <a:cubicBezTo>
                    <a:pt x="830983" y="-25034"/>
                    <a:pt x="1010232" y="40832"/>
                    <a:pt x="1204032" y="0"/>
                  </a:cubicBezTo>
                  <a:cubicBezTo>
                    <a:pt x="1397832" y="-40832"/>
                    <a:pt x="1520800" y="52172"/>
                    <a:pt x="1803925" y="0"/>
                  </a:cubicBezTo>
                  <a:cubicBezTo>
                    <a:pt x="2087050" y="-52172"/>
                    <a:pt x="2236901" y="53491"/>
                    <a:pt x="2403817" y="0"/>
                  </a:cubicBezTo>
                  <a:cubicBezTo>
                    <a:pt x="2570733" y="-53491"/>
                    <a:pt x="2804784" y="23250"/>
                    <a:pt x="3039704" y="0"/>
                  </a:cubicBezTo>
                  <a:cubicBezTo>
                    <a:pt x="3274624" y="-23250"/>
                    <a:pt x="3500659" y="32723"/>
                    <a:pt x="3819564" y="0"/>
                  </a:cubicBezTo>
                  <a:lnTo>
                    <a:pt x="3819564" y="0"/>
                  </a:lnTo>
                  <a:cubicBezTo>
                    <a:pt x="4036857" y="-49567"/>
                    <a:pt x="4278094" y="2919"/>
                    <a:pt x="4397955" y="0"/>
                  </a:cubicBezTo>
                  <a:cubicBezTo>
                    <a:pt x="4517816" y="-2919"/>
                    <a:pt x="4682401" y="43832"/>
                    <a:pt x="4894498" y="0"/>
                  </a:cubicBezTo>
                  <a:cubicBezTo>
                    <a:pt x="5106595" y="-43832"/>
                    <a:pt x="5256191" y="5382"/>
                    <a:pt x="5456520" y="0"/>
                  </a:cubicBezTo>
                  <a:cubicBezTo>
                    <a:pt x="5659929" y="-11857"/>
                    <a:pt x="5729081" y="10076"/>
                    <a:pt x="5865935" y="0"/>
                  </a:cubicBezTo>
                  <a:cubicBezTo>
                    <a:pt x="6002789" y="-10076"/>
                    <a:pt x="6204329" y="39658"/>
                    <a:pt x="6327616" y="0"/>
                  </a:cubicBezTo>
                  <a:cubicBezTo>
                    <a:pt x="6446124" y="-7900"/>
                    <a:pt x="6579604" y="103761"/>
                    <a:pt x="6547824" y="220208"/>
                  </a:cubicBezTo>
                  <a:lnTo>
                    <a:pt x="6547824" y="220204"/>
                  </a:lnTo>
                  <a:cubicBezTo>
                    <a:pt x="6685179" y="253125"/>
                    <a:pt x="6733942" y="295482"/>
                    <a:pt x="6871831" y="333526"/>
                  </a:cubicBezTo>
                  <a:cubicBezTo>
                    <a:pt x="7009720" y="371570"/>
                    <a:pt x="7043310" y="397810"/>
                    <a:pt x="7170915" y="438131"/>
                  </a:cubicBezTo>
                  <a:cubicBezTo>
                    <a:pt x="7080988" y="476904"/>
                    <a:pt x="6934012" y="460551"/>
                    <a:pt x="6859370" y="494321"/>
                  </a:cubicBezTo>
                  <a:cubicBezTo>
                    <a:pt x="6784728" y="528091"/>
                    <a:pt x="6694702" y="513040"/>
                    <a:pt x="6547824" y="550510"/>
                  </a:cubicBezTo>
                  <a:cubicBezTo>
                    <a:pt x="6606373" y="730930"/>
                    <a:pt x="6527590" y="951968"/>
                    <a:pt x="6547824" y="1101016"/>
                  </a:cubicBezTo>
                  <a:cubicBezTo>
                    <a:pt x="6554307" y="1202877"/>
                    <a:pt x="6459237" y="1333288"/>
                    <a:pt x="6327616" y="1321224"/>
                  </a:cubicBezTo>
                  <a:cubicBezTo>
                    <a:pt x="6208985" y="1357044"/>
                    <a:pt x="6111134" y="1286725"/>
                    <a:pt x="5918201" y="1321224"/>
                  </a:cubicBezTo>
                  <a:cubicBezTo>
                    <a:pt x="5725268" y="1355723"/>
                    <a:pt x="5554320" y="1309456"/>
                    <a:pt x="5456520" y="1321224"/>
                  </a:cubicBezTo>
                  <a:cubicBezTo>
                    <a:pt x="5351512" y="1329472"/>
                    <a:pt x="5196428" y="1318925"/>
                    <a:pt x="4943607" y="1321224"/>
                  </a:cubicBezTo>
                  <a:cubicBezTo>
                    <a:pt x="4690786" y="1323523"/>
                    <a:pt x="4565747" y="1309252"/>
                    <a:pt x="4447064" y="1321224"/>
                  </a:cubicBezTo>
                  <a:cubicBezTo>
                    <a:pt x="4328381" y="1333196"/>
                    <a:pt x="4126072" y="1259920"/>
                    <a:pt x="3819564" y="1321224"/>
                  </a:cubicBezTo>
                  <a:lnTo>
                    <a:pt x="3819564" y="1321224"/>
                  </a:lnTo>
                  <a:cubicBezTo>
                    <a:pt x="3522504" y="1365727"/>
                    <a:pt x="3310491" y="1304545"/>
                    <a:pt x="3147684" y="1321224"/>
                  </a:cubicBezTo>
                  <a:cubicBezTo>
                    <a:pt x="2984877" y="1337903"/>
                    <a:pt x="2696652" y="1282143"/>
                    <a:pt x="2547792" y="1321224"/>
                  </a:cubicBezTo>
                  <a:cubicBezTo>
                    <a:pt x="2398932" y="1360305"/>
                    <a:pt x="2157681" y="1307214"/>
                    <a:pt x="1947899" y="1321224"/>
                  </a:cubicBezTo>
                  <a:cubicBezTo>
                    <a:pt x="1738117" y="1335234"/>
                    <a:pt x="1613303" y="1281671"/>
                    <a:pt x="1455987" y="1321224"/>
                  </a:cubicBezTo>
                  <a:cubicBezTo>
                    <a:pt x="1298671" y="1360777"/>
                    <a:pt x="1170342" y="1294959"/>
                    <a:pt x="928081" y="1321224"/>
                  </a:cubicBezTo>
                  <a:cubicBezTo>
                    <a:pt x="685820" y="1347489"/>
                    <a:pt x="484372" y="1284934"/>
                    <a:pt x="220208" y="1321224"/>
                  </a:cubicBezTo>
                  <a:cubicBezTo>
                    <a:pt x="94232" y="1314267"/>
                    <a:pt x="4131" y="1228791"/>
                    <a:pt x="0" y="1101016"/>
                  </a:cubicBezTo>
                  <a:cubicBezTo>
                    <a:pt x="-407" y="957636"/>
                    <a:pt x="55896" y="684754"/>
                    <a:pt x="0" y="550510"/>
                  </a:cubicBezTo>
                  <a:cubicBezTo>
                    <a:pt x="-18994" y="470266"/>
                    <a:pt x="14068" y="361453"/>
                    <a:pt x="0" y="220204"/>
                  </a:cubicBezTo>
                  <a:lnTo>
                    <a:pt x="0" y="220204"/>
                  </a:lnTo>
                  <a:lnTo>
                    <a:pt x="0" y="220208"/>
                  </a:lnTo>
                  <a:close/>
                </a:path>
                <a:path w="6547824" h="1321224" stroke="0" extrusionOk="0">
                  <a:moveTo>
                    <a:pt x="0" y="220208"/>
                  </a:moveTo>
                  <a:cubicBezTo>
                    <a:pt x="-18458" y="93137"/>
                    <a:pt x="113888" y="11646"/>
                    <a:pt x="220208" y="0"/>
                  </a:cubicBezTo>
                  <a:cubicBezTo>
                    <a:pt x="412254" y="-63092"/>
                    <a:pt x="640004" y="68339"/>
                    <a:pt x="856094" y="0"/>
                  </a:cubicBezTo>
                  <a:cubicBezTo>
                    <a:pt x="1072184" y="-68339"/>
                    <a:pt x="1264795" y="11669"/>
                    <a:pt x="1491980" y="0"/>
                  </a:cubicBezTo>
                  <a:cubicBezTo>
                    <a:pt x="1719165" y="-11669"/>
                    <a:pt x="1915798" y="10560"/>
                    <a:pt x="2127867" y="0"/>
                  </a:cubicBezTo>
                  <a:cubicBezTo>
                    <a:pt x="2339936" y="-10560"/>
                    <a:pt x="2508058" y="62665"/>
                    <a:pt x="2799746" y="0"/>
                  </a:cubicBezTo>
                  <a:cubicBezTo>
                    <a:pt x="3091434" y="-62665"/>
                    <a:pt x="3613384" y="2530"/>
                    <a:pt x="3819564" y="0"/>
                  </a:cubicBezTo>
                  <a:lnTo>
                    <a:pt x="3819564" y="0"/>
                  </a:lnTo>
                  <a:cubicBezTo>
                    <a:pt x="4057250" y="-49132"/>
                    <a:pt x="4195076" y="8383"/>
                    <a:pt x="4365216" y="0"/>
                  </a:cubicBezTo>
                  <a:cubicBezTo>
                    <a:pt x="4535356" y="-8383"/>
                    <a:pt x="4690313" y="46971"/>
                    <a:pt x="4878129" y="0"/>
                  </a:cubicBezTo>
                  <a:cubicBezTo>
                    <a:pt x="5065945" y="-46971"/>
                    <a:pt x="5321886" y="28985"/>
                    <a:pt x="5456520" y="0"/>
                  </a:cubicBezTo>
                  <a:cubicBezTo>
                    <a:pt x="5639494" y="-4018"/>
                    <a:pt x="5748546" y="12489"/>
                    <a:pt x="5883357" y="0"/>
                  </a:cubicBezTo>
                  <a:cubicBezTo>
                    <a:pt x="6018168" y="-12489"/>
                    <a:pt x="6186444" y="7926"/>
                    <a:pt x="6327616" y="0"/>
                  </a:cubicBezTo>
                  <a:cubicBezTo>
                    <a:pt x="6467488" y="-30004"/>
                    <a:pt x="6570778" y="71832"/>
                    <a:pt x="6547824" y="220208"/>
                  </a:cubicBezTo>
                  <a:lnTo>
                    <a:pt x="6547824" y="220204"/>
                  </a:lnTo>
                  <a:cubicBezTo>
                    <a:pt x="6697744" y="264058"/>
                    <a:pt x="6716034" y="292021"/>
                    <a:pt x="6859370" y="329168"/>
                  </a:cubicBezTo>
                  <a:cubicBezTo>
                    <a:pt x="7002706" y="366315"/>
                    <a:pt x="7095891" y="422373"/>
                    <a:pt x="7170915" y="438131"/>
                  </a:cubicBezTo>
                  <a:cubicBezTo>
                    <a:pt x="7087887" y="459185"/>
                    <a:pt x="6940395" y="459581"/>
                    <a:pt x="6878062" y="490949"/>
                  </a:cubicBezTo>
                  <a:cubicBezTo>
                    <a:pt x="6815729" y="522317"/>
                    <a:pt x="6697904" y="487765"/>
                    <a:pt x="6547824" y="550510"/>
                  </a:cubicBezTo>
                  <a:cubicBezTo>
                    <a:pt x="6598252" y="773830"/>
                    <a:pt x="6543932" y="974558"/>
                    <a:pt x="6547824" y="1101016"/>
                  </a:cubicBezTo>
                  <a:cubicBezTo>
                    <a:pt x="6554689" y="1229689"/>
                    <a:pt x="6444077" y="1315017"/>
                    <a:pt x="6327616" y="1321224"/>
                  </a:cubicBezTo>
                  <a:cubicBezTo>
                    <a:pt x="6222206" y="1355104"/>
                    <a:pt x="6031110" y="1285653"/>
                    <a:pt x="5909490" y="1321224"/>
                  </a:cubicBezTo>
                  <a:cubicBezTo>
                    <a:pt x="5787870" y="1356795"/>
                    <a:pt x="5649610" y="1287334"/>
                    <a:pt x="5456520" y="1321224"/>
                  </a:cubicBezTo>
                  <a:cubicBezTo>
                    <a:pt x="5257149" y="1376287"/>
                    <a:pt x="5139042" y="1320849"/>
                    <a:pt x="4878129" y="1321224"/>
                  </a:cubicBezTo>
                  <a:cubicBezTo>
                    <a:pt x="4617216" y="1321599"/>
                    <a:pt x="4503633" y="1315694"/>
                    <a:pt x="4299738" y="1321224"/>
                  </a:cubicBezTo>
                  <a:cubicBezTo>
                    <a:pt x="4095843" y="1326754"/>
                    <a:pt x="3958757" y="1300651"/>
                    <a:pt x="3819564" y="1321224"/>
                  </a:cubicBezTo>
                  <a:lnTo>
                    <a:pt x="3819564" y="1321224"/>
                  </a:lnTo>
                  <a:cubicBezTo>
                    <a:pt x="3547927" y="1351607"/>
                    <a:pt x="3471697" y="1292733"/>
                    <a:pt x="3183678" y="1321224"/>
                  </a:cubicBezTo>
                  <a:cubicBezTo>
                    <a:pt x="2895659" y="1349715"/>
                    <a:pt x="2864631" y="1302382"/>
                    <a:pt x="2655772" y="1321224"/>
                  </a:cubicBezTo>
                  <a:cubicBezTo>
                    <a:pt x="2446913" y="1340066"/>
                    <a:pt x="2352096" y="1278156"/>
                    <a:pt x="2055880" y="1321224"/>
                  </a:cubicBezTo>
                  <a:cubicBezTo>
                    <a:pt x="1759664" y="1364292"/>
                    <a:pt x="1688389" y="1299863"/>
                    <a:pt x="1491980" y="1321224"/>
                  </a:cubicBezTo>
                  <a:cubicBezTo>
                    <a:pt x="1295571" y="1342585"/>
                    <a:pt x="1213545" y="1272836"/>
                    <a:pt x="964075" y="1321224"/>
                  </a:cubicBezTo>
                  <a:cubicBezTo>
                    <a:pt x="714605" y="1369612"/>
                    <a:pt x="379735" y="1244279"/>
                    <a:pt x="220208" y="1321224"/>
                  </a:cubicBezTo>
                  <a:cubicBezTo>
                    <a:pt x="94136" y="1312906"/>
                    <a:pt x="14359" y="1231529"/>
                    <a:pt x="0" y="1101016"/>
                  </a:cubicBezTo>
                  <a:cubicBezTo>
                    <a:pt x="-36014" y="946818"/>
                    <a:pt x="41086" y="747514"/>
                    <a:pt x="0" y="550510"/>
                  </a:cubicBezTo>
                  <a:cubicBezTo>
                    <a:pt x="-39393" y="402173"/>
                    <a:pt x="34557" y="299057"/>
                    <a:pt x="0" y="220204"/>
                  </a:cubicBezTo>
                  <a:lnTo>
                    <a:pt x="0" y="220204"/>
                  </a:lnTo>
                  <a:lnTo>
                    <a:pt x="0" y="220208"/>
                  </a:lnTo>
                  <a:close/>
                </a:path>
              </a:pathLst>
            </a:custGeom>
            <a:solidFill>
              <a:srgbClr val="FFC000">
                <a:lumMod val="20000"/>
                <a:lumOff val="80000"/>
              </a:srgbClr>
            </a:solidFill>
            <a:ln w="12700" cap="flat" cmpd="sng" algn="ctr">
              <a:solidFill>
                <a:srgbClr val="FFC000"/>
              </a:solidFill>
              <a:prstDash val="solid"/>
              <a:miter lim="800000"/>
              <a:extLst>
                <a:ext uri="{C807C97D-BFC1-408E-A445-0C87EB9F89A2}">
                  <ask:lineSketchStyleProps xmlns:ask="http://schemas.microsoft.com/office/drawing/2018/sketchyshapes" sd="3444377824">
                    <a:prstGeom prst="wedgeRoundRectCallout">
                      <a:avLst>
                        <a:gd name="adj1" fmla="val 59516"/>
                        <a:gd name="adj2" fmla="val -16839"/>
                        <a:gd name="adj3" fmla="val 16667"/>
                      </a:avLst>
                    </a:prstGeom>
                    <ask:type>
                      <ask:lineSketchScribble/>
                    </ask:type>
                  </ask:lineSketchStyleProps>
                </a:ext>
              </a:extLst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微软雅黑"/>
                <a:cs typeface="Arial"/>
                <a:sym typeface="Arial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9391FE3-02BA-4213-8D2F-0CAC3941CFA4}"/>
                </a:ext>
              </a:extLst>
            </p:cNvPr>
            <p:cNvSpPr/>
            <p:nvPr/>
          </p:nvSpPr>
          <p:spPr>
            <a:xfrm>
              <a:off x="442151" y="6050999"/>
              <a:ext cx="6577542" cy="1197704"/>
            </a:xfrm>
            <a:prstGeom prst="wedgeRoundRectCallout">
              <a:avLst>
                <a:gd name="adj1" fmla="val 59084"/>
                <a:gd name="adj2" fmla="val -12127"/>
                <a:gd name="adj3" fmla="val 16667"/>
              </a:avLst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vi-VN" sz="2800" dirty="0">
                  <a:solidFill>
                    <a:srgbClr val="FF0000"/>
                  </a:solidFill>
                  <a:effectLst/>
                  <a:latin typeface="+mj-lt"/>
                  <a:ea typeface="Times New Roman" panose="02020603050405020304" pitchFamily="18" charset="0"/>
                </a:rPr>
                <a:t>Ngoài OM là bán kính, em</a:t>
              </a:r>
              <a:r>
                <a:rPr lang="vi-VN" sz="2800" strike="noStrike" dirty="0">
                  <a:solidFill>
                    <a:srgbClr val="FF0000"/>
                  </a:solidFill>
                  <a:effectLst/>
                  <a:latin typeface="+mj-lt"/>
                  <a:ea typeface="Times New Roman" panose="02020603050405020304" pitchFamily="18" charset="0"/>
                </a:rPr>
                <a:t> h</a:t>
              </a:r>
              <a:r>
                <a:rPr lang="en-US" sz="2800" strike="noStrike" dirty="0">
                  <a:solidFill>
                    <a:srgbClr val="FF0000"/>
                  </a:solidFill>
                  <a:effectLst/>
                  <a:latin typeface="+mj-lt"/>
                  <a:ea typeface="Times New Roman" panose="02020603050405020304" pitchFamily="18" charset="0"/>
                </a:rPr>
                <a:t>ã</a:t>
              </a:r>
              <a:r>
                <a:rPr lang="vi-VN" sz="2800" strike="noStrike" dirty="0">
                  <a:solidFill>
                    <a:srgbClr val="FF0000"/>
                  </a:solidFill>
                  <a:effectLst/>
                  <a:latin typeface="+mj-lt"/>
                  <a:ea typeface="Times New Roman" panose="02020603050405020304" pitchFamily="18" charset="0"/>
                </a:rPr>
                <a:t>y tìm những bán kính</a:t>
              </a:r>
              <a:r>
                <a:rPr lang="vi-VN" sz="2800" dirty="0">
                  <a:solidFill>
                    <a:srgbClr val="FF0000"/>
                  </a:solidFill>
                  <a:effectLst/>
                  <a:latin typeface="+mj-lt"/>
                  <a:ea typeface="Times New Roman" panose="02020603050405020304" pitchFamily="18" charset="0"/>
                </a:rPr>
                <a:t> </a:t>
              </a:r>
              <a:r>
                <a:rPr lang="vi-VN" sz="2800" strike="noStrike" dirty="0">
                  <a:solidFill>
                    <a:srgbClr val="FF0000"/>
                  </a:solidFill>
                  <a:effectLst/>
                  <a:latin typeface="+mj-lt"/>
                  <a:ea typeface="Times New Roman" panose="02020603050405020304" pitchFamily="18" charset="0"/>
                </a:rPr>
                <a:t>khác trong hình.”</a:t>
              </a:r>
              <a:endParaRPr kumimoji="0" lang="en-US" sz="28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微软雅黑"/>
                <a:cs typeface="+mn-cs"/>
              </a:endParaRPr>
            </a:p>
          </p:txBody>
        </p:sp>
      </p:grpSp>
      <p:pic>
        <p:nvPicPr>
          <p:cNvPr id="23" name="Picture 22">
            <a:extLst>
              <a:ext uri="{FF2B5EF4-FFF2-40B4-BE49-F238E27FC236}">
                <a16:creationId xmlns:a16="http://schemas.microsoft.com/office/drawing/2014/main" id="{FD66DBA9-A7D0-4571-897D-5EE8B0DBA1AF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8955" y="3779081"/>
            <a:ext cx="3455774" cy="345577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746299" y="2773688"/>
            <a:ext cx="505126" cy="619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/>
              <a:t>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233920" y="2268161"/>
            <a:ext cx="23423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>
                <a:latin typeface="+mj-lt"/>
                <a:cs typeface="Times New Roman" panose="02020603050405020304" pitchFamily="18" charset="0"/>
              </a:rPr>
              <a:t>bán</a:t>
            </a:r>
            <a:r>
              <a:rPr lang="en-US" sz="2800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+mj-lt"/>
                <a:cs typeface="Times New Roman" panose="02020603050405020304" pitchFamily="18" charset="0"/>
              </a:rPr>
              <a:t>kính</a:t>
            </a:r>
            <a:r>
              <a:rPr lang="en-US" sz="2800" dirty="0">
                <a:latin typeface="+mj-lt"/>
                <a:cs typeface="Times New Roman" panose="02020603050405020304" pitchFamily="18" charset="0"/>
              </a:rPr>
              <a:t> OM,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382634" y="2250468"/>
            <a:ext cx="26975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/>
              <a:t>đường</a:t>
            </a:r>
            <a:r>
              <a:rPr lang="en-US" sz="2800" dirty="0"/>
              <a:t> </a:t>
            </a:r>
            <a:r>
              <a:rPr lang="en-US" sz="2800" dirty="0" err="1"/>
              <a:t>kính</a:t>
            </a:r>
            <a:r>
              <a:rPr lang="en-US" sz="2800" dirty="0"/>
              <a:t> AB.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38400" y="901132"/>
            <a:ext cx="44310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a, </a:t>
            </a:r>
            <a:r>
              <a:rPr lang="en-US" sz="2800" b="1" dirty="0" err="1"/>
              <a:t>Giới</a:t>
            </a:r>
            <a:r>
              <a:rPr lang="en-US" sz="2800" b="1" dirty="0"/>
              <a:t> </a:t>
            </a:r>
            <a:r>
              <a:rPr lang="en-US" sz="2800" b="1" dirty="0" err="1"/>
              <a:t>thiệu</a:t>
            </a:r>
            <a:r>
              <a:rPr lang="en-US" sz="2800" b="1" dirty="0"/>
              <a:t> </a:t>
            </a:r>
            <a:r>
              <a:rPr lang="en-US" sz="2800" b="1" dirty="0" err="1"/>
              <a:t>về</a:t>
            </a:r>
            <a:r>
              <a:rPr lang="en-US" sz="2800" b="1" dirty="0"/>
              <a:t> </a:t>
            </a:r>
            <a:r>
              <a:rPr lang="en-US" sz="2800" b="1" dirty="0" err="1"/>
              <a:t>hình</a:t>
            </a:r>
            <a:r>
              <a:rPr lang="en-US" sz="2800" b="1" dirty="0"/>
              <a:t> </a:t>
            </a:r>
            <a:r>
              <a:rPr lang="en-US" sz="2800" b="1" dirty="0" err="1"/>
              <a:t>tròn</a:t>
            </a:r>
            <a:endParaRPr lang="en-US" sz="2800" b="1" dirty="0"/>
          </a:p>
        </p:txBody>
      </p:sp>
      <p:grpSp>
        <p:nvGrpSpPr>
          <p:cNvPr id="24" name="Group 23"/>
          <p:cNvGrpSpPr/>
          <p:nvPr/>
        </p:nvGrpSpPr>
        <p:grpSpPr>
          <a:xfrm>
            <a:off x="-159371" y="-125382"/>
            <a:ext cx="2721353" cy="1794632"/>
            <a:chOff x="1953208" y="67717"/>
            <a:chExt cx="2822539" cy="2198918"/>
          </a:xfrm>
        </p:grpSpPr>
        <p:pic>
          <p:nvPicPr>
            <p:cNvPr id="25" name="图片 2">
              <a:extLst>
                <a:ext uri="{FF2B5EF4-FFF2-40B4-BE49-F238E27FC236}">
                  <a16:creationId xmlns:a16="http://schemas.microsoft.com/office/drawing/2014/main" id="{CA2BE855-F9E0-4987-9F1F-4312E7789EB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046" t="19088" r="19945" b="18632"/>
            <a:stretch/>
          </p:blipFill>
          <p:spPr>
            <a:xfrm>
              <a:off x="1953208" y="67717"/>
              <a:ext cx="2822539" cy="2198918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/>
          </p:nvSpPr>
          <p:spPr>
            <a:xfrm>
              <a:off x="2825712" y="502121"/>
              <a:ext cx="1674157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EC4F2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Khám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EC4F2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EC4F2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phá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EC4F2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20306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17" grpId="0"/>
      <p:bldP spid="18" grpId="0"/>
      <p:bldP spid="19" grpId="0"/>
      <p:bldP spid="5" grpId="0" uiExpand="1" build="p" animBg="1"/>
      <p:bldP spid="8" grpId="0"/>
      <p:bldP spid="10" grpId="0"/>
      <p:bldP spid="11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5728" y="-495762"/>
            <a:ext cx="1938346" cy="171088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763214" y="5924549"/>
            <a:ext cx="1968394" cy="1737403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-139744" y="67290"/>
            <a:ext cx="38395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ea typeface="Cambria" panose="02040503050406030204" pitchFamily="18" charset="0"/>
              </a:rPr>
              <a:t>b, </a:t>
            </a:r>
            <a:r>
              <a:rPr lang="en-US" sz="2800" b="1" noProof="0" dirty="0" err="1">
                <a:solidFill>
                  <a:schemeClr val="tx1">
                    <a:lumMod val="95000"/>
                    <a:lumOff val="5000"/>
                  </a:schemeClr>
                </a:solidFill>
                <a:ea typeface="Cambria" panose="02040503050406030204" pitchFamily="18" charset="0"/>
              </a:rPr>
              <a:t>Vẽ</a:t>
            </a:r>
            <a:r>
              <a:rPr lang="en-US" sz="2800" b="1" noProof="0" dirty="0">
                <a:solidFill>
                  <a:schemeClr val="tx1">
                    <a:lumMod val="95000"/>
                    <a:lumOff val="5000"/>
                  </a:schemeClr>
                </a:solidFill>
                <a:ea typeface="Cambria" panose="02040503050406030204" pitchFamily="18" charset="0"/>
              </a:rPr>
              <a:t> </a:t>
            </a:r>
            <a:r>
              <a:rPr lang="en-US" sz="2800" b="1" noProof="0" dirty="0" err="1">
                <a:solidFill>
                  <a:schemeClr val="tx1">
                    <a:lumMod val="95000"/>
                    <a:lumOff val="5000"/>
                  </a:schemeClr>
                </a:solidFill>
                <a:ea typeface="Cambria" panose="02040503050406030204" pitchFamily="18" charset="0"/>
              </a:rPr>
              <a:t>hình</a:t>
            </a:r>
            <a:r>
              <a:rPr lang="en-US" sz="2800" b="1" noProof="0" dirty="0">
                <a:solidFill>
                  <a:schemeClr val="tx1">
                    <a:lumMod val="95000"/>
                    <a:lumOff val="5000"/>
                  </a:schemeClr>
                </a:solidFill>
                <a:ea typeface="Cambria" panose="02040503050406030204" pitchFamily="18" charset="0"/>
              </a:rPr>
              <a:t> </a:t>
            </a:r>
            <a:r>
              <a:rPr lang="en-US" sz="2800" b="1" noProof="0" dirty="0" err="1">
                <a:solidFill>
                  <a:schemeClr val="tx1">
                    <a:lumMod val="95000"/>
                    <a:lumOff val="5000"/>
                  </a:schemeClr>
                </a:solidFill>
                <a:ea typeface="Cambria" panose="02040503050406030204" pitchFamily="18" charset="0"/>
              </a:rPr>
              <a:t>tròn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ea typeface="微软雅黑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8955" y="3779081"/>
            <a:ext cx="3455774" cy="3455774"/>
          </a:xfrm>
          <a:prstGeom prst="rect">
            <a:avLst/>
          </a:prstGeom>
        </p:spPr>
      </p:pic>
      <p:cxnSp>
        <p:nvCxnSpPr>
          <p:cNvPr id="3" name="Straight Connector 2"/>
          <p:cNvCxnSpPr/>
          <p:nvPr/>
        </p:nvCxnSpPr>
        <p:spPr>
          <a:xfrm>
            <a:off x="2800732" y="5506968"/>
            <a:ext cx="393896" cy="41758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>
          <a:xfrm>
            <a:off x="3165231" y="5795889"/>
            <a:ext cx="787791" cy="558009"/>
          </a:xfrm>
          <a:prstGeom prst="ellipse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 flipH="1">
            <a:off x="2080757" y="5506968"/>
            <a:ext cx="7199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17437" y="5192538"/>
            <a:ext cx="17443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/>
              <a:t>Chân</a:t>
            </a:r>
            <a:r>
              <a:rPr lang="en-US" sz="2800" dirty="0"/>
              <a:t> </a:t>
            </a:r>
            <a:r>
              <a:rPr lang="en-US" sz="2800" dirty="0" err="1"/>
              <a:t>trục</a:t>
            </a:r>
            <a:endParaRPr lang="en-US" sz="2800" dirty="0"/>
          </a:p>
        </p:txBody>
      </p:sp>
      <p:sp>
        <p:nvSpPr>
          <p:cNvPr id="23" name="Oval 22"/>
          <p:cNvSpPr/>
          <p:nvPr/>
        </p:nvSpPr>
        <p:spPr>
          <a:xfrm>
            <a:off x="5244905" y="5622392"/>
            <a:ext cx="787791" cy="558009"/>
          </a:xfrm>
          <a:prstGeom prst="ellipse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4" name="Oval 23"/>
          <p:cNvSpPr/>
          <p:nvPr/>
        </p:nvSpPr>
        <p:spPr>
          <a:xfrm>
            <a:off x="3996180" y="1520671"/>
            <a:ext cx="998806" cy="712769"/>
          </a:xfrm>
          <a:prstGeom prst="ellipse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697415" y="1449952"/>
            <a:ext cx="15234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/>
              <a:t>Tay</a:t>
            </a:r>
            <a:r>
              <a:rPr lang="en-US" sz="2800" dirty="0"/>
              <a:t> </a:t>
            </a:r>
            <a:r>
              <a:rPr lang="en-US" sz="2800" dirty="0" err="1"/>
              <a:t>cầm</a:t>
            </a:r>
            <a:endParaRPr lang="en-US" sz="2800" dirty="0"/>
          </a:p>
        </p:txBody>
      </p:sp>
      <p:sp>
        <p:nvSpPr>
          <p:cNvPr id="26" name="TextBox 25"/>
          <p:cNvSpPr txBox="1"/>
          <p:nvPr/>
        </p:nvSpPr>
        <p:spPr>
          <a:xfrm>
            <a:off x="6157702" y="4807077"/>
            <a:ext cx="19046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/>
              <a:t>Chân</a:t>
            </a:r>
            <a:r>
              <a:rPr lang="en-US" sz="2800" dirty="0"/>
              <a:t> </a:t>
            </a:r>
            <a:r>
              <a:rPr lang="en-US" sz="2800" dirty="0" err="1"/>
              <a:t>xoay</a:t>
            </a:r>
            <a:endParaRPr lang="en-US" sz="2800" dirty="0"/>
          </a:p>
        </p:txBody>
      </p:sp>
      <p:cxnSp>
        <p:nvCxnSpPr>
          <p:cNvPr id="28" name="Straight Connector 27"/>
          <p:cNvCxnSpPr/>
          <p:nvPr/>
        </p:nvCxnSpPr>
        <p:spPr>
          <a:xfrm>
            <a:off x="6032696" y="5901396"/>
            <a:ext cx="647231" cy="23153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6651441" y="5303520"/>
            <a:ext cx="339120" cy="597876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4698609" y="1786597"/>
            <a:ext cx="89907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803142" y="702072"/>
            <a:ext cx="3148619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b="1" dirty="0"/>
              <a:t>* </a:t>
            </a:r>
            <a:r>
              <a:rPr lang="en-US" sz="2600" b="1" dirty="0" err="1"/>
              <a:t>Giới</a:t>
            </a:r>
            <a:r>
              <a:rPr lang="en-US" sz="2600" b="1" dirty="0"/>
              <a:t> </a:t>
            </a:r>
            <a:r>
              <a:rPr lang="en-US" sz="2600" b="1" dirty="0" err="1"/>
              <a:t>thiệu</a:t>
            </a:r>
            <a:r>
              <a:rPr lang="en-US" sz="2600" b="1" dirty="0"/>
              <a:t> </a:t>
            </a:r>
            <a:r>
              <a:rPr lang="en-US" sz="2600" b="1" dirty="0" err="1"/>
              <a:t>compa</a:t>
            </a:r>
            <a:endParaRPr lang="en-US" sz="2600" b="1" dirty="0"/>
          </a:p>
        </p:txBody>
      </p:sp>
      <p:pic>
        <p:nvPicPr>
          <p:cNvPr id="48" name="Picture 47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00" b="977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0358" y="1619633"/>
            <a:ext cx="3656765" cy="4635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996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3" grpId="0" animBg="1"/>
      <p:bldP spid="22" grpId="0"/>
      <p:bldP spid="23" grpId="0" animBg="1"/>
      <p:bldP spid="24" grpId="0" animBg="1"/>
      <p:bldP spid="25" grpId="0"/>
      <p:bldP spid="26" grpId="0"/>
      <p:bldP spid="4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172" y="201376"/>
            <a:ext cx="844235" cy="5352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9559" y="736600"/>
            <a:ext cx="1129744" cy="558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90519" y="1295400"/>
            <a:ext cx="1048563" cy="4064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5728" y="-495762"/>
            <a:ext cx="1938346" cy="171088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763214" y="5924549"/>
            <a:ext cx="1968394" cy="1737403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0" y="-193082"/>
            <a:ext cx="2822539" cy="2198918"/>
            <a:chOff x="1953208" y="67717"/>
            <a:chExt cx="2822539" cy="2198918"/>
          </a:xfrm>
        </p:grpSpPr>
        <p:pic>
          <p:nvPicPr>
            <p:cNvPr id="13" name="图片 2">
              <a:extLst>
                <a:ext uri="{FF2B5EF4-FFF2-40B4-BE49-F238E27FC236}">
                  <a16:creationId xmlns:a16="http://schemas.microsoft.com/office/drawing/2014/main" id="{CA2BE855-F9E0-4987-9F1F-4312E7789EB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046" t="19088" r="19945" b="18632"/>
            <a:stretch/>
          </p:blipFill>
          <p:spPr>
            <a:xfrm>
              <a:off x="1953208" y="67717"/>
              <a:ext cx="2822539" cy="2198918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2829211" y="682181"/>
              <a:ext cx="1674157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EC4F2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Khám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EC4F2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EC4F2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phá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EC4F2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46BA56ED-687D-4811-ADD1-41C174010C6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02660" y="2133375"/>
            <a:ext cx="9036422" cy="3706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067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1692" y="225083"/>
            <a:ext cx="89258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*</a:t>
            </a:r>
            <a:r>
              <a:rPr lang="en-US" sz="4000" b="1" dirty="0" err="1"/>
              <a:t>Vẽ</a:t>
            </a:r>
            <a:r>
              <a:rPr lang="en-US" sz="4000" b="1" dirty="0"/>
              <a:t> </a:t>
            </a:r>
            <a:r>
              <a:rPr lang="en-US" sz="4000" b="1" dirty="0" err="1"/>
              <a:t>đường</a:t>
            </a:r>
            <a:r>
              <a:rPr lang="en-US" sz="4000" b="1" dirty="0"/>
              <a:t> </a:t>
            </a:r>
            <a:r>
              <a:rPr lang="en-US" sz="4000" b="1" dirty="0" err="1"/>
              <a:t>tròn</a:t>
            </a:r>
            <a:r>
              <a:rPr lang="en-US" sz="4000" b="1" dirty="0"/>
              <a:t> </a:t>
            </a:r>
            <a:r>
              <a:rPr lang="en-US" sz="4000" b="1" dirty="0" err="1"/>
              <a:t>tâm</a:t>
            </a:r>
            <a:r>
              <a:rPr lang="en-US" sz="4000" b="1" dirty="0"/>
              <a:t> O </a:t>
            </a:r>
            <a:r>
              <a:rPr lang="en-US" sz="4000" b="1" dirty="0" err="1"/>
              <a:t>bán</a:t>
            </a:r>
            <a:r>
              <a:rPr lang="en-US" sz="4000" b="1" dirty="0"/>
              <a:t> </a:t>
            </a:r>
            <a:r>
              <a:rPr lang="en-US" sz="4000" b="1" dirty="0" err="1"/>
              <a:t>kính</a:t>
            </a:r>
            <a:r>
              <a:rPr lang="en-US" sz="4000" b="1" dirty="0"/>
              <a:t> 3cm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02676" y="932969"/>
            <a:ext cx="567014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/>
              <a:t>Bước</a:t>
            </a:r>
            <a:r>
              <a:rPr lang="en-US" sz="3600" dirty="0"/>
              <a:t> 1: </a:t>
            </a:r>
            <a:r>
              <a:rPr lang="en-US" sz="3600" dirty="0" err="1"/>
              <a:t>Xác</a:t>
            </a:r>
            <a:r>
              <a:rPr lang="en-US" sz="3600" dirty="0"/>
              <a:t> </a:t>
            </a:r>
            <a:r>
              <a:rPr lang="en-US" sz="3600" dirty="0" err="1"/>
              <a:t>định</a:t>
            </a:r>
            <a:r>
              <a:rPr lang="en-US" sz="3600" dirty="0"/>
              <a:t> </a:t>
            </a:r>
            <a:r>
              <a:rPr lang="en-US" sz="3600" dirty="0" err="1"/>
              <a:t>bán</a:t>
            </a:r>
            <a:r>
              <a:rPr lang="en-US" sz="3600" dirty="0"/>
              <a:t> </a:t>
            </a:r>
            <a:r>
              <a:rPr lang="en-US" sz="3600" dirty="0" err="1"/>
              <a:t>kính</a:t>
            </a:r>
            <a:endParaRPr lang="en-US" sz="3600" dirty="0"/>
          </a:p>
          <a:p>
            <a:r>
              <a:rPr lang="en-US" sz="3600" dirty="0" err="1"/>
              <a:t>Bước</a:t>
            </a:r>
            <a:r>
              <a:rPr lang="en-US" sz="3600" dirty="0"/>
              <a:t> 2: </a:t>
            </a:r>
            <a:r>
              <a:rPr lang="en-US" sz="3600" dirty="0" err="1"/>
              <a:t>Vẽ</a:t>
            </a:r>
            <a:r>
              <a:rPr lang="en-US" sz="3600" dirty="0"/>
              <a:t> </a:t>
            </a:r>
            <a:r>
              <a:rPr lang="en-US" sz="3600" dirty="0" err="1"/>
              <a:t>đường</a:t>
            </a:r>
            <a:r>
              <a:rPr lang="en-US" sz="3600" dirty="0"/>
              <a:t> </a:t>
            </a:r>
            <a:r>
              <a:rPr lang="en-US" sz="3600" dirty="0" err="1"/>
              <a:t>tròn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252642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1686" y="1209822"/>
            <a:ext cx="9623147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BƯỚC 1</a:t>
            </a:r>
          </a:p>
          <a:p>
            <a:pPr algn="ctr"/>
            <a:endParaRPr lang="en-US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XÁC ĐỊNH BÁN KÍNH </a:t>
            </a:r>
          </a:p>
        </p:txBody>
      </p:sp>
    </p:spTree>
    <p:extLst>
      <p:ext uri="{BB962C8B-B14F-4D97-AF65-F5344CB8AC3E}">
        <p14:creationId xmlns:p14="http://schemas.microsoft.com/office/powerpoint/2010/main" val="12007298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ách vẽ hình tròn 3cm bằng compa_Trim_Trim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483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85071" y="1209821"/>
            <a:ext cx="7758214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BƯỚC 2</a:t>
            </a:r>
            <a:r>
              <a:rPr lang="en-US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endParaRPr lang="en-US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VẼ ĐƯỜNG TRÒN</a:t>
            </a:r>
          </a:p>
        </p:txBody>
      </p:sp>
    </p:spTree>
    <p:extLst>
      <p:ext uri="{BB962C8B-B14F-4D97-AF65-F5344CB8AC3E}">
        <p14:creationId xmlns:p14="http://schemas.microsoft.com/office/powerpoint/2010/main" val="3839057519"/>
      </p:ext>
    </p:extLst>
  </p:cSld>
  <p:clrMapOvr>
    <a:masterClrMapping/>
  </p:clrMapOvr>
</p:sld>
</file>

<file path=ppt/theme/theme1.xml><?xml version="1.0" encoding="utf-8"?>
<a:theme xmlns:a="http://schemas.openxmlformats.org/drawingml/2006/main" name="包图主题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1208</TotalTime>
  <Words>396</Words>
  <Application>Microsoft Office PowerPoint</Application>
  <PresentationFormat>Widescreen</PresentationFormat>
  <Paragraphs>86</Paragraphs>
  <Slides>20</Slides>
  <Notes>12</Notes>
  <HiddenSlides>0</HiddenSlides>
  <MMClips>2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等线</vt:lpstr>
      <vt:lpstr>微软雅黑</vt:lpstr>
      <vt:lpstr>Arial</vt:lpstr>
      <vt:lpstr>Calibri</vt:lpstr>
      <vt:lpstr>Cambria</vt:lpstr>
      <vt:lpstr>Coiny</vt:lpstr>
      <vt:lpstr>Times New Roman</vt:lpstr>
      <vt:lpstr>包图主题2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Admin</cp:lastModifiedBy>
  <cp:revision>82</cp:revision>
  <dcterms:created xsi:type="dcterms:W3CDTF">2022-07-04T01:34:37Z</dcterms:created>
  <dcterms:modified xsi:type="dcterms:W3CDTF">2023-03-20T01:41:45Z</dcterms:modified>
</cp:coreProperties>
</file>