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4" r:id="rId3"/>
    <p:sldId id="259" r:id="rId4"/>
    <p:sldId id="265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F:\GIAO%20AN%20DIEN%20TU\BO%20GIAO%20AN%20THI%20GVDG%20HUYEN%2008-09\GADT%20CO%20OANH%20-%20TNXH%20-%20LOP%20HOC%20-%20THI%20GVDG%20HUYEN\Em%20yeu%20truong%20em%20-%20Nam%20cat.mp3" TargetMode="Externa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channel/UC4KJdxTA14SyBEAm7x2c09w?sub_confirmation=1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16" descr="3.jpg"/>
          <p:cNvPicPr>
            <a:picLocks noChangeAspect="1"/>
          </p:cNvPicPr>
          <p:nvPr/>
        </p:nvPicPr>
        <p:blipFill>
          <a:blip r:embed="rId3">
            <a:lum bright="18000"/>
          </a:blip>
          <a:srcRect/>
          <a:stretch>
            <a:fillRect/>
          </a:stretch>
        </p:blipFill>
        <p:spPr bwMode="auto">
          <a:xfrm>
            <a:off x="0" y="0"/>
            <a:ext cx="9144000" cy="5962651"/>
          </a:xfrm>
          <a:prstGeom prst="rect">
            <a:avLst/>
          </a:prstGeom>
          <a:noFill/>
          <a:ln w="63500">
            <a:solidFill>
              <a:srgbClr val="FFFFCC"/>
            </a:solidFill>
            <a:miter lim="800000"/>
            <a:headEnd/>
            <a:tailEnd/>
          </a:ln>
        </p:spPr>
      </p:pic>
      <p:sp>
        <p:nvSpPr>
          <p:cNvPr id="35843" name="WordArt 3"/>
          <p:cNvSpPr>
            <a:spLocks noChangeArrowheads="1" noChangeShapeType="1" noTextEdit="1"/>
          </p:cNvSpPr>
          <p:nvPr/>
        </p:nvSpPr>
        <p:spPr bwMode="auto">
          <a:xfrm>
            <a:off x="1676400" y="381000"/>
            <a:ext cx="57912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800" kern="10" dirty="0">
                <a:ln w="25400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000080"/>
                </a:solidFill>
                <a:effectLst>
                  <a:outerShdw dist="53882" dir="2700000" algn="ctr" rotWithShape="0">
                    <a:schemeClr val="bg2"/>
                  </a:outerShdw>
                </a:effectLst>
                <a:latin typeface="Times New Roman"/>
                <a:cs typeface="Times New Roman"/>
              </a:rPr>
              <a:t>BÀI GIẢNG </a:t>
            </a:r>
          </a:p>
        </p:txBody>
      </p:sp>
      <p:sp>
        <p:nvSpPr>
          <p:cNvPr id="35844" name="WordArt 4"/>
          <p:cNvSpPr>
            <a:spLocks noChangeArrowheads="1" noChangeShapeType="1" noTextEdit="1"/>
          </p:cNvSpPr>
          <p:nvPr/>
        </p:nvSpPr>
        <p:spPr bwMode="auto">
          <a:xfrm>
            <a:off x="0" y="1066800"/>
            <a:ext cx="8763000" cy="1676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smtClean="0">
                <a:ln w="2540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CC0000"/>
                </a:solidFill>
                <a:effectLst>
                  <a:outerShdw dist="53882" dir="2700000" algn="ctr" rotWithShape="0">
                    <a:srgbClr val="00000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TIẾNG VIỆT LỚP 1</a:t>
            </a:r>
            <a:r>
              <a:rPr lang="en-US" sz="3600" kern="10" dirty="0" smtClean="0">
                <a:ln w="2540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CC0000"/>
                </a:solidFill>
                <a:effectLst>
                  <a:outerShdw dist="53882" dir="2700000" algn="ctr" rotWithShape="0">
                    <a:srgbClr val="00000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endParaRPr lang="en-US" sz="3600" kern="10" dirty="0">
              <a:ln w="25400">
                <a:solidFill>
                  <a:srgbClr val="FFFF00"/>
                </a:solidFill>
                <a:round/>
                <a:headEnd/>
                <a:tailEnd/>
              </a:ln>
              <a:solidFill>
                <a:srgbClr val="CC0000"/>
              </a:solidFill>
              <a:effectLst>
                <a:outerShdw dist="53882" dir="2700000" algn="ctr" rotWithShape="0">
                  <a:srgbClr val="00000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35845" name="WordArt 5"/>
          <p:cNvSpPr>
            <a:spLocks noChangeArrowheads="1" noChangeShapeType="1" noTextEdit="1"/>
          </p:cNvSpPr>
          <p:nvPr/>
        </p:nvSpPr>
        <p:spPr bwMode="auto">
          <a:xfrm>
            <a:off x="2133602" y="3733800"/>
            <a:ext cx="4562475" cy="1162051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4000" kern="10" dirty="0">
                <a:ln w="19050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Năm học: </a:t>
            </a:r>
            <a:r>
              <a:rPr lang="vi-VN" sz="4000" kern="10" dirty="0" smtClean="0">
                <a:ln w="19050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20</a:t>
            </a:r>
            <a:r>
              <a:rPr lang="en-US" sz="4000" kern="10" dirty="0" smtClean="0">
                <a:ln w="19050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22</a:t>
            </a:r>
            <a:r>
              <a:rPr lang="vi-VN" sz="4000" kern="10" dirty="0" smtClean="0">
                <a:ln w="19050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vi-VN" sz="4000" kern="10" dirty="0">
                <a:ln w="19050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- </a:t>
            </a:r>
            <a:r>
              <a:rPr lang="vi-VN" sz="4000" kern="10" dirty="0" smtClean="0">
                <a:ln w="19050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20</a:t>
            </a:r>
            <a:r>
              <a:rPr lang="en-US" sz="4000" kern="10" dirty="0" smtClean="0">
                <a:ln w="19050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23</a:t>
            </a:r>
            <a:endParaRPr lang="en-US" sz="4000" kern="10" dirty="0">
              <a:ln w="19050">
                <a:solidFill>
                  <a:srgbClr val="00FFFF"/>
                </a:solidFill>
                <a:round/>
                <a:headEnd/>
                <a:tailEnd/>
              </a:ln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  <p:sp>
        <p:nvSpPr>
          <p:cNvPr id="35846" name="Text Box 6"/>
          <p:cNvSpPr txBox="1">
            <a:spLocks noChangeArrowheads="1"/>
          </p:cNvSpPr>
          <p:nvPr/>
        </p:nvSpPr>
        <p:spPr bwMode="auto">
          <a:xfrm>
            <a:off x="0" y="4876800"/>
            <a:ext cx="9144000" cy="1107996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/>
            <a:r>
              <a:rPr lang="en-US" altLang="vi-VN" sz="2400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altLang="vi-VN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400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altLang="vi-VN" sz="24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400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altLang="vi-VN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400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altLang="vi-VN" sz="24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altLang="vi-VN" sz="24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altLang="vi-VN" sz="24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altLang="vi-VN" sz="2400" b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hạm</a:t>
            </a:r>
            <a:r>
              <a:rPr lang="en-US" altLang="vi-VN" sz="24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400" b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altLang="vi-VN" sz="24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400" b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Huệ</a:t>
            </a:r>
            <a:r>
              <a:rPr lang="en-US" altLang="vi-VN" sz="24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ctr"/>
            <a:r>
              <a:rPr lang="en-US" altLang="vi-VN" sz="24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400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altLang="vi-VN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altLang="vi-VN" sz="24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altLang="vi-VN" sz="2400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iểu</a:t>
            </a:r>
            <a:r>
              <a:rPr lang="en-US" altLang="vi-VN" sz="24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400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vi-VN" sz="24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altLang="vi-VN" sz="24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altLang="vi-VN" sz="2400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ĩnh</a:t>
            </a:r>
            <a:r>
              <a:rPr lang="en-US" altLang="vi-VN" sz="24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altLang="vi-VN" sz="24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altLang="vi-VN" sz="2400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hong</a:t>
            </a:r>
            <a:r>
              <a:rPr lang="en-US" altLang="vi-VN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altLang="vi-VN" sz="2400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altLang="vi-VN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400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Phong</a:t>
            </a:r>
            <a:r>
              <a:rPr lang="en-US" altLang="vi-VN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vi-VN" sz="24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algn="ctr" eaLnBrk="0" hangingPunct="0">
              <a:spcBef>
                <a:spcPct val="50000"/>
              </a:spcBef>
            </a:pPr>
            <a:endParaRPr lang="en-US" altLang="vi-VN" sz="1200" dirty="0">
              <a:solidFill>
                <a:schemeClr val="tx1"/>
              </a:solidFill>
              <a:effectLst/>
              <a:latin typeface=".VnTime" pitchFamily="34" charset="0"/>
              <a:cs typeface="Arial" pitchFamily="34" charset="0"/>
            </a:endParaRPr>
          </a:p>
        </p:txBody>
      </p:sp>
      <p:pic>
        <p:nvPicPr>
          <p:cNvPr id="119815" name="Em yeu truong em - Nam cat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0" y="65532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48" name="Rectangle 8" descr="Newsprint"/>
          <p:cNvSpPr>
            <a:spLocks noChangeArrowheads="1"/>
          </p:cNvSpPr>
          <p:nvPr/>
        </p:nvSpPr>
        <p:spPr bwMode="auto">
          <a:xfrm>
            <a:off x="33338" y="6015039"/>
            <a:ext cx="9144000" cy="762000"/>
          </a:xfrm>
          <a:prstGeom prst="rect">
            <a:avLst/>
          </a:prstGeom>
          <a:blipFill dpi="0" rotWithShape="1">
            <a:blip r:embed="rId5"/>
            <a:srcRect/>
            <a:tile tx="0" ty="0" sx="100000" sy="100000" flip="none" algn="tl"/>
          </a:blip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vi-VN" altLang="vi-VN" sz="3400" b="1">
              <a:solidFill>
                <a:schemeClr val="accent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9817" name="Text Box 9"/>
          <p:cNvSpPr txBox="1">
            <a:spLocks noChangeArrowheads="1"/>
          </p:cNvSpPr>
          <p:nvPr/>
        </p:nvSpPr>
        <p:spPr bwMode="auto">
          <a:xfrm>
            <a:off x="-3276600" y="6172201"/>
            <a:ext cx="10972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vi-VN" sz="3600" b="1" dirty="0" err="1">
                <a:solidFill>
                  <a:srgbClr val="000066"/>
                </a:solidFill>
                <a:effectLst/>
              </a:rPr>
              <a:t>Kính</a:t>
            </a:r>
            <a:r>
              <a:rPr lang="en-US" altLang="vi-VN" sz="3600" b="1" dirty="0">
                <a:solidFill>
                  <a:srgbClr val="000066"/>
                </a:solidFill>
                <a:effectLst/>
              </a:rPr>
              <a:t> </a:t>
            </a:r>
            <a:r>
              <a:rPr lang="en-US" altLang="vi-VN" sz="3600" b="1" dirty="0" err="1">
                <a:solidFill>
                  <a:srgbClr val="000066"/>
                </a:solidFill>
                <a:effectLst/>
              </a:rPr>
              <a:t>chào</a:t>
            </a:r>
            <a:r>
              <a:rPr lang="en-US" altLang="vi-VN" sz="3600" b="1" dirty="0">
                <a:solidFill>
                  <a:srgbClr val="000066"/>
                </a:solidFill>
                <a:effectLst/>
              </a:rPr>
              <a:t> </a:t>
            </a:r>
            <a:r>
              <a:rPr lang="en-US" altLang="vi-VN" sz="3600" b="1" dirty="0" err="1">
                <a:solidFill>
                  <a:srgbClr val="000066"/>
                </a:solidFill>
                <a:effectLst/>
              </a:rPr>
              <a:t>các</a:t>
            </a:r>
            <a:r>
              <a:rPr lang="en-US" altLang="vi-VN" sz="3600" b="1" dirty="0">
                <a:solidFill>
                  <a:srgbClr val="000066"/>
                </a:solidFill>
                <a:effectLst/>
              </a:rPr>
              <a:t> </a:t>
            </a:r>
            <a:r>
              <a:rPr lang="en-US" altLang="vi-VN" sz="3600" b="1" dirty="0" err="1" smtClean="0">
                <a:solidFill>
                  <a:srgbClr val="000066"/>
                </a:solidFill>
                <a:effectLst/>
              </a:rPr>
              <a:t>thầy</a:t>
            </a:r>
            <a:r>
              <a:rPr lang="en-US" altLang="vi-VN" sz="3600" b="1" dirty="0" smtClean="0">
                <a:solidFill>
                  <a:srgbClr val="000066"/>
                </a:solidFill>
                <a:effectLst/>
              </a:rPr>
              <a:t> </a:t>
            </a:r>
            <a:r>
              <a:rPr lang="en-US" altLang="vi-VN" sz="3600" b="1" dirty="0" err="1" smtClean="0">
                <a:solidFill>
                  <a:srgbClr val="000066"/>
                </a:solidFill>
                <a:effectLst/>
              </a:rPr>
              <a:t>giáo</a:t>
            </a:r>
            <a:r>
              <a:rPr lang="en-US" altLang="vi-VN" sz="3600" b="1" dirty="0" smtClean="0">
                <a:solidFill>
                  <a:srgbClr val="000066"/>
                </a:solidFill>
                <a:effectLst/>
              </a:rPr>
              <a:t>, </a:t>
            </a:r>
            <a:r>
              <a:rPr lang="en-US" altLang="vi-VN" sz="3600" b="1" dirty="0" err="1">
                <a:solidFill>
                  <a:srgbClr val="000066"/>
                </a:solidFill>
                <a:effectLst/>
              </a:rPr>
              <a:t>cô</a:t>
            </a:r>
            <a:r>
              <a:rPr lang="en-US" altLang="vi-VN" sz="3600" b="1" dirty="0">
                <a:solidFill>
                  <a:srgbClr val="000066"/>
                </a:solidFill>
                <a:effectLst/>
              </a:rPr>
              <a:t> </a:t>
            </a:r>
            <a:r>
              <a:rPr lang="en-US" altLang="vi-VN" sz="3600" b="1" dirty="0" err="1">
                <a:solidFill>
                  <a:srgbClr val="000066"/>
                </a:solidFill>
                <a:effectLst/>
              </a:rPr>
              <a:t>giáo</a:t>
            </a:r>
            <a:r>
              <a:rPr lang="en-US" altLang="vi-VN" sz="3600" b="1" dirty="0">
                <a:solidFill>
                  <a:srgbClr val="000066"/>
                </a:solidFill>
                <a:effectLst/>
              </a:rPr>
              <a:t> </a:t>
            </a:r>
            <a:r>
              <a:rPr lang="en-US" altLang="vi-VN" sz="3600" b="1" dirty="0" err="1">
                <a:solidFill>
                  <a:srgbClr val="000066"/>
                </a:solidFill>
                <a:effectLst/>
              </a:rPr>
              <a:t>về</a:t>
            </a:r>
            <a:r>
              <a:rPr lang="en-US" altLang="vi-VN" sz="3600" b="1" dirty="0">
                <a:solidFill>
                  <a:srgbClr val="000066"/>
                </a:solidFill>
                <a:effectLst/>
              </a:rPr>
              <a:t> </a:t>
            </a:r>
            <a:r>
              <a:rPr lang="en-US" altLang="vi-VN" sz="3600" b="1" dirty="0" err="1">
                <a:solidFill>
                  <a:srgbClr val="000066"/>
                </a:solidFill>
                <a:effectLst/>
              </a:rPr>
              <a:t>thăm</a:t>
            </a:r>
            <a:r>
              <a:rPr lang="en-US" altLang="vi-VN" sz="3600" b="1" dirty="0">
                <a:solidFill>
                  <a:srgbClr val="000066"/>
                </a:solidFill>
                <a:effectLst/>
              </a:rPr>
              <a:t> </a:t>
            </a:r>
            <a:r>
              <a:rPr lang="en-US" altLang="vi-VN" sz="3600" b="1" dirty="0" err="1">
                <a:solidFill>
                  <a:srgbClr val="000066"/>
                </a:solidFill>
                <a:effectLst/>
              </a:rPr>
              <a:t>lớp</a:t>
            </a:r>
            <a:r>
              <a:rPr lang="en-US" altLang="vi-VN" sz="3600" b="1" dirty="0">
                <a:solidFill>
                  <a:srgbClr val="000066"/>
                </a:solidFill>
                <a:effectLst/>
              </a:rPr>
              <a:t>, </a:t>
            </a:r>
            <a:r>
              <a:rPr lang="en-US" altLang="vi-VN" sz="3600" b="1" dirty="0" err="1">
                <a:solidFill>
                  <a:srgbClr val="000066"/>
                </a:solidFill>
                <a:effectLst/>
              </a:rPr>
              <a:t>dự</a:t>
            </a:r>
            <a:r>
              <a:rPr lang="en-US" altLang="vi-VN" sz="3600" b="1" dirty="0">
                <a:solidFill>
                  <a:srgbClr val="000066"/>
                </a:solidFill>
                <a:effectLst/>
              </a:rPr>
              <a:t> </a:t>
            </a:r>
            <a:r>
              <a:rPr lang="en-US" altLang="vi-VN" sz="3600" b="1" dirty="0" err="1">
                <a:solidFill>
                  <a:srgbClr val="000066"/>
                </a:solidFill>
                <a:effectLst/>
              </a:rPr>
              <a:t>giờ</a:t>
            </a:r>
            <a:endParaRPr lang="en-US" altLang="vi-VN" sz="3600" b="1" dirty="0">
              <a:solidFill>
                <a:srgbClr val="000066"/>
              </a:solidFill>
              <a:effectLst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52600" y="2819400"/>
            <a:ext cx="5410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43: au,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âu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êu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1)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4341" fill="hold"/>
                                        <p:tgtEl>
                                          <p:spTgt spid="1198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" presetClass="entr" presetSubtype="2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15000" fill="hold"/>
                                        <p:tgtEl>
                                          <p:spTgt spid="1198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15000" fill="hold"/>
                                        <p:tgtEl>
                                          <p:spTgt spid="1198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9815"/>
                </p:tgtEl>
              </p:cMediaNode>
            </p:audio>
          </p:childTnLst>
        </p:cTn>
      </p:par>
    </p:tnLst>
    <p:bldLst>
      <p:bldP spid="11981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280235"/>
            <a:ext cx="8578148" cy="5587165"/>
          </a:xfrm>
          <a:prstGeom prst="rect">
            <a:avLst/>
          </a:prstGeom>
        </p:spPr>
      </p:pic>
      <p:sp>
        <p:nvSpPr>
          <p:cNvPr id="9" name="Rectangle 8">
            <a:hlinkClick r:id="rId3"/>
          </p:cNvPr>
          <p:cNvSpPr/>
          <p:nvPr/>
        </p:nvSpPr>
        <p:spPr>
          <a:xfrm>
            <a:off x="7875796" y="119953"/>
            <a:ext cx="1616148" cy="24622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000" b="1" spc="5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MÁI TRƯỜNG TUỔI THƠ</a:t>
            </a:r>
            <a:endParaRPr lang="en-US" sz="1000" b="1" spc="5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9600" y="5791200"/>
            <a:ext cx="830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Đàn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sẻ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nâu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kêu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ríu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rít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694583" y="5787386"/>
            <a:ext cx="83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au</a:t>
            </a:r>
            <a:endParaRPr lang="en-US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710149" y="5787386"/>
            <a:ext cx="914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âu</a:t>
            </a:r>
            <a:endParaRPr lang="en-US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755834" y="5787386"/>
            <a:ext cx="914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êu</a:t>
            </a:r>
            <a:endParaRPr lang="en-US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79778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Tổng hình ảnh con trâu đẹp nhất - Ảnh động vật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762000"/>
            <a:ext cx="73152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3352800" y="5334000"/>
            <a:ext cx="298444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con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trâu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28800" y="0"/>
            <a:ext cx="54864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3429000" y="5410200"/>
            <a:ext cx="2438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tễu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82</Words>
  <Application>Microsoft Office PowerPoint</Application>
  <PresentationFormat>On-screen Show (4:3)</PresentationFormat>
  <Paragraphs>14</Paragraphs>
  <Slides>7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Dell</dc:creator>
  <cp:lastModifiedBy>Dell</cp:lastModifiedBy>
  <cp:revision>16</cp:revision>
  <dcterms:created xsi:type="dcterms:W3CDTF">2006-08-16T00:00:00Z</dcterms:created>
  <dcterms:modified xsi:type="dcterms:W3CDTF">2023-03-19T15:00:32Z</dcterms:modified>
</cp:coreProperties>
</file>